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3.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2.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13.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14.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15.xml" ContentType="application/vnd.openxmlformats-officedocument.presentationml.notesSlide+xml"/>
  <Override PartName="/ppt/charts/chart8.xml" ContentType="application/vnd.openxmlformats-officedocument.drawingml.chart+xml"/>
  <Override PartName="/ppt/notesSlides/notesSlide16.xml" ContentType="application/vnd.openxmlformats-officedocument.presentationml.notesSlide+xml"/>
  <Override PartName="/ppt/charts/chart9.xml" ContentType="application/vnd.openxmlformats-officedocument.drawingml.chart+xml"/>
  <Override PartName="/ppt/notesSlides/notesSlide17.xml" ContentType="application/vnd.openxmlformats-officedocument.presentationml.notesSlide+xml"/>
  <Override PartName="/ppt/charts/chart10.xml" ContentType="application/vnd.openxmlformats-officedocument.drawingml.chart+xml"/>
  <Override PartName="/ppt/theme/themeOverride8.xml" ContentType="application/vnd.openxmlformats-officedocument.themeOverride+xml"/>
  <Override PartName="/ppt/charts/chart11.xml" ContentType="application/vnd.openxmlformats-officedocument.drawingml.chart+xml"/>
  <Override PartName="/ppt/theme/themeOverride9.xml" ContentType="application/vnd.openxmlformats-officedocument.themeOverride+xml"/>
  <Override PartName="/ppt/notesSlides/notesSlide18.xml" ContentType="application/vnd.openxmlformats-officedocument.presentationml.notesSlide+xml"/>
  <Override PartName="/ppt/charts/chart12.xml" ContentType="application/vnd.openxmlformats-officedocument.drawingml.chart+xml"/>
  <Override PartName="/ppt/theme/themeOverride10.xml" ContentType="application/vnd.openxmlformats-officedocument.themeOverride+xml"/>
  <Override PartName="/ppt/charts/chart13.xml" ContentType="application/vnd.openxmlformats-officedocument.drawingml.chart+xml"/>
  <Override PartName="/ppt/theme/themeOverride11.xml" ContentType="application/vnd.openxmlformats-officedocument.themeOverride+xml"/>
  <Override PartName="/ppt/notesSlides/notesSlide19.xml" ContentType="application/vnd.openxmlformats-officedocument.presentationml.notesSlide+xml"/>
  <Override PartName="/ppt/charts/chart14.xml" ContentType="application/vnd.openxmlformats-officedocument.drawingml.chart+xml"/>
  <Override PartName="/ppt/theme/themeOverride12.xml" ContentType="application/vnd.openxmlformats-officedocument.themeOverride+xml"/>
  <Override PartName="/ppt/charts/chart15.xml" ContentType="application/vnd.openxmlformats-officedocument.drawingml.chart+xml"/>
  <Override PartName="/ppt/theme/themeOverride13.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6.xml" ContentType="application/vnd.openxmlformats-officedocument.drawingml.chart+xml"/>
  <Override PartName="/ppt/theme/themeOverride14.xml" ContentType="application/vnd.openxmlformats-officedocument.themeOverride+xml"/>
  <Override PartName="/ppt/charts/chart17.xml" ContentType="application/vnd.openxmlformats-officedocument.drawingml.chart+xml"/>
  <Override PartName="/ppt/theme/themeOverride15.xml" ContentType="application/vnd.openxmlformats-officedocument.themeOverride+xml"/>
  <Override PartName="/ppt/charts/chart18.xml" ContentType="application/vnd.openxmlformats-officedocument.drawingml.chart+xml"/>
  <Override PartName="/ppt/theme/themeOverride16.xml" ContentType="application/vnd.openxmlformats-officedocument.themeOverride+xml"/>
  <Override PartName="/ppt/charts/chart19.xml" ContentType="application/vnd.openxmlformats-officedocument.drawingml.chart+xml"/>
  <Override PartName="/ppt/theme/themeOverride17.xml" ContentType="application/vnd.openxmlformats-officedocument.themeOverride+xml"/>
  <Override PartName="/ppt/notesSlides/notesSlide22.xml" ContentType="application/vnd.openxmlformats-officedocument.presentationml.notesSlide+xml"/>
  <Override PartName="/ppt/charts/chart20.xml" ContentType="application/vnd.openxmlformats-officedocument.drawingml.chart+xml"/>
  <Override PartName="/ppt/theme/themeOverride18.xml" ContentType="application/vnd.openxmlformats-officedocument.themeOverride+xml"/>
  <Override PartName="/ppt/charts/chart21.xml" ContentType="application/vnd.openxmlformats-officedocument.drawingml.chart+xml"/>
  <Override PartName="/ppt/theme/themeOverride19.xml" ContentType="application/vnd.openxmlformats-officedocument.themeOverride+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style1.xml" ContentType="application/vnd.ms-office.chartstyle+xml"/>
  <Override PartName="/ppt/charts/colors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1" r:id="rId2"/>
    <p:sldMasterId id="2147483732" r:id="rId3"/>
    <p:sldMasterId id="2147483773" r:id="rId4"/>
  </p:sldMasterIdLst>
  <p:notesMasterIdLst>
    <p:notesMasterId r:id="rId38"/>
  </p:notesMasterIdLst>
  <p:sldIdLst>
    <p:sldId id="2144446252" r:id="rId5"/>
    <p:sldId id="2144446382" r:id="rId6"/>
    <p:sldId id="2144446379" r:id="rId7"/>
    <p:sldId id="2144446377" r:id="rId8"/>
    <p:sldId id="2144446331" r:id="rId9"/>
    <p:sldId id="2144446253" r:id="rId10"/>
    <p:sldId id="2144446383" r:id="rId11"/>
    <p:sldId id="2144446384" r:id="rId12"/>
    <p:sldId id="2144446385" r:id="rId13"/>
    <p:sldId id="2144446386" r:id="rId14"/>
    <p:sldId id="2144446387" r:id="rId15"/>
    <p:sldId id="2144446321" r:id="rId16"/>
    <p:sldId id="2144446351" r:id="rId17"/>
    <p:sldId id="2144446361" r:id="rId18"/>
    <p:sldId id="2144446362" r:id="rId19"/>
    <p:sldId id="2144446368" r:id="rId20"/>
    <p:sldId id="2144446369" r:id="rId21"/>
    <p:sldId id="2144446395" r:id="rId22"/>
    <p:sldId id="2144446363" r:id="rId23"/>
    <p:sldId id="2144446396" r:id="rId24"/>
    <p:sldId id="2144446374" r:id="rId25"/>
    <p:sldId id="2144446398" r:id="rId26"/>
    <p:sldId id="2144446372" r:id="rId27"/>
    <p:sldId id="2144446366" r:id="rId28"/>
    <p:sldId id="2144446367" r:id="rId29"/>
    <p:sldId id="2144446353" r:id="rId30"/>
    <p:sldId id="2144446352" r:id="rId31"/>
    <p:sldId id="2144446354" r:id="rId32"/>
    <p:sldId id="2144446397" r:id="rId33"/>
    <p:sldId id="2144446341" r:id="rId34"/>
    <p:sldId id="2144446006" r:id="rId35"/>
    <p:sldId id="733" r:id="rId36"/>
    <p:sldId id="2144446330" r:id="rId37"/>
  </p:sldIdLst>
  <p:sldSz cx="12192000" cy="6858000"/>
  <p:notesSz cx="6805613" cy="9944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4F5553-399B-26C5-4D8C-69DDC98A8BB4}" name="HERVY Elsa" initials="EH" userId="S::elsahervy@office17567.o365.ovh.com::59303e27-40b6-43bf-bb42-b1328b95269a" providerId="AD"/>
  <p188:author id="{42765B8B-1231-5A55-7C20-09A2456E1D45}" name="Helene GENDROT" initials="HG" userId="S::hgendrot@babilou.com::0e61a376-972c-455d-a88f-e3d4b7c4c679" providerId="AD"/>
  <p188:author id="{0B17689D-80B6-912A-A6C2-4005475EF861}" name="Fabrice Noel" initials="FN" userId="S::fabrice.noel@Ipsos.com::0b92e660-709d-495a-a150-d723ee353ad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1B5A"/>
    <a:srgbClr val="F1BE48"/>
    <a:srgbClr val="FF740F"/>
    <a:srgbClr val="2DB574"/>
    <a:srgbClr val="E7EBF0"/>
    <a:srgbClr val="1DAFAD"/>
    <a:srgbClr val="2F469C"/>
    <a:srgbClr val="C4C4C4"/>
    <a:srgbClr val="BCBCB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5" autoAdjust="0"/>
    <p:restoredTop sz="94640"/>
  </p:normalViewPr>
  <p:slideViewPr>
    <p:cSldViewPr snapToGrid="0">
      <p:cViewPr varScale="1">
        <p:scale>
          <a:sx n="107" d="100"/>
          <a:sy n="107" d="100"/>
        </p:scale>
        <p:origin x="632"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Feuille_de_calcul_Microsoft_Excel.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Feuille_de_calcul_Microsoft_Excel9.xlsx"/><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2" Type="http://schemas.openxmlformats.org/officeDocument/2006/relationships/package" Target="../embeddings/Feuille_de_calcul_Microsoft_Excel10.xlsx"/><Relationship Id="rId1" Type="http://schemas.openxmlformats.org/officeDocument/2006/relationships/themeOverride" Target="../theme/themeOverride9.xml"/></Relationships>
</file>

<file path=ppt/charts/_rels/chart12.xml.rels><?xml version="1.0" encoding="UTF-8" standalone="yes"?>
<Relationships xmlns="http://schemas.openxmlformats.org/package/2006/relationships"><Relationship Id="rId2" Type="http://schemas.openxmlformats.org/officeDocument/2006/relationships/package" Target="../embeddings/Feuille_de_calcul_Microsoft_Excel11.xlsx"/><Relationship Id="rId1" Type="http://schemas.openxmlformats.org/officeDocument/2006/relationships/themeOverride" Target="../theme/themeOverride10.xml"/></Relationships>
</file>

<file path=ppt/charts/_rels/chart13.xml.rels><?xml version="1.0" encoding="UTF-8" standalone="yes"?>
<Relationships xmlns="http://schemas.openxmlformats.org/package/2006/relationships"><Relationship Id="rId2" Type="http://schemas.openxmlformats.org/officeDocument/2006/relationships/package" Target="../embeddings/Feuille_de_calcul_Microsoft_Excel12.xlsx"/><Relationship Id="rId1" Type="http://schemas.openxmlformats.org/officeDocument/2006/relationships/themeOverride" Target="../theme/themeOverride11.xml"/></Relationships>
</file>

<file path=ppt/charts/_rels/chart14.xml.rels><?xml version="1.0" encoding="UTF-8" standalone="yes"?>
<Relationships xmlns="http://schemas.openxmlformats.org/package/2006/relationships"><Relationship Id="rId2" Type="http://schemas.openxmlformats.org/officeDocument/2006/relationships/package" Target="../embeddings/Feuille_de_calcul_Microsoft_Excel13.xlsx"/><Relationship Id="rId1" Type="http://schemas.openxmlformats.org/officeDocument/2006/relationships/themeOverride" Target="../theme/themeOverride12.xml"/></Relationships>
</file>

<file path=ppt/charts/_rels/chart15.xml.rels><?xml version="1.0" encoding="UTF-8" standalone="yes"?>
<Relationships xmlns="http://schemas.openxmlformats.org/package/2006/relationships"><Relationship Id="rId2" Type="http://schemas.openxmlformats.org/officeDocument/2006/relationships/package" Target="../embeddings/Feuille_de_calcul_Microsoft_Excel14.xlsx"/><Relationship Id="rId1" Type="http://schemas.openxmlformats.org/officeDocument/2006/relationships/themeOverride" Target="../theme/themeOverride13.xml"/></Relationships>
</file>

<file path=ppt/charts/_rels/chart16.xml.rels><?xml version="1.0" encoding="UTF-8" standalone="yes"?>
<Relationships xmlns="http://schemas.openxmlformats.org/package/2006/relationships"><Relationship Id="rId2" Type="http://schemas.openxmlformats.org/officeDocument/2006/relationships/package" Target="../embeddings/Feuille_de_calcul_Microsoft_Excel15.xlsx"/><Relationship Id="rId1" Type="http://schemas.openxmlformats.org/officeDocument/2006/relationships/themeOverride" Target="../theme/themeOverride14.xml"/></Relationships>
</file>

<file path=ppt/charts/_rels/chart17.xml.rels><?xml version="1.0" encoding="UTF-8" standalone="yes"?>
<Relationships xmlns="http://schemas.openxmlformats.org/package/2006/relationships"><Relationship Id="rId2" Type="http://schemas.openxmlformats.org/officeDocument/2006/relationships/package" Target="../embeddings/Feuille_de_calcul_Microsoft_Excel16.xlsx"/><Relationship Id="rId1" Type="http://schemas.openxmlformats.org/officeDocument/2006/relationships/themeOverride" Target="../theme/themeOverride15.xml"/></Relationships>
</file>

<file path=ppt/charts/_rels/chart18.xml.rels><?xml version="1.0" encoding="UTF-8" standalone="yes"?>
<Relationships xmlns="http://schemas.openxmlformats.org/package/2006/relationships"><Relationship Id="rId2" Type="http://schemas.openxmlformats.org/officeDocument/2006/relationships/package" Target="../embeddings/Feuille_de_calcul_Microsoft_Excel17.xlsx"/><Relationship Id="rId1" Type="http://schemas.openxmlformats.org/officeDocument/2006/relationships/themeOverride" Target="../theme/themeOverride16.xml"/></Relationships>
</file>

<file path=ppt/charts/_rels/chart19.xml.rels><?xml version="1.0" encoding="UTF-8" standalone="yes"?>
<Relationships xmlns="http://schemas.openxmlformats.org/package/2006/relationships"><Relationship Id="rId2" Type="http://schemas.openxmlformats.org/officeDocument/2006/relationships/package" Target="../embeddings/Feuille_de_calcul_Microsoft_Excel18.xlsx"/><Relationship Id="rId1" Type="http://schemas.openxmlformats.org/officeDocument/2006/relationships/themeOverride" Target="../theme/themeOverride17.xml"/></Relationships>
</file>

<file path=ppt/charts/_rels/chart2.xml.rels><?xml version="1.0" encoding="UTF-8" standalone="yes"?>
<Relationships xmlns="http://schemas.openxmlformats.org/package/2006/relationships"><Relationship Id="rId2" Type="http://schemas.openxmlformats.org/officeDocument/2006/relationships/package" Target="../embeddings/Feuille_de_calcul_Microsoft_Excel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Feuille_de_calcul_Microsoft_Excel19.xlsx"/><Relationship Id="rId1" Type="http://schemas.openxmlformats.org/officeDocument/2006/relationships/themeOverride" Target="../theme/themeOverride18.xml"/></Relationships>
</file>

<file path=ppt/charts/_rels/chart21.xml.rels><?xml version="1.0" encoding="UTF-8" standalone="yes"?>
<Relationships xmlns="http://schemas.openxmlformats.org/package/2006/relationships"><Relationship Id="rId2" Type="http://schemas.openxmlformats.org/officeDocument/2006/relationships/package" Target="../embeddings/Feuille_de_calcul_Microsoft_Excel20.xlsx"/><Relationship Id="rId1" Type="http://schemas.openxmlformats.org/officeDocument/2006/relationships/themeOverride" Target="../theme/themeOverride19.xml"/></Relationships>
</file>

<file path=ppt/charts/_rels/chart22.xml.rels><?xml version="1.0" encoding="UTF-8" standalone="yes"?>
<Relationships xmlns="http://schemas.openxmlformats.org/package/2006/relationships"><Relationship Id="rId1" Type="http://schemas.openxmlformats.org/officeDocument/2006/relationships/package" Target="../embeddings/Feuille_de_calcul_Microsoft_Excel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Feuille_de_calcul_Microsoft_Excel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Feuille_de_calcul_Microsoft_Excel23.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2" Type="http://schemas.openxmlformats.org/officeDocument/2006/relationships/package" Target="../embeddings/Feuille_de_calcul_Microsoft_Excel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Feuille_de_calcul_Microsoft_Excel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Feuille_de_calcul_Microsoft_Excel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Feuille_de_calcul_Microsoft_Excel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Feuille_de_calcul_Microsoft_Excel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1" Type="http://schemas.openxmlformats.org/officeDocument/2006/relationships/package" Target="../embeddings/Feuille_de_calcul_Microsoft_Excel7.xlsx"/></Relationships>
</file>

<file path=ppt/charts/_rels/chart9.xml.rels><?xml version="1.0" encoding="UTF-8" standalone="yes"?>
<Relationships xmlns="http://schemas.openxmlformats.org/package/2006/relationships"><Relationship Id="rId1" Type="http://schemas.openxmlformats.org/officeDocument/2006/relationships/package" Target="../embeddings/Feuille_de_calcul_Microsoft_Excel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338955015433641"/>
          <c:y val="5.2702096916446513E-2"/>
          <c:w val="0.75940027770468999"/>
          <c:h val="0.84322547104677203"/>
        </c:manualLayout>
      </c:layout>
      <c:barChart>
        <c:barDir val="bar"/>
        <c:grouping val="percentStacked"/>
        <c:varyColors val="0"/>
        <c:ser>
          <c:idx val="5"/>
          <c:order val="0"/>
          <c:tx>
            <c:strRef>
              <c:f>Sheet1!$B$1</c:f>
              <c:strCache>
                <c:ptCount val="1"/>
                <c:pt idx="0">
                  <c:v>10</c:v>
                </c:pt>
              </c:strCache>
            </c:strRef>
          </c:tx>
          <c:spPr>
            <a:solidFill>
              <a:srgbClr val="2DB574"/>
            </a:solidFill>
            <a:ln w="17608">
              <a:noFill/>
            </a:ln>
          </c:spPr>
          <c:invertIfNegative val="0"/>
          <c:dLbls>
            <c:numFmt formatCode="0;&quot;&quot;;&quot;&quot;" sourceLinked="0"/>
            <c:spPr>
              <a:noFill/>
              <a:ln w="17608">
                <a:noFill/>
              </a:ln>
            </c:spPr>
            <c:txPr>
              <a:bodyPr/>
              <a:lstStyle/>
              <a:p>
                <a:pPr>
                  <a:defRPr sz="1200" b="1" i="0" u="none" strike="noStrike" baseline="0">
                    <a:solidFill>
                      <a:srgbClr val="FFFFFF"/>
                    </a:solidFill>
                    <a:latin typeface="+mj-lt"/>
                    <a:ea typeface="Trebuchet MS"/>
                    <a:cs typeface="Trebuchet M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2"/>
                <c:pt idx="0">
                  <c:v>2025 (base : 28 399)</c:v>
                </c:pt>
                <c:pt idx="1">
                  <c:v>2024 (base : 30 313)</c:v>
                </c:pt>
              </c:strCache>
            </c:strRef>
          </c:cat>
          <c:val>
            <c:numRef>
              <c:f>Sheet1!$B$2:$B$11</c:f>
              <c:numCache>
                <c:formatCode>0;\-0;</c:formatCode>
                <c:ptCount val="2"/>
                <c:pt idx="0" formatCode="General">
                  <c:v>34.443903729083388</c:v>
                </c:pt>
                <c:pt idx="1">
                  <c:v>29.855633318009708</c:v>
                </c:pt>
              </c:numCache>
            </c:numRef>
          </c:val>
          <c:extLst>
            <c:ext xmlns:c16="http://schemas.microsoft.com/office/drawing/2014/chart" uri="{C3380CC4-5D6E-409C-BE32-E72D297353CC}">
              <c16:uniqueId val="{00000000-5FDA-49A8-BA85-9EF7F83C4E1D}"/>
            </c:ext>
          </c:extLst>
        </c:ser>
        <c:ser>
          <c:idx val="6"/>
          <c:order val="1"/>
          <c:tx>
            <c:strRef>
              <c:f>Sheet1!$C$1</c:f>
              <c:strCache>
                <c:ptCount val="1"/>
                <c:pt idx="0">
                  <c:v>8 à 9</c:v>
                </c:pt>
              </c:strCache>
            </c:strRef>
          </c:tx>
          <c:spPr>
            <a:solidFill>
              <a:srgbClr val="1DAFAD"/>
            </a:solidFill>
            <a:ln w="17608">
              <a:noFill/>
            </a:ln>
          </c:spPr>
          <c:invertIfNegative val="0"/>
          <c:dLbls>
            <c:numFmt formatCode="0;&quot;&quot;;&quot;&quot;" sourceLinked="0"/>
            <c:spPr>
              <a:noFill/>
              <a:ln w="17608">
                <a:noFill/>
              </a:ln>
            </c:spPr>
            <c:txPr>
              <a:bodyPr/>
              <a:lstStyle/>
              <a:p>
                <a:pPr>
                  <a:defRPr sz="1200" b="1" i="0" u="none" strike="noStrike" baseline="0">
                    <a:solidFill>
                      <a:schemeClr val="bg1"/>
                    </a:solidFill>
                    <a:latin typeface="+mj-lt"/>
                    <a:ea typeface="Trebuchet MS"/>
                    <a:cs typeface="Trebuchet M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2"/>
                <c:pt idx="0">
                  <c:v>2025 (base : 28 399)</c:v>
                </c:pt>
                <c:pt idx="1">
                  <c:v>2024 (base : 30 313)</c:v>
                </c:pt>
              </c:strCache>
            </c:strRef>
          </c:cat>
          <c:val>
            <c:numRef>
              <c:f>Sheet1!$C$2:$C$11</c:f>
              <c:numCache>
                <c:formatCode>0;\-0;</c:formatCode>
                <c:ptCount val="2"/>
                <c:pt idx="0" formatCode="General">
                  <c:v>48.068162305415626</c:v>
                </c:pt>
                <c:pt idx="1">
                  <c:v>47.813054334014879</c:v>
                </c:pt>
              </c:numCache>
            </c:numRef>
          </c:val>
          <c:extLst>
            <c:ext xmlns:c16="http://schemas.microsoft.com/office/drawing/2014/chart" uri="{C3380CC4-5D6E-409C-BE32-E72D297353CC}">
              <c16:uniqueId val="{00000001-5FDA-49A8-BA85-9EF7F83C4E1D}"/>
            </c:ext>
          </c:extLst>
        </c:ser>
        <c:ser>
          <c:idx val="7"/>
          <c:order val="2"/>
          <c:tx>
            <c:strRef>
              <c:f>Sheet1!$D$1</c:f>
              <c:strCache>
                <c:ptCount val="1"/>
                <c:pt idx="0">
                  <c:v>6 à 7</c:v>
                </c:pt>
              </c:strCache>
            </c:strRef>
          </c:tx>
          <c:spPr>
            <a:solidFill>
              <a:srgbClr val="F1BE48"/>
            </a:solidFill>
            <a:ln w="17608">
              <a:noFill/>
            </a:ln>
          </c:spPr>
          <c:invertIfNegative val="0"/>
          <c:dLbls>
            <c:numFmt formatCode="0;&quot;&quot;;&quot;&quot;" sourceLinked="0"/>
            <c:spPr>
              <a:noFill/>
              <a:ln w="17608">
                <a:noFill/>
              </a:ln>
            </c:spPr>
            <c:txPr>
              <a:bodyPr/>
              <a:lstStyle/>
              <a:p>
                <a:pPr>
                  <a:defRPr sz="1200" b="1" i="0" u="none" strike="noStrike" baseline="0">
                    <a:solidFill>
                      <a:schemeClr val="bg1"/>
                    </a:solidFill>
                    <a:latin typeface="+mj-lt"/>
                    <a:ea typeface="Trebuchet MS"/>
                    <a:cs typeface="Trebuchet M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2"/>
                <c:pt idx="0">
                  <c:v>2025 (base : 28 399)</c:v>
                </c:pt>
                <c:pt idx="1">
                  <c:v>2024 (base : 30 313)</c:v>
                </c:pt>
              </c:strCache>
            </c:strRef>
          </c:cat>
          <c:val>
            <c:numRef>
              <c:f>Sheet1!$D$2:$D$11</c:f>
              <c:numCache>
                <c:formatCode>0;\-0;</c:formatCode>
                <c:ptCount val="2"/>
                <c:pt idx="0" formatCode="General">
                  <c:v>12.913996756454594</c:v>
                </c:pt>
                <c:pt idx="1">
                  <c:v>15.235049757071945</c:v>
                </c:pt>
              </c:numCache>
            </c:numRef>
          </c:val>
          <c:extLst>
            <c:ext xmlns:c16="http://schemas.microsoft.com/office/drawing/2014/chart" uri="{C3380CC4-5D6E-409C-BE32-E72D297353CC}">
              <c16:uniqueId val="{00000002-5FDA-49A8-BA85-9EF7F83C4E1D}"/>
            </c:ext>
          </c:extLst>
        </c:ser>
        <c:ser>
          <c:idx val="0"/>
          <c:order val="3"/>
          <c:tx>
            <c:strRef>
              <c:f>Sheet1!$E$1</c:f>
              <c:strCache>
                <c:ptCount val="1"/>
                <c:pt idx="0">
                  <c:v>1 à 5</c:v>
                </c:pt>
              </c:strCache>
            </c:strRef>
          </c:tx>
          <c:spPr>
            <a:solidFill>
              <a:srgbClr val="FF740F"/>
            </a:solidFill>
            <a:ln w="17608">
              <a:noFill/>
            </a:ln>
          </c:spPr>
          <c:invertIfNegative val="0"/>
          <c:dLbls>
            <c:numFmt formatCode="0;&quot;&quot;;&quot;&quot;" sourceLinked="0"/>
            <c:spPr>
              <a:noFill/>
              <a:ln w="17608">
                <a:noFill/>
              </a:ln>
            </c:spPr>
            <c:txPr>
              <a:bodyPr/>
              <a:lstStyle/>
              <a:p>
                <a:pPr>
                  <a:defRPr sz="1200" b="1" i="0" u="none" strike="noStrike" baseline="0">
                    <a:solidFill>
                      <a:srgbClr val="FFFFFF"/>
                    </a:solidFill>
                    <a:latin typeface="+mj-lt"/>
                    <a:ea typeface="Arial"/>
                    <a:cs typeface="Aria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2"/>
                <c:pt idx="0">
                  <c:v>2025 (base : 28 399)</c:v>
                </c:pt>
                <c:pt idx="1">
                  <c:v>2024 (base : 30 313)</c:v>
                </c:pt>
              </c:strCache>
            </c:strRef>
          </c:cat>
          <c:val>
            <c:numRef>
              <c:f>Sheet1!$E$2:$E$11</c:f>
              <c:numCache>
                <c:formatCode>0;\-0;</c:formatCode>
                <c:ptCount val="2"/>
                <c:pt idx="0" formatCode="General">
                  <c:v>4.5739372090539758</c:v>
                </c:pt>
                <c:pt idx="1">
                  <c:v>7.096262590880337</c:v>
                </c:pt>
              </c:numCache>
            </c:numRef>
          </c:val>
          <c:extLst>
            <c:ext xmlns:c16="http://schemas.microsoft.com/office/drawing/2014/chart" uri="{C3380CC4-5D6E-409C-BE32-E72D297353CC}">
              <c16:uniqueId val="{00000003-5FDA-49A8-BA85-9EF7F83C4E1D}"/>
            </c:ext>
          </c:extLst>
        </c:ser>
        <c:dLbls>
          <c:showLegendKey val="0"/>
          <c:showVal val="1"/>
          <c:showCatName val="0"/>
          <c:showSerName val="0"/>
          <c:showPercent val="0"/>
          <c:showBubbleSize val="0"/>
        </c:dLbls>
        <c:gapWidth val="80"/>
        <c:overlap val="100"/>
        <c:axId val="268345728"/>
        <c:axId val="268348416"/>
      </c:barChart>
      <c:barChart>
        <c:barDir val="bar"/>
        <c:grouping val="clustered"/>
        <c:varyColors val="0"/>
        <c:ser>
          <c:idx val="1"/>
          <c:order val="4"/>
          <c:tx>
            <c:strRef>
              <c:f>Sheet1!$F$1</c:f>
              <c:strCache>
                <c:ptCount val="1"/>
                <c:pt idx="0">
                  <c:v>Moyenne</c:v>
                </c:pt>
              </c:strCache>
            </c:strRef>
          </c:tx>
          <c:spPr>
            <a:noFill/>
            <a:ln w="17608">
              <a:noFill/>
            </a:ln>
          </c:spPr>
          <c:invertIfNegative val="0"/>
          <c:dLbls>
            <c:spPr>
              <a:noFill/>
              <a:ln w="17608">
                <a:noFill/>
              </a:ln>
            </c:spPr>
            <c:txPr>
              <a:bodyPr/>
              <a:lstStyle/>
              <a:p>
                <a:pPr>
                  <a:defRPr sz="1800" b="1" i="0" u="none" strike="noStrike" baseline="0">
                    <a:solidFill>
                      <a:srgbClr val="080808"/>
                    </a:solidFill>
                    <a:latin typeface="+mj-lt"/>
                    <a:ea typeface="Arial"/>
                    <a:cs typeface="Aria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2"/>
                <c:pt idx="0">
                  <c:v>2025 (base : 28 399)</c:v>
                </c:pt>
                <c:pt idx="1">
                  <c:v>2024 (base : 30 313)</c:v>
                </c:pt>
              </c:strCache>
            </c:strRef>
          </c:cat>
          <c:val>
            <c:numRef>
              <c:f>Sheet1!$F$2:$F$11</c:f>
              <c:numCache>
                <c:formatCode>General</c:formatCode>
                <c:ptCount val="2"/>
              </c:numCache>
            </c:numRef>
          </c:val>
          <c:extLst>
            <c:ext xmlns:c16="http://schemas.microsoft.com/office/drawing/2014/chart" uri="{C3380CC4-5D6E-409C-BE32-E72D297353CC}">
              <c16:uniqueId val="{00000004-5FDA-49A8-BA85-9EF7F83C4E1D}"/>
            </c:ext>
          </c:extLst>
        </c:ser>
        <c:ser>
          <c:idx val="2"/>
          <c:order val="5"/>
          <c:tx>
            <c:strRef>
              <c:f>Sheet1!$G$1</c:f>
              <c:strCache>
                <c:ptCount val="1"/>
                <c:pt idx="0">
                  <c:v>Position SIG+</c:v>
                </c:pt>
              </c:strCache>
            </c:strRef>
          </c:tx>
          <c:spPr>
            <a:noFill/>
            <a:ln>
              <a:noFill/>
            </a:ln>
          </c:spPr>
          <c:invertIfNegative val="0"/>
          <c:dLbls>
            <c:dLbl>
              <c:idx val="0"/>
              <c:tx>
                <c:rich>
                  <a:bodyPr/>
                  <a:lstStyle/>
                  <a:p>
                    <a:endParaRPr lang="fr-FR"/>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5-5FDA-49A8-BA85-9EF7F83C4E1D}"/>
                </c:ext>
              </c:extLst>
            </c:dLbl>
            <c:dLbl>
              <c:idx val="1"/>
              <c:tx>
                <c:rich>
                  <a:bodyPr/>
                  <a:lstStyle/>
                  <a:p>
                    <a:fld id="{1649E388-A034-4991-8363-046195C3E818}" type="CELLRANGE">
                      <a:rPr lang="en-US" dirty="0"/>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5FDA-49A8-BA85-9EF7F83C4E1D}"/>
                </c:ext>
              </c:extLst>
            </c:dLbl>
            <c:spPr>
              <a:noFill/>
              <a:ln>
                <a:noFill/>
              </a:ln>
              <a:effectLst/>
            </c:spPr>
            <c:txPr>
              <a:bodyPr wrap="square" lIns="38100" tIns="19050" rIns="38100" bIns="19050" anchor="ctr">
                <a:spAutoFit/>
              </a:bodyPr>
              <a:lstStyle/>
              <a:p>
                <a:pPr>
                  <a:defRPr sz="1400">
                    <a:solidFill>
                      <a:srgbClr val="00B050"/>
                    </a:solidFill>
                    <a:latin typeface="Wingdings" panose="05000000000000000000" pitchFamily="2" charset="2"/>
                  </a:defRPr>
                </a:pPr>
                <a:endParaRPr lang="fr-FR"/>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Sheet1!$A$2:$A$11</c:f>
              <c:strCache>
                <c:ptCount val="2"/>
                <c:pt idx="0">
                  <c:v>2025 (base : 28 399)</c:v>
                </c:pt>
                <c:pt idx="1">
                  <c:v>2024 (base : 30 313)</c:v>
                </c:pt>
              </c:strCache>
            </c:strRef>
          </c:cat>
          <c:val>
            <c:numRef>
              <c:f>Sheet1!$G$2:$G$11</c:f>
              <c:numCache>
                <c:formatCode>0</c:formatCode>
                <c:ptCount val="2"/>
                <c:pt idx="1">
                  <c:v>0</c:v>
                </c:pt>
              </c:numCache>
            </c:numRef>
          </c:val>
          <c:extLst>
            <c:ext xmlns:c15="http://schemas.microsoft.com/office/drawing/2012/chart" uri="{02D57815-91ED-43cb-92C2-25804820EDAC}">
              <c15:datalabelsRange>
                <c15:f>Sheet1!$I$5:$I$6</c15:f>
              </c15:datalabelsRange>
            </c:ext>
            <c:ext xmlns:c16="http://schemas.microsoft.com/office/drawing/2014/chart" uri="{C3380CC4-5D6E-409C-BE32-E72D297353CC}">
              <c16:uniqueId val="{00000008-5FDA-49A8-BA85-9EF7F83C4E1D}"/>
            </c:ext>
          </c:extLst>
        </c:ser>
        <c:ser>
          <c:idx val="3"/>
          <c:order val="6"/>
          <c:tx>
            <c:strRef>
              <c:f>Sheet1!$H$1</c:f>
              <c:strCache>
                <c:ptCount val="1"/>
                <c:pt idx="0">
                  <c:v>Position SIG-</c:v>
                </c:pt>
              </c:strCache>
            </c:strRef>
          </c:tx>
          <c:spPr>
            <a:noFill/>
            <a:ln>
              <a:noFill/>
            </a:ln>
          </c:spPr>
          <c:invertIfNegative val="0"/>
          <c:dLbls>
            <c:dLbl>
              <c:idx val="0"/>
              <c:tx>
                <c:rich>
                  <a:bodyPr/>
                  <a:lstStyle/>
                  <a:p>
                    <a:endParaRPr lang="fr-FR"/>
                  </a:p>
                </c:rich>
              </c:tx>
              <c:dLblPos val="in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9-5FDA-49A8-BA85-9EF7F83C4E1D}"/>
                </c:ext>
              </c:extLst>
            </c:dLbl>
            <c:dLbl>
              <c:idx val="1"/>
              <c:delete val="1"/>
              <c:extLst>
                <c:ext xmlns:c15="http://schemas.microsoft.com/office/drawing/2012/chart" uri="{CE6537A1-D6FC-4f65-9D91-7224C49458BB}"/>
                <c:ext xmlns:c16="http://schemas.microsoft.com/office/drawing/2014/chart" uri="{C3380CC4-5D6E-409C-BE32-E72D297353CC}">
                  <c16:uniqueId val="{0000000A-5FDA-49A8-BA85-9EF7F83C4E1D}"/>
                </c:ext>
              </c:extLst>
            </c:dLbl>
            <c:spPr>
              <a:noFill/>
              <a:ln>
                <a:noFill/>
              </a:ln>
              <a:effectLst/>
            </c:spPr>
            <c:txPr>
              <a:bodyPr wrap="square" lIns="38100" tIns="19050" rIns="38100" bIns="19050" anchor="ctr">
                <a:spAutoFit/>
              </a:bodyPr>
              <a:lstStyle/>
              <a:p>
                <a:pPr>
                  <a:defRPr sz="1800">
                    <a:solidFill>
                      <a:srgbClr val="FFCC66"/>
                    </a:solidFill>
                    <a:latin typeface="Wingdings" panose="05000000000000000000" pitchFamily="2" charset="2"/>
                  </a:defRPr>
                </a:pPr>
                <a:endParaRPr lang="fr-FR"/>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Sheet1!$A$2:$A$11</c:f>
              <c:strCache>
                <c:ptCount val="2"/>
                <c:pt idx="0">
                  <c:v>2025 (base : 28 399)</c:v>
                </c:pt>
                <c:pt idx="1">
                  <c:v>2024 (base : 30 313)</c:v>
                </c:pt>
              </c:strCache>
            </c:strRef>
          </c:cat>
          <c:val>
            <c:numRef>
              <c:f>Sheet1!$H$2:$H$11</c:f>
              <c:numCache>
                <c:formatCode>0</c:formatCode>
                <c:ptCount val="2"/>
                <c:pt idx="1">
                  <c:v>0</c:v>
                </c:pt>
              </c:numCache>
            </c:numRef>
          </c:val>
          <c:extLst>
            <c:ext xmlns:c15="http://schemas.microsoft.com/office/drawing/2012/chart" uri="{02D57815-91ED-43cb-92C2-25804820EDAC}">
              <c15:datalabelsRange>
                <c15:f>Sheet1!$J$5:$J$6</c15:f>
              </c15:datalabelsRange>
            </c:ext>
            <c:ext xmlns:c16="http://schemas.microsoft.com/office/drawing/2014/chart" uri="{C3380CC4-5D6E-409C-BE32-E72D297353CC}">
              <c16:uniqueId val="{0000000C-5FDA-49A8-BA85-9EF7F83C4E1D}"/>
            </c:ext>
          </c:extLst>
        </c:ser>
        <c:dLbls>
          <c:showLegendKey val="0"/>
          <c:showVal val="1"/>
          <c:showCatName val="0"/>
          <c:showSerName val="0"/>
          <c:showPercent val="0"/>
          <c:showBubbleSize val="0"/>
        </c:dLbls>
        <c:gapWidth val="150"/>
        <c:overlap val="100"/>
        <c:axId val="268350208"/>
        <c:axId val="268351744"/>
      </c:barChart>
      <c:catAx>
        <c:axId val="268345728"/>
        <c:scaling>
          <c:orientation val="maxMin"/>
        </c:scaling>
        <c:delete val="0"/>
        <c:axPos val="l"/>
        <c:numFmt formatCode="General" sourceLinked="1"/>
        <c:majorTickMark val="out"/>
        <c:minorTickMark val="none"/>
        <c:tickLblPos val="nextTo"/>
        <c:spPr>
          <a:ln w="6603">
            <a:noFill/>
          </a:ln>
        </c:spPr>
        <c:txPr>
          <a:bodyPr rot="0" vert="horz"/>
          <a:lstStyle/>
          <a:p>
            <a:pPr>
              <a:defRPr sz="900" b="0" i="0" u="none" strike="noStrike" baseline="0">
                <a:solidFill>
                  <a:srgbClr val="808080"/>
                </a:solidFill>
                <a:latin typeface="+mj-lt"/>
                <a:ea typeface="Trebuchet MS"/>
                <a:cs typeface="Trebuchet MS"/>
              </a:defRPr>
            </a:pPr>
            <a:endParaRPr lang="fr-FR"/>
          </a:p>
        </c:txPr>
        <c:crossAx val="268348416"/>
        <c:crosses val="autoZero"/>
        <c:auto val="1"/>
        <c:lblAlgn val="ctr"/>
        <c:lblOffset val="100"/>
        <c:tickLblSkip val="1"/>
        <c:tickMarkSkip val="1"/>
        <c:noMultiLvlLbl val="0"/>
      </c:catAx>
      <c:valAx>
        <c:axId val="268348416"/>
        <c:scaling>
          <c:orientation val="minMax"/>
          <c:max val="1.1499999999999999"/>
          <c:min val="0"/>
        </c:scaling>
        <c:delete val="0"/>
        <c:axPos val="b"/>
        <c:numFmt formatCode="0%" sourceLinked="1"/>
        <c:majorTickMark val="out"/>
        <c:minorTickMark val="none"/>
        <c:tickLblPos val="nextTo"/>
        <c:spPr>
          <a:ln w="6603">
            <a:noFill/>
          </a:ln>
        </c:spPr>
        <c:txPr>
          <a:bodyPr rot="0" vert="horz"/>
          <a:lstStyle/>
          <a:p>
            <a:pPr>
              <a:defRPr sz="589" b="1" i="0" u="none" strike="noStrike" baseline="0">
                <a:solidFill>
                  <a:srgbClr val="FFFFFF"/>
                </a:solidFill>
                <a:latin typeface="Trebuchet MS"/>
                <a:ea typeface="Trebuchet MS"/>
                <a:cs typeface="Trebuchet MS"/>
              </a:defRPr>
            </a:pPr>
            <a:endParaRPr lang="fr-FR"/>
          </a:p>
        </c:txPr>
        <c:crossAx val="268345728"/>
        <c:crosses val="max"/>
        <c:crossBetween val="between"/>
      </c:valAx>
      <c:catAx>
        <c:axId val="268350208"/>
        <c:scaling>
          <c:orientation val="maxMin"/>
        </c:scaling>
        <c:delete val="1"/>
        <c:axPos val="r"/>
        <c:numFmt formatCode="General" sourceLinked="1"/>
        <c:majorTickMark val="out"/>
        <c:minorTickMark val="none"/>
        <c:tickLblPos val="nextTo"/>
        <c:crossAx val="268351744"/>
        <c:crossesAt val="0"/>
        <c:auto val="1"/>
        <c:lblAlgn val="ctr"/>
        <c:lblOffset val="100"/>
        <c:noMultiLvlLbl val="0"/>
      </c:catAx>
      <c:valAx>
        <c:axId val="268351744"/>
        <c:scaling>
          <c:orientation val="maxMin"/>
          <c:min val="0"/>
        </c:scaling>
        <c:delete val="0"/>
        <c:axPos val="t"/>
        <c:numFmt formatCode="General" sourceLinked="1"/>
        <c:majorTickMark val="none"/>
        <c:minorTickMark val="none"/>
        <c:tickLblPos val="none"/>
        <c:spPr>
          <a:ln w="6603">
            <a:noFill/>
          </a:ln>
        </c:spPr>
        <c:crossAx val="268350208"/>
        <c:crosses val="autoZero"/>
        <c:crossBetween val="between"/>
      </c:valAx>
      <c:spPr>
        <a:noFill/>
        <a:ln w="17608">
          <a:noFill/>
        </a:ln>
      </c:spPr>
    </c:plotArea>
    <c:legend>
      <c:legendPos val="b"/>
      <c:legendEntry>
        <c:idx val="4"/>
        <c:delete val="1"/>
      </c:legendEntry>
      <c:legendEntry>
        <c:idx val="5"/>
        <c:delete val="1"/>
      </c:legendEntry>
      <c:legendEntry>
        <c:idx val="6"/>
        <c:delete val="1"/>
      </c:legendEntry>
      <c:layout>
        <c:manualLayout>
          <c:xMode val="edge"/>
          <c:yMode val="edge"/>
          <c:x val="0.18839634077459833"/>
          <c:y val="0.93471458160926824"/>
          <c:w val="0.67148925955213379"/>
          <c:h val="4.8751751548892136E-2"/>
        </c:manualLayout>
      </c:layout>
      <c:overlay val="0"/>
      <c:txPr>
        <a:bodyPr/>
        <a:lstStyle/>
        <a:p>
          <a:pPr>
            <a:defRPr sz="1050"/>
          </a:pPr>
          <a:endParaRPr lang="fr-FR"/>
        </a:p>
      </c:txPr>
    </c:legend>
    <c:plotVisOnly val="1"/>
    <c:dispBlanksAs val="gap"/>
    <c:showDLblsOverMax val="0"/>
  </c:chart>
  <c:spPr>
    <a:noFill/>
    <a:ln>
      <a:noFill/>
    </a:ln>
  </c:spPr>
  <c:txPr>
    <a:bodyPr/>
    <a:lstStyle/>
    <a:p>
      <a:pPr>
        <a:defRPr sz="1057" b="1" i="0" u="none" strike="noStrike" baseline="0">
          <a:solidFill>
            <a:schemeClr val="tx1"/>
          </a:solidFill>
          <a:latin typeface="Arial"/>
          <a:ea typeface="Arial"/>
          <a:cs typeface="Arial"/>
        </a:defRPr>
      </a:pPr>
      <a:endParaRPr lang="fr-FR"/>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2544744463597415E-2"/>
          <c:y val="5.2702039456011984E-2"/>
          <c:w val="0.87629866626793751"/>
          <c:h val="0.65061794900372749"/>
        </c:manualLayout>
      </c:layout>
      <c:barChart>
        <c:barDir val="bar"/>
        <c:grouping val="percentStacked"/>
        <c:varyColors val="0"/>
        <c:ser>
          <c:idx val="5"/>
          <c:order val="0"/>
          <c:tx>
            <c:strRef>
              <c:f>Sheet1!$B$1</c:f>
              <c:strCache>
                <c:ptCount val="1"/>
                <c:pt idx="0">
                  <c:v>10</c:v>
                </c:pt>
              </c:strCache>
            </c:strRef>
          </c:tx>
          <c:spPr>
            <a:solidFill>
              <a:srgbClr val="1DAFAD"/>
            </a:solidFill>
            <a:ln w="17608">
              <a:noFill/>
            </a:ln>
          </c:spPr>
          <c:invertIfNegative val="0"/>
          <c:dLbls>
            <c:numFmt formatCode="0;&quot;&quot;;&quot;&quot;" sourceLinked="0"/>
            <c:spPr>
              <a:noFill/>
              <a:ln w="17608">
                <a:noFill/>
              </a:ln>
            </c:spPr>
            <c:txPr>
              <a:bodyPr/>
              <a:lstStyle/>
              <a:p>
                <a:pPr>
                  <a:defRPr sz="1800" b="1" i="0" u="none" strike="noStrike" baseline="0">
                    <a:solidFill>
                      <a:srgbClr val="FFFFFF"/>
                    </a:solidFill>
                    <a:latin typeface="+mj-lt"/>
                    <a:ea typeface="Trebuchet MS"/>
                    <a:cs typeface="Trebuchet M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L’équipe des professionnels qui accueillent votre enfant (base : 21 896)</c:v>
                </c:pt>
                <c:pt idx="1">
                  <c:v>L’équipe de direction de la crèche (base : 21 899)</c:v>
                </c:pt>
                <c:pt idx="2">
                  <c:v>Les équipes du siège de l’entreprise de crèche (base : 18 174)</c:v>
                </c:pt>
              </c:strCache>
            </c:strRef>
          </c:cat>
          <c:val>
            <c:numRef>
              <c:f>Sheet1!$B$2:$B$4</c:f>
              <c:numCache>
                <c:formatCode>General</c:formatCode>
                <c:ptCount val="3"/>
              </c:numCache>
            </c:numRef>
          </c:val>
          <c:extLst>
            <c:ext xmlns:c16="http://schemas.microsoft.com/office/drawing/2014/chart" uri="{C3380CC4-5D6E-409C-BE32-E72D297353CC}">
              <c16:uniqueId val="{00000000-CCE9-409E-9130-2F5872FB9615}"/>
            </c:ext>
          </c:extLst>
        </c:ser>
        <c:ser>
          <c:idx val="6"/>
          <c:order val="1"/>
          <c:tx>
            <c:strRef>
              <c:f>Sheet1!$C$1</c:f>
              <c:strCache>
                <c:ptCount val="1"/>
                <c:pt idx="0">
                  <c:v>8 à 9</c:v>
                </c:pt>
              </c:strCache>
            </c:strRef>
          </c:tx>
          <c:spPr>
            <a:solidFill>
              <a:srgbClr val="9FE5D8"/>
            </a:solidFill>
            <a:ln w="17608">
              <a:noFill/>
            </a:ln>
          </c:spPr>
          <c:invertIfNegative val="0"/>
          <c:dLbls>
            <c:numFmt formatCode="0;&quot;&quot;;&quot;&quot;" sourceLinked="0"/>
            <c:spPr>
              <a:noFill/>
              <a:ln w="17608">
                <a:noFill/>
              </a:ln>
            </c:spPr>
            <c:txPr>
              <a:bodyPr/>
              <a:lstStyle/>
              <a:p>
                <a:pPr>
                  <a:defRPr sz="1800" b="1" i="0" u="none" strike="noStrike" baseline="0">
                    <a:solidFill>
                      <a:schemeClr val="bg1"/>
                    </a:solidFill>
                    <a:latin typeface="+mj-lt"/>
                    <a:ea typeface="Trebuchet MS"/>
                    <a:cs typeface="Trebuchet M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L’équipe des professionnels qui accueillent votre enfant (base : 21 896)</c:v>
                </c:pt>
                <c:pt idx="1">
                  <c:v>L’équipe de direction de la crèche (base : 21 899)</c:v>
                </c:pt>
                <c:pt idx="2">
                  <c:v>Les équipes du siège de l’entreprise de crèche (base : 18 174)</c:v>
                </c:pt>
              </c:strCache>
            </c:strRef>
          </c:cat>
          <c:val>
            <c:numRef>
              <c:f>Sheet1!$C$2:$C$4</c:f>
              <c:numCache>
                <c:formatCode>General</c:formatCode>
                <c:ptCount val="3"/>
              </c:numCache>
            </c:numRef>
          </c:val>
          <c:extLst>
            <c:ext xmlns:c16="http://schemas.microsoft.com/office/drawing/2014/chart" uri="{C3380CC4-5D6E-409C-BE32-E72D297353CC}">
              <c16:uniqueId val="{00000001-CCE9-409E-9130-2F5872FB9615}"/>
            </c:ext>
          </c:extLst>
        </c:ser>
        <c:ser>
          <c:idx val="7"/>
          <c:order val="2"/>
          <c:tx>
            <c:strRef>
              <c:f>Sheet1!$D$1</c:f>
              <c:strCache>
                <c:ptCount val="1"/>
                <c:pt idx="0">
                  <c:v>6 à 7</c:v>
                </c:pt>
              </c:strCache>
            </c:strRef>
          </c:tx>
          <c:spPr>
            <a:solidFill>
              <a:srgbClr val="FF740F"/>
            </a:solidFill>
            <a:ln w="17608">
              <a:noFill/>
            </a:ln>
          </c:spPr>
          <c:invertIfNegative val="0"/>
          <c:dLbls>
            <c:numFmt formatCode="0;&quot;&quot;;&quot;&quot;" sourceLinked="0"/>
            <c:spPr>
              <a:noFill/>
              <a:ln w="17608">
                <a:noFill/>
              </a:ln>
            </c:spPr>
            <c:txPr>
              <a:bodyPr/>
              <a:lstStyle/>
              <a:p>
                <a:pPr>
                  <a:defRPr sz="1800" b="1" i="0" u="none" strike="noStrike" baseline="0">
                    <a:solidFill>
                      <a:schemeClr val="bg1"/>
                    </a:solidFill>
                    <a:latin typeface="+mj-lt"/>
                    <a:ea typeface="Trebuchet MS"/>
                    <a:cs typeface="Trebuchet M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L’équipe des professionnels qui accueillent votre enfant (base : 21 896)</c:v>
                </c:pt>
                <c:pt idx="1">
                  <c:v>L’équipe de direction de la crèche (base : 21 899)</c:v>
                </c:pt>
                <c:pt idx="2">
                  <c:v>Les équipes du siège de l’entreprise de crèche (base : 18 174)</c:v>
                </c:pt>
              </c:strCache>
            </c:strRef>
          </c:cat>
          <c:val>
            <c:numRef>
              <c:f>Sheet1!$D$2:$D$4</c:f>
              <c:numCache>
                <c:formatCode>General</c:formatCode>
                <c:ptCount val="3"/>
              </c:numCache>
            </c:numRef>
          </c:val>
          <c:extLst>
            <c:ext xmlns:c16="http://schemas.microsoft.com/office/drawing/2014/chart" uri="{C3380CC4-5D6E-409C-BE32-E72D297353CC}">
              <c16:uniqueId val="{00000002-CCE9-409E-9130-2F5872FB9615}"/>
            </c:ext>
          </c:extLst>
        </c:ser>
        <c:ser>
          <c:idx val="0"/>
          <c:order val="3"/>
          <c:tx>
            <c:strRef>
              <c:f>Sheet1!$E$1</c:f>
              <c:strCache>
                <c:ptCount val="1"/>
                <c:pt idx="0">
                  <c:v>1 à 5</c:v>
                </c:pt>
              </c:strCache>
            </c:strRef>
          </c:tx>
          <c:spPr>
            <a:solidFill>
              <a:srgbClr val="E50158"/>
            </a:solidFill>
            <a:ln w="17608">
              <a:noFill/>
            </a:ln>
          </c:spPr>
          <c:invertIfNegative val="0"/>
          <c:dLbls>
            <c:numFmt formatCode="0;&quot;&quot;;&quot;&quot;" sourceLinked="0"/>
            <c:spPr>
              <a:noFill/>
              <a:ln w="17608">
                <a:noFill/>
              </a:ln>
            </c:spPr>
            <c:txPr>
              <a:bodyPr/>
              <a:lstStyle/>
              <a:p>
                <a:pPr>
                  <a:defRPr sz="1800" b="1" i="0" u="none" strike="noStrike" baseline="0">
                    <a:solidFill>
                      <a:srgbClr val="FFFFFF"/>
                    </a:solidFill>
                    <a:latin typeface="+mj-lt"/>
                    <a:ea typeface="Arial"/>
                    <a:cs typeface="Aria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L’équipe des professionnels qui accueillent votre enfant (base : 21 896)</c:v>
                </c:pt>
                <c:pt idx="1">
                  <c:v>L’équipe de direction de la crèche (base : 21 899)</c:v>
                </c:pt>
                <c:pt idx="2">
                  <c:v>Les équipes du siège de l’entreprise de crèche (base : 18 174)</c:v>
                </c:pt>
              </c:strCache>
            </c:strRef>
          </c:cat>
          <c:val>
            <c:numRef>
              <c:f>Sheet1!$E$2:$E$4</c:f>
              <c:numCache>
                <c:formatCode>General</c:formatCode>
                <c:ptCount val="3"/>
              </c:numCache>
            </c:numRef>
          </c:val>
          <c:extLst>
            <c:ext xmlns:c16="http://schemas.microsoft.com/office/drawing/2014/chart" uri="{C3380CC4-5D6E-409C-BE32-E72D297353CC}">
              <c16:uniqueId val="{00000003-CCE9-409E-9130-2F5872FB9615}"/>
            </c:ext>
          </c:extLst>
        </c:ser>
        <c:dLbls>
          <c:showLegendKey val="0"/>
          <c:showVal val="1"/>
          <c:showCatName val="0"/>
          <c:showSerName val="0"/>
          <c:showPercent val="0"/>
          <c:showBubbleSize val="0"/>
        </c:dLbls>
        <c:gapWidth val="80"/>
        <c:overlap val="100"/>
        <c:axId val="268345728"/>
        <c:axId val="268348416"/>
      </c:barChart>
      <c:barChart>
        <c:barDir val="bar"/>
        <c:grouping val="clustered"/>
        <c:varyColors val="0"/>
        <c:ser>
          <c:idx val="1"/>
          <c:order val="4"/>
          <c:tx>
            <c:strRef>
              <c:f>Sheet1!$F$1</c:f>
              <c:strCache>
                <c:ptCount val="1"/>
                <c:pt idx="0">
                  <c:v>Moyenne</c:v>
                </c:pt>
              </c:strCache>
            </c:strRef>
          </c:tx>
          <c:spPr>
            <a:noFill/>
            <a:ln w="17608">
              <a:noFill/>
            </a:ln>
          </c:spPr>
          <c:invertIfNegative val="0"/>
          <c:dLbls>
            <c:spPr>
              <a:noFill/>
              <a:ln w="17608">
                <a:noFill/>
              </a:ln>
            </c:spPr>
            <c:txPr>
              <a:bodyPr/>
              <a:lstStyle/>
              <a:p>
                <a:pPr>
                  <a:defRPr sz="1800" b="1" i="0" u="none" strike="noStrike" baseline="0">
                    <a:solidFill>
                      <a:srgbClr val="080808"/>
                    </a:solidFill>
                    <a:latin typeface="+mj-lt"/>
                    <a:ea typeface="Arial"/>
                    <a:cs typeface="Aria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L’équipe des professionnels qui accueillent votre enfant (base : 21 896)</c:v>
                </c:pt>
                <c:pt idx="1">
                  <c:v>L’équipe de direction de la crèche (base : 21 899)</c:v>
                </c:pt>
                <c:pt idx="2">
                  <c:v>Les équipes du siège de l’entreprise de crèche (base : 18 174)</c:v>
                </c:pt>
              </c:strCache>
            </c:strRef>
          </c:cat>
          <c:val>
            <c:numRef>
              <c:f>Sheet1!$F$2:$F$4</c:f>
              <c:numCache>
                <c:formatCode>0.00</c:formatCode>
                <c:ptCount val="3"/>
                <c:pt idx="0">
                  <c:v>8.85</c:v>
                </c:pt>
                <c:pt idx="1">
                  <c:v>8.64</c:v>
                </c:pt>
                <c:pt idx="2">
                  <c:v>7.86</c:v>
                </c:pt>
              </c:numCache>
            </c:numRef>
          </c:val>
          <c:extLst>
            <c:ext xmlns:c16="http://schemas.microsoft.com/office/drawing/2014/chart" uri="{C3380CC4-5D6E-409C-BE32-E72D297353CC}">
              <c16:uniqueId val="{00000004-CCE9-409E-9130-2F5872FB9615}"/>
            </c:ext>
          </c:extLst>
        </c:ser>
        <c:ser>
          <c:idx val="2"/>
          <c:order val="5"/>
          <c:tx>
            <c:strRef>
              <c:f>Sheet1!$G$1</c:f>
              <c:strCache>
                <c:ptCount val="1"/>
                <c:pt idx="0">
                  <c:v>Position SIG+</c:v>
                </c:pt>
              </c:strCache>
            </c:strRef>
          </c:tx>
          <c:spPr>
            <a:noFill/>
            <a:ln>
              <a:noFill/>
            </a:ln>
          </c:spPr>
          <c:invertIfNegative val="0"/>
          <c:dLbls>
            <c:delete val="1"/>
          </c:dLbls>
          <c:cat>
            <c:strRef>
              <c:f>Sheet1!$A$2:$A$4</c:f>
              <c:strCache>
                <c:ptCount val="3"/>
                <c:pt idx="0">
                  <c:v>L’équipe des professionnels qui accueillent votre enfant (base : 21 896)</c:v>
                </c:pt>
                <c:pt idx="1">
                  <c:v>L’équipe de direction de la crèche (base : 21 899)</c:v>
                </c:pt>
                <c:pt idx="2">
                  <c:v>Les équipes du siège de l’entreprise de crèche (base : 18 174)</c:v>
                </c:pt>
              </c:strCache>
            </c:strRef>
          </c:cat>
          <c:val>
            <c:numRef>
              <c:f>Sheet1!$G$2:$G$4</c:f>
              <c:numCache>
                <c:formatCode>0</c:formatCode>
                <c:ptCount val="3"/>
                <c:pt idx="0">
                  <c:v>0</c:v>
                </c:pt>
                <c:pt idx="1">
                  <c:v>0</c:v>
                </c:pt>
                <c:pt idx="2">
                  <c:v>0</c:v>
                </c:pt>
              </c:numCache>
            </c:numRef>
          </c:val>
          <c:extLst>
            <c:ext xmlns:c16="http://schemas.microsoft.com/office/drawing/2014/chart" uri="{C3380CC4-5D6E-409C-BE32-E72D297353CC}">
              <c16:uniqueId val="{0000000C-CCE9-409E-9130-2F5872FB9615}"/>
            </c:ext>
          </c:extLst>
        </c:ser>
        <c:ser>
          <c:idx val="3"/>
          <c:order val="6"/>
          <c:tx>
            <c:strRef>
              <c:f>Sheet1!$H$1</c:f>
              <c:strCache>
                <c:ptCount val="1"/>
                <c:pt idx="0">
                  <c:v>Position SIG-</c:v>
                </c:pt>
              </c:strCache>
            </c:strRef>
          </c:tx>
          <c:spPr>
            <a:noFill/>
            <a:ln>
              <a:noFill/>
            </a:ln>
          </c:spPr>
          <c:invertIfNegative val="0"/>
          <c:dLbls>
            <c:dLbl>
              <c:idx val="0"/>
              <c:tx>
                <c:rich>
                  <a:bodyPr/>
                  <a:lstStyle/>
                  <a:p>
                    <a:fld id="{8A8DC4E4-4807-D441-9A20-E2209C1A9BF7}" type="CELLRANGE">
                      <a:rPr lang="en-US"/>
                      <a:pPr/>
                      <a:t>[PLAGECELL]</a:t>
                    </a:fld>
                    <a:endParaRPr lang="fr-FR"/>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CCE9-409E-9130-2F5872FB9615}"/>
                </c:ext>
              </c:extLst>
            </c:dLbl>
            <c:dLbl>
              <c:idx val="1"/>
              <c:delete val="1"/>
              <c:extLst>
                <c:ext xmlns:c15="http://schemas.microsoft.com/office/drawing/2012/chart" uri="{CE6537A1-D6FC-4f65-9D91-7224C49458BB}"/>
                <c:ext xmlns:c16="http://schemas.microsoft.com/office/drawing/2014/chart" uri="{C3380CC4-5D6E-409C-BE32-E72D297353CC}">
                  <c16:uniqueId val="{0000000E-CCE9-409E-9130-2F5872FB9615}"/>
                </c:ext>
              </c:extLst>
            </c:dLbl>
            <c:dLbl>
              <c:idx val="2"/>
              <c:tx>
                <c:rich>
                  <a:bodyPr/>
                  <a:lstStyle/>
                  <a:p>
                    <a:fld id="{1A7617BC-A824-BD4B-9234-05C73B21D5AD}" type="CELLRANGE">
                      <a:rPr lang="fr-FR"/>
                      <a:pPr/>
                      <a:t>[PLAGECELL]</a:t>
                    </a:fld>
                    <a:endParaRPr lang="fr-FR"/>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CCE9-409E-9130-2F5872FB9615}"/>
                </c:ext>
              </c:extLst>
            </c:dLbl>
            <c:spPr>
              <a:noFill/>
              <a:ln>
                <a:noFill/>
              </a:ln>
              <a:effectLst/>
            </c:spPr>
            <c:txPr>
              <a:bodyPr wrap="square" lIns="38100" tIns="19050" rIns="38100" bIns="19050" anchor="ctr">
                <a:spAutoFit/>
              </a:bodyPr>
              <a:lstStyle/>
              <a:p>
                <a:pPr>
                  <a:defRPr sz="1800">
                    <a:solidFill>
                      <a:srgbClr val="FFCC66"/>
                    </a:solidFill>
                    <a:latin typeface="Wingdings" panose="05000000000000000000" pitchFamily="2" charset="2"/>
                  </a:defRPr>
                </a:pPr>
                <a:endParaRPr lang="fr-FR"/>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Sheet1!$A$2:$A$4</c:f>
              <c:strCache>
                <c:ptCount val="3"/>
                <c:pt idx="0">
                  <c:v>L’équipe des professionnels qui accueillent votre enfant (base : 21 896)</c:v>
                </c:pt>
                <c:pt idx="1">
                  <c:v>L’équipe de direction de la crèche (base : 21 899)</c:v>
                </c:pt>
                <c:pt idx="2">
                  <c:v>Les équipes du siège de l’entreprise de crèche (base : 18 174)</c:v>
                </c:pt>
              </c:strCache>
            </c:strRef>
          </c:cat>
          <c:val>
            <c:numRef>
              <c:f>Sheet1!$H$2:$H$4</c:f>
              <c:numCache>
                <c:formatCode>0</c:formatCode>
                <c:ptCount val="3"/>
                <c:pt idx="0">
                  <c:v>0</c:v>
                </c:pt>
                <c:pt idx="1">
                  <c:v>0</c:v>
                </c:pt>
                <c:pt idx="2">
                  <c:v>0</c:v>
                </c:pt>
              </c:numCache>
            </c:numRef>
          </c:val>
          <c:extLst>
            <c:ext xmlns:c15="http://schemas.microsoft.com/office/drawing/2012/chart" uri="{02D57815-91ED-43cb-92C2-25804820EDAC}">
              <c15:datalabelsRange>
                <c15:f>Sheet1!$J$2:$J$4</c15:f>
                <c15:dlblRangeCache>
                  <c:ptCount val="3"/>
                </c15:dlblRangeCache>
              </c15:datalabelsRange>
            </c:ext>
            <c:ext xmlns:c16="http://schemas.microsoft.com/office/drawing/2014/chart" uri="{C3380CC4-5D6E-409C-BE32-E72D297353CC}">
              <c16:uniqueId val="{00000014-CCE9-409E-9130-2F5872FB9615}"/>
            </c:ext>
          </c:extLst>
        </c:ser>
        <c:dLbls>
          <c:showLegendKey val="0"/>
          <c:showVal val="1"/>
          <c:showCatName val="0"/>
          <c:showSerName val="0"/>
          <c:showPercent val="0"/>
          <c:showBubbleSize val="0"/>
        </c:dLbls>
        <c:gapWidth val="150"/>
        <c:overlap val="100"/>
        <c:axId val="268350208"/>
        <c:axId val="268351744"/>
      </c:barChart>
      <c:catAx>
        <c:axId val="268345728"/>
        <c:scaling>
          <c:orientation val="maxMin"/>
        </c:scaling>
        <c:delete val="1"/>
        <c:axPos val="l"/>
        <c:numFmt formatCode="General" sourceLinked="1"/>
        <c:majorTickMark val="out"/>
        <c:minorTickMark val="none"/>
        <c:tickLblPos val="nextTo"/>
        <c:crossAx val="268348416"/>
        <c:crosses val="autoZero"/>
        <c:auto val="1"/>
        <c:lblAlgn val="ctr"/>
        <c:lblOffset val="100"/>
        <c:tickLblSkip val="1"/>
        <c:tickMarkSkip val="1"/>
        <c:noMultiLvlLbl val="0"/>
      </c:catAx>
      <c:valAx>
        <c:axId val="268348416"/>
        <c:scaling>
          <c:orientation val="minMax"/>
          <c:max val="1.1499999999999999"/>
          <c:min val="0"/>
        </c:scaling>
        <c:delete val="1"/>
        <c:axPos val="b"/>
        <c:numFmt formatCode="0%" sourceLinked="1"/>
        <c:majorTickMark val="out"/>
        <c:minorTickMark val="none"/>
        <c:tickLblPos val="nextTo"/>
        <c:crossAx val="268345728"/>
        <c:crosses val="max"/>
        <c:crossBetween val="between"/>
      </c:valAx>
      <c:catAx>
        <c:axId val="268350208"/>
        <c:scaling>
          <c:orientation val="maxMin"/>
        </c:scaling>
        <c:delete val="1"/>
        <c:axPos val="r"/>
        <c:numFmt formatCode="General" sourceLinked="1"/>
        <c:majorTickMark val="out"/>
        <c:minorTickMark val="none"/>
        <c:tickLblPos val="nextTo"/>
        <c:crossAx val="268351744"/>
        <c:crossesAt val="0"/>
        <c:auto val="1"/>
        <c:lblAlgn val="ctr"/>
        <c:lblOffset val="100"/>
        <c:noMultiLvlLbl val="0"/>
      </c:catAx>
      <c:valAx>
        <c:axId val="268351744"/>
        <c:scaling>
          <c:orientation val="maxMin"/>
          <c:min val="0"/>
        </c:scaling>
        <c:delete val="0"/>
        <c:axPos val="t"/>
        <c:numFmt formatCode="0.00" sourceLinked="1"/>
        <c:majorTickMark val="none"/>
        <c:minorTickMark val="none"/>
        <c:tickLblPos val="none"/>
        <c:spPr>
          <a:ln w="6603">
            <a:noFill/>
          </a:ln>
        </c:spPr>
        <c:crossAx val="268350208"/>
        <c:crosses val="autoZero"/>
        <c:crossBetween val="between"/>
      </c:valAx>
      <c:spPr>
        <a:noFill/>
        <a:ln w="17608">
          <a:noFill/>
        </a:ln>
      </c:spPr>
    </c:plotArea>
    <c:plotVisOnly val="1"/>
    <c:dispBlanksAs val="gap"/>
    <c:showDLblsOverMax val="0"/>
  </c:chart>
  <c:spPr>
    <a:noFill/>
    <a:ln>
      <a:noFill/>
    </a:ln>
  </c:spPr>
  <c:txPr>
    <a:bodyPr/>
    <a:lstStyle/>
    <a:p>
      <a:pPr>
        <a:defRPr sz="1057" b="1" i="0" u="none" strike="noStrike" baseline="0">
          <a:solidFill>
            <a:schemeClr val="tx1"/>
          </a:solidFill>
          <a:latin typeface="Arial"/>
          <a:ea typeface="Arial"/>
          <a:cs typeface="Arial"/>
        </a:defRPr>
      </a:pPr>
      <a:endParaRPr lang="fr-FR"/>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878018335003627"/>
          <c:y val="5.2702039456011984E-2"/>
          <c:w val="0.75940027770468999"/>
          <c:h val="0.84322547104677203"/>
        </c:manualLayout>
      </c:layout>
      <c:barChart>
        <c:barDir val="bar"/>
        <c:grouping val="percentStacked"/>
        <c:varyColors val="0"/>
        <c:ser>
          <c:idx val="5"/>
          <c:order val="0"/>
          <c:tx>
            <c:strRef>
              <c:f>Sheet1!$B$1</c:f>
              <c:strCache>
                <c:ptCount val="1"/>
                <c:pt idx="0">
                  <c:v>10</c:v>
                </c:pt>
              </c:strCache>
            </c:strRef>
          </c:tx>
          <c:spPr>
            <a:solidFill>
              <a:srgbClr val="2DB574"/>
            </a:solidFill>
            <a:ln w="17608">
              <a:noFill/>
            </a:ln>
          </c:spPr>
          <c:invertIfNegative val="0"/>
          <c:dLbls>
            <c:numFmt formatCode="0;&quot;&quot;;&quot;&quot;" sourceLinked="0"/>
            <c:spPr>
              <a:noFill/>
              <a:ln w="17608">
                <a:noFill/>
              </a:ln>
            </c:spPr>
            <c:txPr>
              <a:bodyPr/>
              <a:lstStyle/>
              <a:p>
                <a:pPr>
                  <a:defRPr sz="1800" b="1" i="0" u="none" strike="noStrike" baseline="0">
                    <a:solidFill>
                      <a:srgbClr val="FFFFFF"/>
                    </a:solidFill>
                    <a:latin typeface="+mj-lt"/>
                    <a:ea typeface="Trebuchet MS"/>
                    <a:cs typeface="Trebuchet M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3"/>
                <c:pt idx="0">
                  <c:v>L’équipe des professionnels qui accueillent votre enfant (base : 28 087)</c:v>
                </c:pt>
                <c:pt idx="1">
                  <c:v>L’équipe de direction de la crèche (base : 27 947)</c:v>
                </c:pt>
                <c:pt idx="2">
                  <c:v>Les équipes du siège de l’entreprise de crèche (base : 13 566)</c:v>
                </c:pt>
              </c:strCache>
            </c:strRef>
          </c:cat>
          <c:val>
            <c:numRef>
              <c:f>Sheet1!$B$2:$B$5</c:f>
              <c:numCache>
                <c:formatCode>0;\-0;</c:formatCode>
                <c:ptCount val="4"/>
                <c:pt idx="0">
                  <c:v>45.634726225808599</c:v>
                </c:pt>
                <c:pt idx="1">
                  <c:v>47.836128175652583</c:v>
                </c:pt>
                <c:pt idx="2">
                  <c:v>34.373827951219951</c:v>
                </c:pt>
              </c:numCache>
            </c:numRef>
          </c:val>
          <c:extLst>
            <c:ext xmlns:c16="http://schemas.microsoft.com/office/drawing/2014/chart" uri="{C3380CC4-5D6E-409C-BE32-E72D297353CC}">
              <c16:uniqueId val="{00000000-CCE9-409E-9130-2F5872FB9615}"/>
            </c:ext>
          </c:extLst>
        </c:ser>
        <c:ser>
          <c:idx val="6"/>
          <c:order val="1"/>
          <c:tx>
            <c:strRef>
              <c:f>Sheet1!$C$1</c:f>
              <c:strCache>
                <c:ptCount val="1"/>
                <c:pt idx="0">
                  <c:v>8 à 9</c:v>
                </c:pt>
              </c:strCache>
            </c:strRef>
          </c:tx>
          <c:spPr>
            <a:solidFill>
              <a:srgbClr val="1DAFAD"/>
            </a:solidFill>
            <a:ln w="17608">
              <a:noFill/>
            </a:ln>
          </c:spPr>
          <c:invertIfNegative val="0"/>
          <c:dLbls>
            <c:numFmt formatCode="0;&quot;&quot;;&quot;&quot;" sourceLinked="0"/>
            <c:spPr>
              <a:noFill/>
              <a:ln w="17608">
                <a:noFill/>
              </a:ln>
            </c:spPr>
            <c:txPr>
              <a:bodyPr/>
              <a:lstStyle/>
              <a:p>
                <a:pPr>
                  <a:defRPr sz="1800" b="1" i="0" u="none" strike="noStrike" baseline="0">
                    <a:solidFill>
                      <a:schemeClr val="bg1"/>
                    </a:solidFill>
                    <a:latin typeface="+mj-lt"/>
                    <a:ea typeface="Trebuchet MS"/>
                    <a:cs typeface="Trebuchet M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3"/>
                <c:pt idx="0">
                  <c:v>L’équipe des professionnels qui accueillent votre enfant (base : 28 087)</c:v>
                </c:pt>
                <c:pt idx="1">
                  <c:v>L’équipe de direction de la crèche (base : 27 947)</c:v>
                </c:pt>
                <c:pt idx="2">
                  <c:v>Les équipes du siège de l’entreprise de crèche (base : 13 566)</c:v>
                </c:pt>
              </c:strCache>
            </c:strRef>
          </c:cat>
          <c:val>
            <c:numRef>
              <c:f>Sheet1!$C$2:$C$5</c:f>
              <c:numCache>
                <c:formatCode>0;\-0;</c:formatCode>
                <c:ptCount val="4"/>
                <c:pt idx="0">
                  <c:v>40.067735932244929</c:v>
                </c:pt>
                <c:pt idx="1">
                  <c:v>33.95755472463523</c:v>
                </c:pt>
                <c:pt idx="2">
                  <c:v>32.833811883234624</c:v>
                </c:pt>
              </c:numCache>
            </c:numRef>
          </c:val>
          <c:extLst>
            <c:ext xmlns:c16="http://schemas.microsoft.com/office/drawing/2014/chart" uri="{C3380CC4-5D6E-409C-BE32-E72D297353CC}">
              <c16:uniqueId val="{00000001-CCE9-409E-9130-2F5872FB9615}"/>
            </c:ext>
          </c:extLst>
        </c:ser>
        <c:ser>
          <c:idx val="7"/>
          <c:order val="2"/>
          <c:tx>
            <c:strRef>
              <c:f>Sheet1!$D$1</c:f>
              <c:strCache>
                <c:ptCount val="1"/>
                <c:pt idx="0">
                  <c:v>6 à 7</c:v>
                </c:pt>
              </c:strCache>
            </c:strRef>
          </c:tx>
          <c:spPr>
            <a:solidFill>
              <a:srgbClr val="F1BE48"/>
            </a:solidFill>
            <a:ln w="17608">
              <a:noFill/>
            </a:ln>
          </c:spPr>
          <c:invertIfNegative val="0"/>
          <c:dLbls>
            <c:numFmt formatCode="0;&quot;&quot;;&quot;&quot;" sourceLinked="0"/>
            <c:spPr>
              <a:noFill/>
              <a:ln w="17608">
                <a:noFill/>
              </a:ln>
            </c:spPr>
            <c:txPr>
              <a:bodyPr/>
              <a:lstStyle/>
              <a:p>
                <a:pPr>
                  <a:defRPr sz="1800" b="1" i="0" u="none" strike="noStrike" baseline="0">
                    <a:solidFill>
                      <a:schemeClr val="bg1"/>
                    </a:solidFill>
                    <a:latin typeface="+mj-lt"/>
                    <a:ea typeface="Trebuchet MS"/>
                    <a:cs typeface="Trebuchet M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3"/>
                <c:pt idx="0">
                  <c:v>L’équipe des professionnels qui accueillent votre enfant (base : 28 087)</c:v>
                </c:pt>
                <c:pt idx="1">
                  <c:v>L’équipe de direction de la crèche (base : 27 947)</c:v>
                </c:pt>
                <c:pt idx="2">
                  <c:v>Les équipes du siège de l’entreprise de crèche (base : 13 566)</c:v>
                </c:pt>
              </c:strCache>
            </c:strRef>
          </c:cat>
          <c:val>
            <c:numRef>
              <c:f>Sheet1!$D$2:$D$5</c:f>
              <c:numCache>
                <c:formatCode>0;\-0;</c:formatCode>
                <c:ptCount val="4"/>
                <c:pt idx="0">
                  <c:v>10.52447662853387</c:v>
                </c:pt>
                <c:pt idx="1">
                  <c:v>10.209858300944386</c:v>
                </c:pt>
                <c:pt idx="2">
                  <c:v>15.938856040702236</c:v>
                </c:pt>
              </c:numCache>
            </c:numRef>
          </c:val>
          <c:extLst>
            <c:ext xmlns:c16="http://schemas.microsoft.com/office/drawing/2014/chart" uri="{C3380CC4-5D6E-409C-BE32-E72D297353CC}">
              <c16:uniqueId val="{00000002-CCE9-409E-9130-2F5872FB9615}"/>
            </c:ext>
          </c:extLst>
        </c:ser>
        <c:ser>
          <c:idx val="0"/>
          <c:order val="3"/>
          <c:tx>
            <c:strRef>
              <c:f>Sheet1!$E$1</c:f>
              <c:strCache>
                <c:ptCount val="1"/>
                <c:pt idx="0">
                  <c:v>1 à 5</c:v>
                </c:pt>
              </c:strCache>
            </c:strRef>
          </c:tx>
          <c:spPr>
            <a:solidFill>
              <a:srgbClr val="FF740F"/>
            </a:solidFill>
            <a:ln w="17608">
              <a:noFill/>
            </a:ln>
          </c:spPr>
          <c:invertIfNegative val="0"/>
          <c:dLbls>
            <c:numFmt formatCode="0;&quot;&quot;;&quot;&quot;" sourceLinked="0"/>
            <c:spPr>
              <a:noFill/>
              <a:ln w="17608">
                <a:noFill/>
              </a:ln>
            </c:spPr>
            <c:txPr>
              <a:bodyPr/>
              <a:lstStyle/>
              <a:p>
                <a:pPr>
                  <a:defRPr sz="1800" b="1" i="0" u="none" strike="noStrike" baseline="0">
                    <a:solidFill>
                      <a:srgbClr val="FFFFFF"/>
                    </a:solidFill>
                    <a:latin typeface="+mj-lt"/>
                    <a:ea typeface="Arial"/>
                    <a:cs typeface="Aria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3"/>
                <c:pt idx="0">
                  <c:v>L’équipe des professionnels qui accueillent votre enfant (base : 28 087)</c:v>
                </c:pt>
                <c:pt idx="1">
                  <c:v>L’équipe de direction de la crèche (base : 27 947)</c:v>
                </c:pt>
                <c:pt idx="2">
                  <c:v>Les équipes du siège de l’entreprise de crèche (base : 13 566)</c:v>
                </c:pt>
              </c:strCache>
            </c:strRef>
          </c:cat>
          <c:val>
            <c:numRef>
              <c:f>Sheet1!$E$2:$E$5</c:f>
              <c:numCache>
                <c:formatCode>0;\-0;</c:formatCode>
                <c:ptCount val="4"/>
                <c:pt idx="0">
                  <c:v>3.7730612134202506</c:v>
                </c:pt>
                <c:pt idx="1">
                  <c:v>7.9964587987757563</c:v>
                </c:pt>
                <c:pt idx="2">
                  <c:v>16.853504124836686</c:v>
                </c:pt>
              </c:numCache>
            </c:numRef>
          </c:val>
          <c:extLst>
            <c:ext xmlns:c16="http://schemas.microsoft.com/office/drawing/2014/chart" uri="{C3380CC4-5D6E-409C-BE32-E72D297353CC}">
              <c16:uniqueId val="{00000003-CCE9-409E-9130-2F5872FB9615}"/>
            </c:ext>
          </c:extLst>
        </c:ser>
        <c:dLbls>
          <c:showLegendKey val="0"/>
          <c:showVal val="1"/>
          <c:showCatName val="0"/>
          <c:showSerName val="0"/>
          <c:showPercent val="0"/>
          <c:showBubbleSize val="0"/>
        </c:dLbls>
        <c:gapWidth val="80"/>
        <c:overlap val="100"/>
        <c:axId val="268345728"/>
        <c:axId val="268348416"/>
      </c:barChart>
      <c:barChart>
        <c:barDir val="bar"/>
        <c:grouping val="clustered"/>
        <c:varyColors val="0"/>
        <c:ser>
          <c:idx val="1"/>
          <c:order val="4"/>
          <c:tx>
            <c:strRef>
              <c:f>Sheet1!$F$1</c:f>
              <c:strCache>
                <c:ptCount val="1"/>
                <c:pt idx="0">
                  <c:v>Moyenne</c:v>
                </c:pt>
              </c:strCache>
            </c:strRef>
          </c:tx>
          <c:spPr>
            <a:noFill/>
            <a:ln w="17608">
              <a:noFill/>
            </a:ln>
          </c:spPr>
          <c:invertIfNegative val="0"/>
          <c:dLbls>
            <c:spPr>
              <a:noFill/>
              <a:ln w="17608">
                <a:noFill/>
              </a:ln>
            </c:spPr>
            <c:txPr>
              <a:bodyPr/>
              <a:lstStyle/>
              <a:p>
                <a:pPr>
                  <a:defRPr sz="1800" b="1" i="0" u="none" strike="noStrike" baseline="0">
                    <a:solidFill>
                      <a:srgbClr val="080808"/>
                    </a:solidFill>
                    <a:latin typeface="+mj-lt"/>
                    <a:ea typeface="Arial"/>
                    <a:cs typeface="Aria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3"/>
                <c:pt idx="0">
                  <c:v>L’équipe des professionnels qui accueillent votre enfant (base : 28 087)</c:v>
                </c:pt>
                <c:pt idx="1">
                  <c:v>L’équipe de direction de la crèche (base : 27 947)</c:v>
                </c:pt>
                <c:pt idx="2">
                  <c:v>Les équipes du siège de l’entreprise de crèche (base : 13 566)</c:v>
                </c:pt>
              </c:strCache>
            </c:strRef>
          </c:cat>
          <c:val>
            <c:numRef>
              <c:f>Sheet1!$F$2:$F$5</c:f>
              <c:numCache>
                <c:formatCode>General</c:formatCode>
                <c:ptCount val="4"/>
              </c:numCache>
            </c:numRef>
          </c:val>
          <c:extLst>
            <c:ext xmlns:c16="http://schemas.microsoft.com/office/drawing/2014/chart" uri="{C3380CC4-5D6E-409C-BE32-E72D297353CC}">
              <c16:uniqueId val="{00000004-CCE9-409E-9130-2F5872FB9615}"/>
            </c:ext>
          </c:extLst>
        </c:ser>
        <c:ser>
          <c:idx val="2"/>
          <c:order val="5"/>
          <c:tx>
            <c:strRef>
              <c:f>Sheet1!$G$1</c:f>
              <c:strCache>
                <c:ptCount val="1"/>
                <c:pt idx="0">
                  <c:v>Position SIG+</c:v>
                </c:pt>
              </c:strCache>
            </c:strRef>
          </c:tx>
          <c:spPr>
            <a:noFill/>
            <a:ln>
              <a:noFill/>
            </a:ln>
          </c:spPr>
          <c:invertIfNegative val="0"/>
          <c:dLbls>
            <c:dLbl>
              <c:idx val="0"/>
              <c:tx>
                <c:rich>
                  <a:bodyPr/>
                  <a:lstStyle/>
                  <a:p>
                    <a:fld id="{1649E388-A034-4991-8363-046195C3E818}" type="CELLRANGE">
                      <a:rPr lang="en-US" dirty="0"/>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CCE9-409E-9130-2F5872FB9615}"/>
                </c:ext>
              </c:extLst>
            </c:dLbl>
            <c:dLbl>
              <c:idx val="1"/>
              <c:tx>
                <c:rich>
                  <a:bodyPr/>
                  <a:lstStyle/>
                  <a:p>
                    <a:fld id="{63D0C001-0D52-4940-915A-7682F3984B54}" type="CELLRANGE">
                      <a:rPr lang="en-US"/>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CE9-409E-9130-2F5872FB9615}"/>
                </c:ext>
              </c:extLst>
            </c:dLbl>
            <c:dLbl>
              <c:idx val="2"/>
              <c:tx>
                <c:rich>
                  <a:bodyPr/>
                  <a:lstStyle/>
                  <a:p>
                    <a:fld id="{B978C9BD-538E-4870-B892-3039D80634F8}" type="CELLRANGE">
                      <a:rPr lang="en-US"/>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CCE9-409E-9130-2F5872FB9615}"/>
                </c:ext>
              </c:extLst>
            </c:dLbl>
            <c:dLbl>
              <c:idx val="3"/>
              <c:tx>
                <c:rich>
                  <a:bodyPr/>
                  <a:lstStyle/>
                  <a:p>
                    <a:endParaRPr lang="fr-FR"/>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8-CCE9-409E-9130-2F5872FB9615}"/>
                </c:ext>
              </c:extLst>
            </c:dLbl>
            <c:spPr>
              <a:noFill/>
              <a:ln>
                <a:noFill/>
              </a:ln>
              <a:effectLst/>
            </c:spPr>
            <c:txPr>
              <a:bodyPr wrap="square" lIns="38100" tIns="19050" rIns="38100" bIns="19050" anchor="ctr">
                <a:spAutoFit/>
              </a:bodyPr>
              <a:lstStyle/>
              <a:p>
                <a:pPr>
                  <a:defRPr sz="1400">
                    <a:solidFill>
                      <a:srgbClr val="00B050"/>
                    </a:solidFill>
                    <a:latin typeface="Wingdings" panose="05000000000000000000" pitchFamily="2" charset="2"/>
                  </a:defRPr>
                </a:pPr>
                <a:endParaRPr lang="fr-FR"/>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Sheet1!$A$2:$A$5</c:f>
              <c:strCache>
                <c:ptCount val="3"/>
                <c:pt idx="0">
                  <c:v>L’équipe des professionnels qui accueillent votre enfant (base : 28 087)</c:v>
                </c:pt>
                <c:pt idx="1">
                  <c:v>L’équipe de direction de la crèche (base : 27 947)</c:v>
                </c:pt>
                <c:pt idx="2">
                  <c:v>Les équipes du siège de l’entreprise de crèche (base : 13 566)</c:v>
                </c:pt>
              </c:strCache>
            </c:strRef>
          </c:cat>
          <c:val>
            <c:numRef>
              <c:f>Sheet1!$G$2:$G$5</c:f>
              <c:numCache>
                <c:formatCode>0</c:formatCode>
                <c:ptCount val="4"/>
                <c:pt idx="0">
                  <c:v>0</c:v>
                </c:pt>
                <c:pt idx="1">
                  <c:v>0</c:v>
                </c:pt>
                <c:pt idx="2">
                  <c:v>0</c:v>
                </c:pt>
              </c:numCache>
            </c:numRef>
          </c:val>
          <c:extLst>
            <c:ext xmlns:c15="http://schemas.microsoft.com/office/drawing/2012/chart" uri="{02D57815-91ED-43cb-92C2-25804820EDAC}">
              <c15:datalabelsRange>
                <c15:f>Sheet1!$I$4:$I$4</c15:f>
                <c15:dlblRangeCache>
                  <c:ptCount val="1"/>
                </c15:dlblRangeCache>
              </c15:datalabelsRange>
            </c:ext>
            <c:ext xmlns:c16="http://schemas.microsoft.com/office/drawing/2014/chart" uri="{C3380CC4-5D6E-409C-BE32-E72D297353CC}">
              <c16:uniqueId val="{0000000C-CCE9-409E-9130-2F5872FB9615}"/>
            </c:ext>
          </c:extLst>
        </c:ser>
        <c:ser>
          <c:idx val="3"/>
          <c:order val="6"/>
          <c:tx>
            <c:strRef>
              <c:f>Sheet1!$H$1</c:f>
              <c:strCache>
                <c:ptCount val="1"/>
                <c:pt idx="0">
                  <c:v>Position SIG-</c:v>
                </c:pt>
              </c:strCache>
            </c:strRef>
          </c:tx>
          <c:spPr>
            <a:no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D-CCE9-409E-9130-2F5872FB9615}"/>
                </c:ext>
              </c:extLst>
            </c:dLbl>
            <c:dLbl>
              <c:idx val="1"/>
              <c:tx>
                <c:rich>
                  <a:bodyPr/>
                  <a:lstStyle/>
                  <a:p>
                    <a:fld id="{C431A5B9-4FE6-4E57-A509-B383C0DF0C1F}" type="CELLRANGE">
                      <a:rPr lang="en-US"/>
                      <a:pPr/>
                      <a:t>[PLAGECELL]</a:t>
                    </a:fld>
                    <a:endParaRPr lang="fr-FR"/>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CCE9-409E-9130-2F5872FB9615}"/>
                </c:ext>
              </c:extLst>
            </c:dLbl>
            <c:dLbl>
              <c:idx val="2"/>
              <c:tx>
                <c:rich>
                  <a:bodyPr wrap="square" lIns="38100" tIns="19050" rIns="38100" bIns="19050" anchor="ctr">
                    <a:spAutoFit/>
                  </a:bodyPr>
                  <a:lstStyle/>
                  <a:p>
                    <a:pPr>
                      <a:defRPr sz="1400">
                        <a:solidFill>
                          <a:srgbClr val="FFCC66"/>
                        </a:solidFill>
                        <a:latin typeface="Wingdings" panose="05000000000000000000" pitchFamily="2" charset="2"/>
                      </a:defRPr>
                    </a:pPr>
                    <a:fld id="{643465C2-F71F-4DA4-BD54-5FE665B8D0FC}" type="CELLRANGE">
                      <a:rPr lang="en-US" dirty="0"/>
                      <a:pPr>
                        <a:defRPr sz="1400">
                          <a:solidFill>
                            <a:srgbClr val="FFCC66"/>
                          </a:solidFill>
                          <a:latin typeface="Wingdings" panose="05000000000000000000" pitchFamily="2" charset="2"/>
                        </a:defRPr>
                      </a:pPr>
                      <a:t>[PLAGECELL]</a:t>
                    </a:fld>
                    <a:endParaRPr lang="fr-FR"/>
                  </a:p>
                </c:rich>
              </c:tx>
              <c:spPr>
                <a:noFill/>
                <a:ln>
                  <a:noFill/>
                </a:ln>
                <a:effectLst/>
              </c:spPr>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CCE9-409E-9130-2F5872FB9615}"/>
                </c:ext>
              </c:extLst>
            </c:dLbl>
            <c:dLbl>
              <c:idx val="3"/>
              <c:tx>
                <c:rich>
                  <a:bodyPr/>
                  <a:lstStyle/>
                  <a:p>
                    <a:endParaRPr lang="fr-FR"/>
                  </a:p>
                </c:rich>
              </c:tx>
              <c:dLblPos val="in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0-CCE9-409E-9130-2F5872FB9615}"/>
                </c:ext>
              </c:extLst>
            </c:dLbl>
            <c:spPr>
              <a:noFill/>
              <a:ln>
                <a:noFill/>
              </a:ln>
              <a:effectLst/>
            </c:spPr>
            <c:txPr>
              <a:bodyPr wrap="square" lIns="38100" tIns="19050" rIns="38100" bIns="19050" anchor="ctr">
                <a:spAutoFit/>
              </a:bodyPr>
              <a:lstStyle/>
              <a:p>
                <a:pPr>
                  <a:defRPr sz="1800">
                    <a:solidFill>
                      <a:srgbClr val="FFCC66"/>
                    </a:solidFill>
                    <a:latin typeface="Wingdings" panose="05000000000000000000" pitchFamily="2" charset="2"/>
                  </a:defRPr>
                </a:pPr>
                <a:endParaRPr lang="fr-FR"/>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Sheet1!$A$2:$A$5</c:f>
              <c:strCache>
                <c:ptCount val="3"/>
                <c:pt idx="0">
                  <c:v>L’équipe des professionnels qui accueillent votre enfant (base : 28 087)</c:v>
                </c:pt>
                <c:pt idx="1">
                  <c:v>L’équipe de direction de la crèche (base : 27 947)</c:v>
                </c:pt>
                <c:pt idx="2">
                  <c:v>Les équipes du siège de l’entreprise de crèche (base : 13 566)</c:v>
                </c:pt>
              </c:strCache>
            </c:strRef>
          </c:cat>
          <c:val>
            <c:numRef>
              <c:f>Sheet1!$H$2:$H$5</c:f>
              <c:numCache>
                <c:formatCode>0</c:formatCode>
                <c:ptCount val="4"/>
                <c:pt idx="0">
                  <c:v>0</c:v>
                </c:pt>
                <c:pt idx="1">
                  <c:v>0</c:v>
                </c:pt>
                <c:pt idx="2">
                  <c:v>0</c:v>
                </c:pt>
              </c:numCache>
            </c:numRef>
          </c:val>
          <c:extLst>
            <c:ext xmlns:c15="http://schemas.microsoft.com/office/drawing/2012/chart" uri="{02D57815-91ED-43cb-92C2-25804820EDAC}">
              <c15:datalabelsRange>
                <c15:f>Sheet1!$J$4:$J$4</c15:f>
                <c15:dlblRangeCache>
                  <c:ptCount val="1"/>
                </c15:dlblRangeCache>
              </c15:datalabelsRange>
            </c:ext>
            <c:ext xmlns:c16="http://schemas.microsoft.com/office/drawing/2014/chart" uri="{C3380CC4-5D6E-409C-BE32-E72D297353CC}">
              <c16:uniqueId val="{00000014-CCE9-409E-9130-2F5872FB9615}"/>
            </c:ext>
          </c:extLst>
        </c:ser>
        <c:dLbls>
          <c:showLegendKey val="0"/>
          <c:showVal val="1"/>
          <c:showCatName val="0"/>
          <c:showSerName val="0"/>
          <c:showPercent val="0"/>
          <c:showBubbleSize val="0"/>
        </c:dLbls>
        <c:gapWidth val="150"/>
        <c:overlap val="100"/>
        <c:axId val="268350208"/>
        <c:axId val="268351744"/>
      </c:barChart>
      <c:catAx>
        <c:axId val="268345728"/>
        <c:scaling>
          <c:orientation val="maxMin"/>
        </c:scaling>
        <c:delete val="0"/>
        <c:axPos val="l"/>
        <c:numFmt formatCode="General" sourceLinked="1"/>
        <c:majorTickMark val="out"/>
        <c:minorTickMark val="none"/>
        <c:tickLblPos val="nextTo"/>
        <c:spPr>
          <a:ln w="6603">
            <a:noFill/>
          </a:ln>
        </c:spPr>
        <c:txPr>
          <a:bodyPr rot="0" vert="horz"/>
          <a:lstStyle/>
          <a:p>
            <a:pPr>
              <a:defRPr sz="1400" b="0" i="0" u="none" strike="noStrike" baseline="0">
                <a:solidFill>
                  <a:srgbClr val="808080"/>
                </a:solidFill>
                <a:latin typeface="+mj-lt"/>
                <a:ea typeface="Trebuchet MS"/>
                <a:cs typeface="Trebuchet MS"/>
              </a:defRPr>
            </a:pPr>
            <a:endParaRPr lang="fr-FR"/>
          </a:p>
        </c:txPr>
        <c:crossAx val="268348416"/>
        <c:crosses val="autoZero"/>
        <c:auto val="1"/>
        <c:lblAlgn val="ctr"/>
        <c:lblOffset val="100"/>
        <c:tickLblSkip val="1"/>
        <c:tickMarkSkip val="1"/>
        <c:noMultiLvlLbl val="0"/>
      </c:catAx>
      <c:valAx>
        <c:axId val="268348416"/>
        <c:scaling>
          <c:orientation val="minMax"/>
          <c:max val="1.1499999999999999"/>
          <c:min val="0"/>
        </c:scaling>
        <c:delete val="0"/>
        <c:axPos val="b"/>
        <c:numFmt formatCode="0%" sourceLinked="1"/>
        <c:majorTickMark val="out"/>
        <c:minorTickMark val="none"/>
        <c:tickLblPos val="nextTo"/>
        <c:spPr>
          <a:ln w="6603">
            <a:noFill/>
          </a:ln>
        </c:spPr>
        <c:txPr>
          <a:bodyPr rot="0" vert="horz"/>
          <a:lstStyle/>
          <a:p>
            <a:pPr>
              <a:defRPr sz="589" b="1" i="0" u="none" strike="noStrike" baseline="0">
                <a:solidFill>
                  <a:srgbClr val="FFFFFF"/>
                </a:solidFill>
                <a:latin typeface="Trebuchet MS"/>
                <a:ea typeface="Trebuchet MS"/>
                <a:cs typeface="Trebuchet MS"/>
              </a:defRPr>
            </a:pPr>
            <a:endParaRPr lang="fr-FR"/>
          </a:p>
        </c:txPr>
        <c:crossAx val="268345728"/>
        <c:crosses val="max"/>
        <c:crossBetween val="between"/>
      </c:valAx>
      <c:catAx>
        <c:axId val="268350208"/>
        <c:scaling>
          <c:orientation val="maxMin"/>
        </c:scaling>
        <c:delete val="1"/>
        <c:axPos val="r"/>
        <c:numFmt formatCode="General" sourceLinked="1"/>
        <c:majorTickMark val="out"/>
        <c:minorTickMark val="none"/>
        <c:tickLblPos val="nextTo"/>
        <c:crossAx val="268351744"/>
        <c:crossesAt val="0"/>
        <c:auto val="1"/>
        <c:lblAlgn val="ctr"/>
        <c:lblOffset val="100"/>
        <c:noMultiLvlLbl val="0"/>
      </c:catAx>
      <c:valAx>
        <c:axId val="268351744"/>
        <c:scaling>
          <c:orientation val="maxMin"/>
          <c:min val="0"/>
        </c:scaling>
        <c:delete val="0"/>
        <c:axPos val="t"/>
        <c:numFmt formatCode="General" sourceLinked="1"/>
        <c:majorTickMark val="none"/>
        <c:minorTickMark val="none"/>
        <c:tickLblPos val="none"/>
        <c:spPr>
          <a:ln w="6603">
            <a:noFill/>
          </a:ln>
        </c:spPr>
        <c:crossAx val="268350208"/>
        <c:crosses val="autoZero"/>
        <c:crossBetween val="between"/>
      </c:valAx>
      <c:spPr>
        <a:noFill/>
        <a:ln w="17608">
          <a:noFill/>
        </a:ln>
      </c:spPr>
    </c:plotArea>
    <c:legend>
      <c:legendPos val="b"/>
      <c:legendEntry>
        <c:idx val="4"/>
        <c:delete val="1"/>
      </c:legendEntry>
      <c:legendEntry>
        <c:idx val="5"/>
        <c:delete val="1"/>
      </c:legendEntry>
      <c:legendEntry>
        <c:idx val="6"/>
        <c:delete val="1"/>
      </c:legendEntry>
      <c:layout>
        <c:manualLayout>
          <c:xMode val="edge"/>
          <c:yMode val="edge"/>
          <c:x val="0.20407315815292032"/>
          <c:y val="0.77053912666359481"/>
          <c:w val="0.67148925955213379"/>
          <c:h val="4.8751751548892136E-2"/>
        </c:manualLayout>
      </c:layout>
      <c:overlay val="0"/>
    </c:legend>
    <c:plotVisOnly val="1"/>
    <c:dispBlanksAs val="gap"/>
    <c:showDLblsOverMax val="0"/>
  </c:chart>
  <c:spPr>
    <a:noFill/>
    <a:ln>
      <a:noFill/>
    </a:ln>
  </c:spPr>
  <c:txPr>
    <a:bodyPr/>
    <a:lstStyle/>
    <a:p>
      <a:pPr>
        <a:defRPr sz="1057" b="1" i="0" u="none" strike="noStrike" baseline="0">
          <a:solidFill>
            <a:schemeClr val="tx1"/>
          </a:solidFill>
          <a:latin typeface="Arial"/>
          <a:ea typeface="Arial"/>
          <a:cs typeface="Arial"/>
        </a:defRPr>
      </a:pPr>
      <a:endParaRPr lang="fr-FR"/>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896867278087243"/>
          <c:y val="5.2702039456011984E-2"/>
          <c:w val="0.57213533315212417"/>
          <c:h val="0.87500130314485336"/>
        </c:manualLayout>
      </c:layout>
      <c:barChart>
        <c:barDir val="bar"/>
        <c:grouping val="percentStacked"/>
        <c:varyColors val="0"/>
        <c:ser>
          <c:idx val="5"/>
          <c:order val="0"/>
          <c:tx>
            <c:strRef>
              <c:f>Sheet1!$B$1</c:f>
              <c:strCache>
                <c:ptCount val="1"/>
                <c:pt idx="0">
                  <c:v>10</c:v>
                </c:pt>
              </c:strCache>
            </c:strRef>
          </c:tx>
          <c:spPr>
            <a:solidFill>
              <a:srgbClr val="2DB574"/>
            </a:solidFill>
            <a:ln w="17608">
              <a:noFill/>
            </a:ln>
          </c:spPr>
          <c:invertIfNegative val="0"/>
          <c:dLbls>
            <c:numFmt formatCode="0;&quot;&quot;;&quot;&quot;" sourceLinked="0"/>
            <c:spPr>
              <a:noFill/>
              <a:ln w="17608">
                <a:noFill/>
              </a:ln>
            </c:spPr>
            <c:txPr>
              <a:bodyPr/>
              <a:lstStyle/>
              <a:p>
                <a:pPr>
                  <a:defRPr sz="1800" b="1" i="0" u="none" strike="noStrike" baseline="0">
                    <a:solidFill>
                      <a:srgbClr val="FFFFFF"/>
                    </a:solidFill>
                    <a:latin typeface="+mj-lt"/>
                    <a:ea typeface="Trebuchet MS"/>
                    <a:cs typeface="Trebuchet M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L’amabilité, la convivialité de l’équipe (base : 28108)</c:v>
                </c:pt>
                <c:pt idx="1">
                  <c:v>Le professionnalisme (base : 28071)</c:v>
                </c:pt>
                <c:pt idx="2">
                  <c:v>La période d’adaptation et/ou de familiarisation lors de l’entrée en crèche (base : 24900)</c:v>
                </c:pt>
                <c:pt idx="3">
                  <c:v>La qualité des transmissions (base : 28092)</c:v>
                </c:pt>
                <c:pt idx="4">
                  <c:v>La prise en compte des besoins particuliers et de l’individualité (base : 28099)</c:v>
                </c:pt>
              </c:strCache>
            </c:strRef>
          </c:cat>
          <c:val>
            <c:numRef>
              <c:f>Sheet1!$B$2:$B$7</c:f>
              <c:numCache>
                <c:formatCode>0;\-0;</c:formatCode>
                <c:ptCount val="6"/>
                <c:pt idx="0">
                  <c:v>54</c:v>
                </c:pt>
                <c:pt idx="1">
                  <c:v>46</c:v>
                </c:pt>
                <c:pt idx="2">
                  <c:v>47</c:v>
                </c:pt>
                <c:pt idx="3">
                  <c:v>43</c:v>
                </c:pt>
                <c:pt idx="4">
                  <c:v>39</c:v>
                </c:pt>
              </c:numCache>
            </c:numRef>
          </c:val>
          <c:extLst>
            <c:ext xmlns:c16="http://schemas.microsoft.com/office/drawing/2014/chart" uri="{C3380CC4-5D6E-409C-BE32-E72D297353CC}">
              <c16:uniqueId val="{00000000-CCE9-409E-9130-2F5872FB9615}"/>
            </c:ext>
          </c:extLst>
        </c:ser>
        <c:ser>
          <c:idx val="6"/>
          <c:order val="1"/>
          <c:tx>
            <c:strRef>
              <c:f>Sheet1!$C$1</c:f>
              <c:strCache>
                <c:ptCount val="1"/>
                <c:pt idx="0">
                  <c:v>8 à 9</c:v>
                </c:pt>
              </c:strCache>
            </c:strRef>
          </c:tx>
          <c:spPr>
            <a:solidFill>
              <a:srgbClr val="1DAFAD"/>
            </a:solidFill>
            <a:ln w="17608">
              <a:noFill/>
            </a:ln>
          </c:spPr>
          <c:invertIfNegative val="0"/>
          <c:dLbls>
            <c:numFmt formatCode="0;&quot;&quot;;&quot;&quot;" sourceLinked="0"/>
            <c:spPr>
              <a:noFill/>
              <a:ln w="17608">
                <a:noFill/>
              </a:ln>
            </c:spPr>
            <c:txPr>
              <a:bodyPr/>
              <a:lstStyle/>
              <a:p>
                <a:pPr>
                  <a:defRPr sz="1800" b="1" i="0" u="none" strike="noStrike" baseline="0">
                    <a:solidFill>
                      <a:schemeClr val="bg1"/>
                    </a:solidFill>
                    <a:latin typeface="+mj-lt"/>
                    <a:ea typeface="Trebuchet MS"/>
                    <a:cs typeface="Trebuchet M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L’amabilité, la convivialité de l’équipe (base : 28108)</c:v>
                </c:pt>
                <c:pt idx="1">
                  <c:v>Le professionnalisme (base : 28071)</c:v>
                </c:pt>
                <c:pt idx="2">
                  <c:v>La période d’adaptation et/ou de familiarisation lors de l’entrée en crèche (base : 24900)</c:v>
                </c:pt>
                <c:pt idx="3">
                  <c:v>La qualité des transmissions (base : 28092)</c:v>
                </c:pt>
                <c:pt idx="4">
                  <c:v>La prise en compte des besoins particuliers et de l’individualité (base : 28099)</c:v>
                </c:pt>
              </c:strCache>
            </c:strRef>
          </c:cat>
          <c:val>
            <c:numRef>
              <c:f>Sheet1!$C$2:$C$7</c:f>
              <c:numCache>
                <c:formatCode>0;\-0;</c:formatCode>
                <c:ptCount val="6"/>
                <c:pt idx="0">
                  <c:v>35</c:v>
                </c:pt>
                <c:pt idx="1">
                  <c:v>38</c:v>
                </c:pt>
                <c:pt idx="2">
                  <c:v>36</c:v>
                </c:pt>
                <c:pt idx="3">
                  <c:v>38</c:v>
                </c:pt>
                <c:pt idx="4">
                  <c:v>38.312489736201208</c:v>
                </c:pt>
              </c:numCache>
            </c:numRef>
          </c:val>
          <c:extLst>
            <c:ext xmlns:c16="http://schemas.microsoft.com/office/drawing/2014/chart" uri="{C3380CC4-5D6E-409C-BE32-E72D297353CC}">
              <c16:uniqueId val="{00000001-CCE9-409E-9130-2F5872FB9615}"/>
            </c:ext>
          </c:extLst>
        </c:ser>
        <c:ser>
          <c:idx val="7"/>
          <c:order val="2"/>
          <c:tx>
            <c:strRef>
              <c:f>Sheet1!$D$1</c:f>
              <c:strCache>
                <c:ptCount val="1"/>
                <c:pt idx="0">
                  <c:v>6 à 7</c:v>
                </c:pt>
              </c:strCache>
            </c:strRef>
          </c:tx>
          <c:spPr>
            <a:solidFill>
              <a:srgbClr val="F1BE48"/>
            </a:solidFill>
            <a:ln w="17608">
              <a:noFill/>
            </a:ln>
          </c:spPr>
          <c:invertIfNegative val="0"/>
          <c:dLbls>
            <c:numFmt formatCode="0;&quot;&quot;;&quot;&quot;" sourceLinked="0"/>
            <c:spPr>
              <a:noFill/>
              <a:ln w="17608">
                <a:noFill/>
              </a:ln>
            </c:spPr>
            <c:txPr>
              <a:bodyPr/>
              <a:lstStyle/>
              <a:p>
                <a:pPr>
                  <a:defRPr sz="1800" b="1" i="0" u="none" strike="noStrike" baseline="0">
                    <a:solidFill>
                      <a:schemeClr val="bg1"/>
                    </a:solidFill>
                    <a:latin typeface="+mj-lt"/>
                    <a:ea typeface="Trebuchet MS"/>
                    <a:cs typeface="Trebuchet M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L’amabilité, la convivialité de l’équipe (base : 28108)</c:v>
                </c:pt>
                <c:pt idx="1">
                  <c:v>Le professionnalisme (base : 28071)</c:v>
                </c:pt>
                <c:pt idx="2">
                  <c:v>La période d’adaptation et/ou de familiarisation lors de l’entrée en crèche (base : 24900)</c:v>
                </c:pt>
                <c:pt idx="3">
                  <c:v>La qualité des transmissions (base : 28092)</c:v>
                </c:pt>
                <c:pt idx="4">
                  <c:v>La prise en compte des besoins particuliers et de l’individualité (base : 28099)</c:v>
                </c:pt>
              </c:strCache>
            </c:strRef>
          </c:cat>
          <c:val>
            <c:numRef>
              <c:f>Sheet1!$D$2:$D$7</c:f>
              <c:numCache>
                <c:formatCode>0;\-0;</c:formatCode>
                <c:ptCount val="6"/>
                <c:pt idx="0">
                  <c:v>8.5</c:v>
                </c:pt>
                <c:pt idx="1">
                  <c:v>12</c:v>
                </c:pt>
                <c:pt idx="2">
                  <c:v>12</c:v>
                </c:pt>
                <c:pt idx="3">
                  <c:v>14.022740032570537</c:v>
                </c:pt>
                <c:pt idx="4">
                  <c:v>16</c:v>
                </c:pt>
              </c:numCache>
            </c:numRef>
          </c:val>
          <c:extLst>
            <c:ext xmlns:c16="http://schemas.microsoft.com/office/drawing/2014/chart" uri="{C3380CC4-5D6E-409C-BE32-E72D297353CC}">
              <c16:uniqueId val="{00000002-CCE9-409E-9130-2F5872FB9615}"/>
            </c:ext>
          </c:extLst>
        </c:ser>
        <c:ser>
          <c:idx val="0"/>
          <c:order val="3"/>
          <c:tx>
            <c:strRef>
              <c:f>Sheet1!$E$1</c:f>
              <c:strCache>
                <c:ptCount val="1"/>
                <c:pt idx="0">
                  <c:v>1 à 5</c:v>
                </c:pt>
              </c:strCache>
            </c:strRef>
          </c:tx>
          <c:spPr>
            <a:solidFill>
              <a:srgbClr val="FF740F"/>
            </a:solidFill>
            <a:ln w="17608">
              <a:noFill/>
            </a:ln>
          </c:spPr>
          <c:invertIfNegative val="0"/>
          <c:dLbls>
            <c:numFmt formatCode="0;&quot;&quot;;&quot;&quot;" sourceLinked="0"/>
            <c:spPr>
              <a:noFill/>
              <a:ln w="17608">
                <a:noFill/>
              </a:ln>
            </c:spPr>
            <c:txPr>
              <a:bodyPr/>
              <a:lstStyle/>
              <a:p>
                <a:pPr>
                  <a:defRPr sz="1800" b="1" i="0" u="none" strike="noStrike" baseline="0">
                    <a:solidFill>
                      <a:srgbClr val="FFFFFF"/>
                    </a:solidFill>
                    <a:latin typeface="+mj-lt"/>
                    <a:ea typeface="Arial"/>
                    <a:cs typeface="Aria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L’amabilité, la convivialité de l’équipe (base : 28108)</c:v>
                </c:pt>
                <c:pt idx="1">
                  <c:v>Le professionnalisme (base : 28071)</c:v>
                </c:pt>
                <c:pt idx="2">
                  <c:v>La période d’adaptation et/ou de familiarisation lors de l’entrée en crèche (base : 24900)</c:v>
                </c:pt>
                <c:pt idx="3">
                  <c:v>La qualité des transmissions (base : 28092)</c:v>
                </c:pt>
                <c:pt idx="4">
                  <c:v>La prise en compte des besoins particuliers et de l’individualité (base : 28099)</c:v>
                </c:pt>
              </c:strCache>
            </c:strRef>
          </c:cat>
          <c:val>
            <c:numRef>
              <c:f>Sheet1!$E$2:$E$7</c:f>
              <c:numCache>
                <c:formatCode>0;\-0;</c:formatCode>
                <c:ptCount val="6"/>
                <c:pt idx="0">
                  <c:v>3</c:v>
                </c:pt>
                <c:pt idx="1">
                  <c:v>4</c:v>
                </c:pt>
                <c:pt idx="2">
                  <c:v>5</c:v>
                </c:pt>
                <c:pt idx="3">
                  <c:v>5</c:v>
                </c:pt>
                <c:pt idx="4">
                  <c:v>7</c:v>
                </c:pt>
              </c:numCache>
            </c:numRef>
          </c:val>
          <c:extLst>
            <c:ext xmlns:c16="http://schemas.microsoft.com/office/drawing/2014/chart" uri="{C3380CC4-5D6E-409C-BE32-E72D297353CC}">
              <c16:uniqueId val="{00000003-CCE9-409E-9130-2F5872FB9615}"/>
            </c:ext>
          </c:extLst>
        </c:ser>
        <c:dLbls>
          <c:showLegendKey val="0"/>
          <c:showVal val="1"/>
          <c:showCatName val="0"/>
          <c:showSerName val="0"/>
          <c:showPercent val="0"/>
          <c:showBubbleSize val="0"/>
        </c:dLbls>
        <c:gapWidth val="80"/>
        <c:overlap val="100"/>
        <c:axId val="268345728"/>
        <c:axId val="268348416"/>
      </c:barChart>
      <c:barChart>
        <c:barDir val="bar"/>
        <c:grouping val="clustered"/>
        <c:varyColors val="0"/>
        <c:ser>
          <c:idx val="1"/>
          <c:order val="4"/>
          <c:tx>
            <c:strRef>
              <c:f>Sheet1!$F$1</c:f>
              <c:strCache>
                <c:ptCount val="1"/>
                <c:pt idx="0">
                  <c:v>Moyenne</c:v>
                </c:pt>
              </c:strCache>
            </c:strRef>
          </c:tx>
          <c:spPr>
            <a:noFill/>
            <a:ln w="17608">
              <a:noFill/>
            </a:ln>
          </c:spPr>
          <c:invertIfNegative val="0"/>
          <c:dLbls>
            <c:spPr>
              <a:noFill/>
              <a:ln w="17608">
                <a:noFill/>
              </a:ln>
            </c:spPr>
            <c:txPr>
              <a:bodyPr/>
              <a:lstStyle/>
              <a:p>
                <a:pPr>
                  <a:defRPr sz="1800" b="1" i="0" u="none" strike="noStrike" baseline="0">
                    <a:solidFill>
                      <a:srgbClr val="080808"/>
                    </a:solidFill>
                    <a:latin typeface="+mj-lt"/>
                    <a:ea typeface="Arial"/>
                    <a:cs typeface="Aria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L’amabilité, la convivialité de l’équipe (base : 28108)</c:v>
                </c:pt>
                <c:pt idx="1">
                  <c:v>Le professionnalisme (base : 28071)</c:v>
                </c:pt>
                <c:pt idx="2">
                  <c:v>La période d’adaptation et/ou de familiarisation lors de l’entrée en crèche (base : 24900)</c:v>
                </c:pt>
                <c:pt idx="3">
                  <c:v>La qualité des transmissions (base : 28092)</c:v>
                </c:pt>
                <c:pt idx="4">
                  <c:v>La prise en compte des besoins particuliers et de l’individualité (base : 28099)</c:v>
                </c:pt>
              </c:strCache>
            </c:strRef>
          </c:cat>
          <c:val>
            <c:numRef>
              <c:f>Sheet1!$F$2:$F$7</c:f>
              <c:numCache>
                <c:formatCode>General</c:formatCode>
                <c:ptCount val="6"/>
              </c:numCache>
            </c:numRef>
          </c:val>
          <c:extLst>
            <c:ext xmlns:c16="http://schemas.microsoft.com/office/drawing/2014/chart" uri="{C3380CC4-5D6E-409C-BE32-E72D297353CC}">
              <c16:uniqueId val="{00000004-CCE9-409E-9130-2F5872FB9615}"/>
            </c:ext>
          </c:extLst>
        </c:ser>
        <c:ser>
          <c:idx val="2"/>
          <c:order val="5"/>
          <c:tx>
            <c:strRef>
              <c:f>Sheet1!$G$1</c:f>
              <c:strCache>
                <c:ptCount val="1"/>
                <c:pt idx="0">
                  <c:v>Position SIG+</c:v>
                </c:pt>
              </c:strCache>
            </c:strRef>
          </c:tx>
          <c:spPr>
            <a:noFill/>
            <a:ln>
              <a:noFill/>
            </a:ln>
          </c:spPr>
          <c:invertIfNegative val="0"/>
          <c:dLbls>
            <c:dLbl>
              <c:idx val="0"/>
              <c:tx>
                <c:rich>
                  <a:bodyPr/>
                  <a:lstStyle/>
                  <a:p>
                    <a:fld id="{1649E388-A034-4991-8363-046195C3E818}" type="CELLRANGE">
                      <a:rPr lang="en-US" dirty="0"/>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CCE9-409E-9130-2F5872FB9615}"/>
                </c:ext>
              </c:extLst>
            </c:dLbl>
            <c:dLbl>
              <c:idx val="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6-CCE9-409E-9130-2F5872FB9615}"/>
                </c:ext>
              </c:extLst>
            </c:dLbl>
            <c:dLbl>
              <c:idx val="2"/>
              <c:tx>
                <c:rich>
                  <a:bodyPr/>
                  <a:lstStyle/>
                  <a:p>
                    <a:fld id="{6A4CCCB2-C5CD-4BC3-A391-B6D8C793A91A}" type="CELLRANGE">
                      <a:rPr lang="en-US"/>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CCE9-409E-9130-2F5872FB9615}"/>
                </c:ext>
              </c:extLst>
            </c:dLbl>
            <c:dLbl>
              <c:idx val="3"/>
              <c:tx>
                <c:rich>
                  <a:bodyPr/>
                  <a:lstStyle/>
                  <a:p>
                    <a:fld id="{B978C9BD-538E-4870-B892-3039D80634F8}" type="CELLRANGE">
                      <a:rPr lang="en-US"/>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CCE9-409E-9130-2F5872FB9615}"/>
                </c:ext>
              </c:extLst>
            </c:dLbl>
            <c:dLbl>
              <c:idx val="4"/>
              <c:tx>
                <c:rich>
                  <a:bodyPr/>
                  <a:lstStyle/>
                  <a:p>
                    <a:endParaRPr lang="fr-FR"/>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9-CCE9-409E-9130-2F5872FB9615}"/>
                </c:ext>
              </c:extLst>
            </c:dLbl>
            <c:dLbl>
              <c:idx val="5"/>
              <c:tx>
                <c:rich>
                  <a:bodyPr/>
                  <a:lstStyle/>
                  <a:p>
                    <a:endParaRPr lang="fr-FR"/>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A-CCE9-409E-9130-2F5872FB9615}"/>
                </c:ext>
              </c:extLst>
            </c:dLbl>
            <c:spPr>
              <a:noFill/>
              <a:ln>
                <a:noFill/>
              </a:ln>
              <a:effectLst/>
            </c:spPr>
            <c:txPr>
              <a:bodyPr wrap="square" lIns="38100" tIns="19050" rIns="38100" bIns="19050" anchor="ctr">
                <a:spAutoFit/>
              </a:bodyPr>
              <a:lstStyle/>
              <a:p>
                <a:pPr>
                  <a:defRPr sz="1400">
                    <a:solidFill>
                      <a:srgbClr val="00B050"/>
                    </a:solidFill>
                    <a:latin typeface="Wingdings" panose="05000000000000000000" pitchFamily="2" charset="2"/>
                  </a:defRPr>
                </a:pPr>
                <a:endParaRPr lang="fr-FR"/>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Sheet1!$A$2:$A$7</c:f>
              <c:strCache>
                <c:ptCount val="5"/>
                <c:pt idx="0">
                  <c:v>L’amabilité, la convivialité de l’équipe (base : 28108)</c:v>
                </c:pt>
                <c:pt idx="1">
                  <c:v>Le professionnalisme (base : 28071)</c:v>
                </c:pt>
                <c:pt idx="2">
                  <c:v>La période d’adaptation et/ou de familiarisation lors de l’entrée en crèche (base : 24900)</c:v>
                </c:pt>
                <c:pt idx="3">
                  <c:v>La qualité des transmissions (base : 28092)</c:v>
                </c:pt>
                <c:pt idx="4">
                  <c:v>La prise en compte des besoins particuliers et de l’individualité (base : 28099)</c:v>
                </c:pt>
              </c:strCache>
            </c:strRef>
          </c:cat>
          <c:val>
            <c:numRef>
              <c:f>Sheet1!$G$2:$G$7</c:f>
              <c:numCache>
                <c:formatCode>0</c:formatCode>
                <c:ptCount val="6"/>
                <c:pt idx="0">
                  <c:v>0</c:v>
                </c:pt>
                <c:pt idx="1">
                  <c:v>0</c:v>
                </c:pt>
                <c:pt idx="2">
                  <c:v>0</c:v>
                </c:pt>
                <c:pt idx="3">
                  <c:v>0</c:v>
                </c:pt>
                <c:pt idx="4">
                  <c:v>0</c:v>
                </c:pt>
              </c:numCache>
            </c:numRef>
          </c:val>
          <c:extLst>
            <c:ext xmlns:c15="http://schemas.microsoft.com/office/drawing/2012/chart" uri="{02D57815-91ED-43cb-92C2-25804820EDAC}">
              <c15:datalabelsRange>
                <c15:f>Sheet1!$I$5:$I$5</c15:f>
                <c15:dlblRangeCache>
                  <c:ptCount val="1"/>
                </c15:dlblRangeCache>
              </c15:datalabelsRange>
            </c:ext>
            <c:ext xmlns:c16="http://schemas.microsoft.com/office/drawing/2014/chart" uri="{C3380CC4-5D6E-409C-BE32-E72D297353CC}">
              <c16:uniqueId val="{0000000C-CCE9-409E-9130-2F5872FB9615}"/>
            </c:ext>
          </c:extLst>
        </c:ser>
        <c:ser>
          <c:idx val="3"/>
          <c:order val="6"/>
          <c:tx>
            <c:strRef>
              <c:f>Sheet1!$H$1</c:f>
              <c:strCache>
                <c:ptCount val="1"/>
                <c:pt idx="0">
                  <c:v>Position SIG-</c:v>
                </c:pt>
              </c:strCache>
            </c:strRef>
          </c:tx>
          <c:spPr>
            <a:no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D-CCE9-409E-9130-2F5872FB9615}"/>
                </c:ext>
              </c:extLst>
            </c:dLbl>
            <c:dLbl>
              <c:idx val="1"/>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E-CCE9-409E-9130-2F5872FB9615}"/>
                </c:ext>
              </c:extLst>
            </c:dLbl>
            <c:dLbl>
              <c:idx val="2"/>
              <c:tx>
                <c:rich>
                  <a:bodyPr/>
                  <a:lstStyle/>
                  <a:p>
                    <a:fld id="{6CD059AD-70A5-40E4-834B-C694E0B10D5D}" type="CELLRANGE">
                      <a:rPr lang="en-US"/>
                      <a:pPr/>
                      <a:t>[PLAGECELL]</a:t>
                    </a:fld>
                    <a:endParaRPr lang="fr-FR"/>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CCE9-409E-9130-2F5872FB9615}"/>
                </c:ext>
              </c:extLst>
            </c:dLbl>
            <c:dLbl>
              <c:idx val="3"/>
              <c:tx>
                <c:rich>
                  <a:bodyPr wrap="square" lIns="38100" tIns="19050" rIns="38100" bIns="19050" anchor="ctr">
                    <a:spAutoFit/>
                  </a:bodyPr>
                  <a:lstStyle/>
                  <a:p>
                    <a:pPr>
                      <a:defRPr sz="1400">
                        <a:solidFill>
                          <a:srgbClr val="FFCC66"/>
                        </a:solidFill>
                        <a:latin typeface="Wingdings" panose="05000000000000000000" pitchFamily="2" charset="2"/>
                      </a:defRPr>
                    </a:pPr>
                    <a:fld id="{643465C2-F71F-4DA4-BD54-5FE665B8D0FC}" type="CELLRANGE">
                      <a:rPr lang="en-US" dirty="0"/>
                      <a:pPr>
                        <a:defRPr sz="1400">
                          <a:solidFill>
                            <a:srgbClr val="FFCC66"/>
                          </a:solidFill>
                          <a:latin typeface="Wingdings" panose="05000000000000000000" pitchFamily="2" charset="2"/>
                        </a:defRPr>
                      </a:pPr>
                      <a:t>[PLAGECELL]</a:t>
                    </a:fld>
                    <a:endParaRPr lang="fr-FR"/>
                  </a:p>
                </c:rich>
              </c:tx>
              <c:spPr>
                <a:noFill/>
                <a:ln>
                  <a:noFill/>
                </a:ln>
                <a:effectLst/>
              </c:spPr>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CCE9-409E-9130-2F5872FB9615}"/>
                </c:ext>
              </c:extLst>
            </c:dLbl>
            <c:dLbl>
              <c:idx val="4"/>
              <c:tx>
                <c:rich>
                  <a:bodyPr/>
                  <a:lstStyle/>
                  <a:p>
                    <a:endParaRPr lang="fr-FR"/>
                  </a:p>
                </c:rich>
              </c:tx>
              <c:dLblPos val="in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1-CCE9-409E-9130-2F5872FB9615}"/>
                </c:ext>
              </c:extLst>
            </c:dLbl>
            <c:dLbl>
              <c:idx val="5"/>
              <c:tx>
                <c:rich>
                  <a:bodyPr/>
                  <a:lstStyle/>
                  <a:p>
                    <a:endParaRPr lang="fr-FR"/>
                  </a:p>
                </c:rich>
              </c:tx>
              <c:dLblPos val="in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2-CCE9-409E-9130-2F5872FB9615}"/>
                </c:ext>
              </c:extLst>
            </c:dLbl>
            <c:spPr>
              <a:noFill/>
              <a:ln>
                <a:noFill/>
              </a:ln>
              <a:effectLst/>
            </c:spPr>
            <c:txPr>
              <a:bodyPr wrap="square" lIns="38100" tIns="19050" rIns="38100" bIns="19050" anchor="ctr">
                <a:spAutoFit/>
              </a:bodyPr>
              <a:lstStyle/>
              <a:p>
                <a:pPr>
                  <a:defRPr sz="1800">
                    <a:solidFill>
                      <a:srgbClr val="FFCC66"/>
                    </a:solidFill>
                    <a:latin typeface="Wingdings" panose="05000000000000000000" pitchFamily="2" charset="2"/>
                  </a:defRPr>
                </a:pPr>
                <a:endParaRPr lang="fr-FR"/>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Sheet1!$A$2:$A$7</c:f>
              <c:strCache>
                <c:ptCount val="5"/>
                <c:pt idx="0">
                  <c:v>L’amabilité, la convivialité de l’équipe (base : 28108)</c:v>
                </c:pt>
                <c:pt idx="1">
                  <c:v>Le professionnalisme (base : 28071)</c:v>
                </c:pt>
                <c:pt idx="2">
                  <c:v>La période d’adaptation et/ou de familiarisation lors de l’entrée en crèche (base : 24900)</c:v>
                </c:pt>
                <c:pt idx="3">
                  <c:v>La qualité des transmissions (base : 28092)</c:v>
                </c:pt>
                <c:pt idx="4">
                  <c:v>La prise en compte des besoins particuliers et de l’individualité (base : 28099)</c:v>
                </c:pt>
              </c:strCache>
            </c:strRef>
          </c:cat>
          <c:val>
            <c:numRef>
              <c:f>Sheet1!$H$2:$H$7</c:f>
              <c:numCache>
                <c:formatCode>0</c:formatCode>
                <c:ptCount val="6"/>
                <c:pt idx="0">
                  <c:v>0</c:v>
                </c:pt>
                <c:pt idx="1">
                  <c:v>0</c:v>
                </c:pt>
                <c:pt idx="2">
                  <c:v>0</c:v>
                </c:pt>
                <c:pt idx="3">
                  <c:v>0</c:v>
                </c:pt>
                <c:pt idx="4">
                  <c:v>0</c:v>
                </c:pt>
              </c:numCache>
            </c:numRef>
          </c:val>
          <c:extLst>
            <c:ext xmlns:c15="http://schemas.microsoft.com/office/drawing/2012/chart" uri="{02D57815-91ED-43cb-92C2-25804820EDAC}">
              <c15:datalabelsRange>
                <c15:f>Sheet1!$J$5:$J$5</c15:f>
                <c15:dlblRangeCache>
                  <c:ptCount val="1"/>
                </c15:dlblRangeCache>
              </c15:datalabelsRange>
            </c:ext>
            <c:ext xmlns:c16="http://schemas.microsoft.com/office/drawing/2014/chart" uri="{C3380CC4-5D6E-409C-BE32-E72D297353CC}">
              <c16:uniqueId val="{00000014-CCE9-409E-9130-2F5872FB9615}"/>
            </c:ext>
          </c:extLst>
        </c:ser>
        <c:dLbls>
          <c:showLegendKey val="0"/>
          <c:showVal val="1"/>
          <c:showCatName val="0"/>
          <c:showSerName val="0"/>
          <c:showPercent val="0"/>
          <c:showBubbleSize val="0"/>
        </c:dLbls>
        <c:gapWidth val="150"/>
        <c:overlap val="100"/>
        <c:axId val="268350208"/>
        <c:axId val="268351744"/>
      </c:barChart>
      <c:catAx>
        <c:axId val="268345728"/>
        <c:scaling>
          <c:orientation val="maxMin"/>
        </c:scaling>
        <c:delete val="0"/>
        <c:axPos val="l"/>
        <c:numFmt formatCode="General" sourceLinked="1"/>
        <c:majorTickMark val="out"/>
        <c:minorTickMark val="none"/>
        <c:tickLblPos val="nextTo"/>
        <c:spPr>
          <a:ln w="6603">
            <a:noFill/>
          </a:ln>
        </c:spPr>
        <c:txPr>
          <a:bodyPr rot="0" vert="horz"/>
          <a:lstStyle/>
          <a:p>
            <a:pPr>
              <a:defRPr sz="1400" b="0" i="0" u="none" strike="noStrike" baseline="0">
                <a:solidFill>
                  <a:srgbClr val="808080"/>
                </a:solidFill>
                <a:latin typeface="+mj-lt"/>
                <a:ea typeface="Trebuchet MS"/>
                <a:cs typeface="Trebuchet MS"/>
              </a:defRPr>
            </a:pPr>
            <a:endParaRPr lang="fr-FR"/>
          </a:p>
        </c:txPr>
        <c:crossAx val="268348416"/>
        <c:crosses val="autoZero"/>
        <c:auto val="1"/>
        <c:lblAlgn val="ctr"/>
        <c:lblOffset val="100"/>
        <c:tickLblSkip val="1"/>
        <c:tickMarkSkip val="1"/>
        <c:noMultiLvlLbl val="0"/>
      </c:catAx>
      <c:valAx>
        <c:axId val="268348416"/>
        <c:scaling>
          <c:orientation val="minMax"/>
          <c:max val="1.1499999999999999"/>
          <c:min val="0"/>
        </c:scaling>
        <c:delete val="0"/>
        <c:axPos val="b"/>
        <c:numFmt formatCode="0%" sourceLinked="1"/>
        <c:majorTickMark val="out"/>
        <c:minorTickMark val="none"/>
        <c:tickLblPos val="nextTo"/>
        <c:spPr>
          <a:ln w="6603">
            <a:noFill/>
          </a:ln>
        </c:spPr>
        <c:txPr>
          <a:bodyPr rot="0" vert="horz"/>
          <a:lstStyle/>
          <a:p>
            <a:pPr>
              <a:defRPr sz="589" b="1" i="0" u="none" strike="noStrike" baseline="0">
                <a:solidFill>
                  <a:srgbClr val="FFFFFF"/>
                </a:solidFill>
                <a:latin typeface="Trebuchet MS"/>
                <a:ea typeface="Trebuchet MS"/>
                <a:cs typeface="Trebuchet MS"/>
              </a:defRPr>
            </a:pPr>
            <a:endParaRPr lang="fr-FR"/>
          </a:p>
        </c:txPr>
        <c:crossAx val="268345728"/>
        <c:crosses val="max"/>
        <c:crossBetween val="between"/>
      </c:valAx>
      <c:catAx>
        <c:axId val="268350208"/>
        <c:scaling>
          <c:orientation val="maxMin"/>
        </c:scaling>
        <c:delete val="1"/>
        <c:axPos val="r"/>
        <c:numFmt formatCode="General" sourceLinked="1"/>
        <c:majorTickMark val="out"/>
        <c:minorTickMark val="none"/>
        <c:tickLblPos val="nextTo"/>
        <c:crossAx val="268351744"/>
        <c:crossesAt val="0"/>
        <c:auto val="1"/>
        <c:lblAlgn val="ctr"/>
        <c:lblOffset val="100"/>
        <c:noMultiLvlLbl val="0"/>
      </c:catAx>
      <c:valAx>
        <c:axId val="268351744"/>
        <c:scaling>
          <c:orientation val="maxMin"/>
          <c:min val="0"/>
        </c:scaling>
        <c:delete val="0"/>
        <c:axPos val="t"/>
        <c:numFmt formatCode="General" sourceLinked="1"/>
        <c:majorTickMark val="none"/>
        <c:minorTickMark val="none"/>
        <c:tickLblPos val="none"/>
        <c:spPr>
          <a:ln w="6603">
            <a:noFill/>
          </a:ln>
        </c:spPr>
        <c:crossAx val="268350208"/>
        <c:crosses val="autoZero"/>
        <c:crossBetween val="between"/>
      </c:valAx>
      <c:spPr>
        <a:noFill/>
        <a:ln w="17608">
          <a:noFill/>
        </a:ln>
      </c:spPr>
    </c:plotArea>
    <c:legend>
      <c:legendPos val="b"/>
      <c:legendEntry>
        <c:idx val="4"/>
        <c:delete val="1"/>
      </c:legendEntry>
      <c:legendEntry>
        <c:idx val="5"/>
        <c:delete val="1"/>
      </c:legendEntry>
      <c:legendEntry>
        <c:idx val="6"/>
        <c:delete val="1"/>
      </c:legendEntry>
      <c:layout>
        <c:manualLayout>
          <c:xMode val="edge"/>
          <c:yMode val="edge"/>
          <c:x val="0.37651815165629898"/>
          <c:y val="0.88175472103317498"/>
          <c:w val="0.51628870723530806"/>
          <c:h val="4.8751751548892136E-2"/>
        </c:manualLayout>
      </c:layout>
      <c:overlay val="0"/>
    </c:legend>
    <c:plotVisOnly val="1"/>
    <c:dispBlanksAs val="gap"/>
    <c:showDLblsOverMax val="0"/>
  </c:chart>
  <c:spPr>
    <a:noFill/>
    <a:ln>
      <a:noFill/>
    </a:ln>
  </c:spPr>
  <c:txPr>
    <a:bodyPr/>
    <a:lstStyle/>
    <a:p>
      <a:pPr>
        <a:defRPr sz="1057" b="1" i="0" u="none" strike="noStrike" baseline="0">
          <a:solidFill>
            <a:schemeClr val="tx1"/>
          </a:solidFill>
          <a:latin typeface="Arial"/>
          <a:ea typeface="Arial"/>
          <a:cs typeface="Arial"/>
        </a:defRPr>
      </a:pPr>
      <a:endParaRPr lang="fr-FR"/>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459924047470698E-2"/>
          <c:y val="5.2702096916446513E-2"/>
          <c:w val="0.87629866626793751"/>
          <c:h val="0.7161218826168817"/>
        </c:manualLayout>
      </c:layout>
      <c:barChart>
        <c:barDir val="bar"/>
        <c:grouping val="percentStacked"/>
        <c:varyColors val="0"/>
        <c:ser>
          <c:idx val="5"/>
          <c:order val="0"/>
          <c:tx>
            <c:strRef>
              <c:f>Sheet1!$B$1</c:f>
              <c:strCache>
                <c:ptCount val="1"/>
                <c:pt idx="0">
                  <c:v>10</c:v>
                </c:pt>
              </c:strCache>
            </c:strRef>
          </c:tx>
          <c:spPr>
            <a:solidFill>
              <a:srgbClr val="1DAFAD"/>
            </a:solidFill>
            <a:ln w="17608">
              <a:noFill/>
            </a:ln>
          </c:spPr>
          <c:invertIfNegative val="0"/>
          <c:dLbls>
            <c:numFmt formatCode="0;&quot;&quot;;&quot;&quot;" sourceLinked="0"/>
            <c:spPr>
              <a:noFill/>
              <a:ln w="17608">
                <a:noFill/>
              </a:ln>
            </c:spPr>
            <c:txPr>
              <a:bodyPr/>
              <a:lstStyle/>
              <a:p>
                <a:pPr>
                  <a:defRPr sz="1800" b="1" i="0" u="none" strike="noStrike" baseline="0">
                    <a:solidFill>
                      <a:srgbClr val="FFFFFF"/>
                    </a:solidFill>
                    <a:latin typeface="+mj-lt"/>
                    <a:ea typeface="Trebuchet MS"/>
                    <a:cs typeface="Trebuchet M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L’amabilité, la convivialité de l’équipe (base : 29399)</c:v>
                </c:pt>
                <c:pt idx="1">
                  <c:v>Le professionnalisme (base : 29358)</c:v>
                </c:pt>
                <c:pt idx="2">
                  <c:v>La période d’adaptation et/ou de familiarisation lors de l’entrée en crèche (base : 13242)</c:v>
                </c:pt>
                <c:pt idx="3">
                  <c:v>La qualité des transmissions (base : 28685)</c:v>
                </c:pt>
                <c:pt idx="4">
                  <c:v>La prise en compte des besoins particuliers et de l’individualité (base : 29115)</c:v>
                </c:pt>
              </c:strCache>
            </c:strRef>
          </c:cat>
          <c:val>
            <c:numRef>
              <c:f>Sheet1!$B$2:$B$6</c:f>
              <c:numCache>
                <c:formatCode>General</c:formatCode>
                <c:ptCount val="5"/>
              </c:numCache>
            </c:numRef>
          </c:val>
          <c:extLst>
            <c:ext xmlns:c16="http://schemas.microsoft.com/office/drawing/2014/chart" uri="{C3380CC4-5D6E-409C-BE32-E72D297353CC}">
              <c16:uniqueId val="{00000000-CCE9-409E-9130-2F5872FB9615}"/>
            </c:ext>
          </c:extLst>
        </c:ser>
        <c:ser>
          <c:idx val="6"/>
          <c:order val="1"/>
          <c:tx>
            <c:strRef>
              <c:f>Sheet1!$C$1</c:f>
              <c:strCache>
                <c:ptCount val="1"/>
                <c:pt idx="0">
                  <c:v>8 à 9</c:v>
                </c:pt>
              </c:strCache>
            </c:strRef>
          </c:tx>
          <c:spPr>
            <a:solidFill>
              <a:srgbClr val="9FE5D8"/>
            </a:solidFill>
            <a:ln w="17608">
              <a:noFill/>
            </a:ln>
          </c:spPr>
          <c:invertIfNegative val="0"/>
          <c:dLbls>
            <c:numFmt formatCode="0;&quot;&quot;;&quot;&quot;" sourceLinked="0"/>
            <c:spPr>
              <a:noFill/>
              <a:ln w="17608">
                <a:noFill/>
              </a:ln>
            </c:spPr>
            <c:txPr>
              <a:bodyPr/>
              <a:lstStyle/>
              <a:p>
                <a:pPr>
                  <a:defRPr sz="1800" b="1" i="0" u="none" strike="noStrike" baseline="0">
                    <a:solidFill>
                      <a:schemeClr val="bg1"/>
                    </a:solidFill>
                    <a:latin typeface="+mj-lt"/>
                    <a:ea typeface="Trebuchet MS"/>
                    <a:cs typeface="Trebuchet M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L’amabilité, la convivialité de l’équipe (base : 29399)</c:v>
                </c:pt>
                <c:pt idx="1">
                  <c:v>Le professionnalisme (base : 29358)</c:v>
                </c:pt>
                <c:pt idx="2">
                  <c:v>La période d’adaptation et/ou de familiarisation lors de l’entrée en crèche (base : 13242)</c:v>
                </c:pt>
                <c:pt idx="3">
                  <c:v>La qualité des transmissions (base : 28685)</c:v>
                </c:pt>
                <c:pt idx="4">
                  <c:v>La prise en compte des besoins particuliers et de l’individualité (base : 29115)</c:v>
                </c:pt>
              </c:strCache>
            </c:strRef>
          </c:cat>
          <c:val>
            <c:numRef>
              <c:f>Sheet1!$C$2:$C$6</c:f>
              <c:numCache>
                <c:formatCode>General</c:formatCode>
                <c:ptCount val="5"/>
              </c:numCache>
            </c:numRef>
          </c:val>
          <c:extLst>
            <c:ext xmlns:c16="http://schemas.microsoft.com/office/drawing/2014/chart" uri="{C3380CC4-5D6E-409C-BE32-E72D297353CC}">
              <c16:uniqueId val="{00000001-CCE9-409E-9130-2F5872FB9615}"/>
            </c:ext>
          </c:extLst>
        </c:ser>
        <c:ser>
          <c:idx val="7"/>
          <c:order val="2"/>
          <c:tx>
            <c:strRef>
              <c:f>Sheet1!$D$1</c:f>
              <c:strCache>
                <c:ptCount val="1"/>
                <c:pt idx="0">
                  <c:v>6 à 7</c:v>
                </c:pt>
              </c:strCache>
            </c:strRef>
          </c:tx>
          <c:spPr>
            <a:solidFill>
              <a:srgbClr val="FF740F"/>
            </a:solidFill>
            <a:ln w="17608">
              <a:noFill/>
            </a:ln>
          </c:spPr>
          <c:invertIfNegative val="0"/>
          <c:dLbls>
            <c:numFmt formatCode="0;&quot;&quot;;&quot;&quot;" sourceLinked="0"/>
            <c:spPr>
              <a:noFill/>
              <a:ln w="17608">
                <a:noFill/>
              </a:ln>
            </c:spPr>
            <c:txPr>
              <a:bodyPr/>
              <a:lstStyle/>
              <a:p>
                <a:pPr>
                  <a:defRPr sz="1800" b="1" i="0" u="none" strike="noStrike" baseline="0">
                    <a:solidFill>
                      <a:schemeClr val="bg1"/>
                    </a:solidFill>
                    <a:latin typeface="+mj-lt"/>
                    <a:ea typeface="Trebuchet MS"/>
                    <a:cs typeface="Trebuchet M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L’amabilité, la convivialité de l’équipe (base : 29399)</c:v>
                </c:pt>
                <c:pt idx="1">
                  <c:v>Le professionnalisme (base : 29358)</c:v>
                </c:pt>
                <c:pt idx="2">
                  <c:v>La période d’adaptation et/ou de familiarisation lors de l’entrée en crèche (base : 13242)</c:v>
                </c:pt>
                <c:pt idx="3">
                  <c:v>La qualité des transmissions (base : 28685)</c:v>
                </c:pt>
                <c:pt idx="4">
                  <c:v>La prise en compte des besoins particuliers et de l’individualité (base : 29115)</c:v>
                </c:pt>
              </c:strCache>
            </c:strRef>
          </c:cat>
          <c:val>
            <c:numRef>
              <c:f>Sheet1!$D$2:$D$6</c:f>
              <c:numCache>
                <c:formatCode>General</c:formatCode>
                <c:ptCount val="5"/>
              </c:numCache>
            </c:numRef>
          </c:val>
          <c:extLst>
            <c:ext xmlns:c16="http://schemas.microsoft.com/office/drawing/2014/chart" uri="{C3380CC4-5D6E-409C-BE32-E72D297353CC}">
              <c16:uniqueId val="{00000002-CCE9-409E-9130-2F5872FB9615}"/>
            </c:ext>
          </c:extLst>
        </c:ser>
        <c:ser>
          <c:idx val="0"/>
          <c:order val="3"/>
          <c:tx>
            <c:strRef>
              <c:f>Sheet1!$E$1</c:f>
              <c:strCache>
                <c:ptCount val="1"/>
                <c:pt idx="0">
                  <c:v>1 à 5</c:v>
                </c:pt>
              </c:strCache>
            </c:strRef>
          </c:tx>
          <c:spPr>
            <a:solidFill>
              <a:srgbClr val="E50158"/>
            </a:solidFill>
            <a:ln w="17608">
              <a:noFill/>
            </a:ln>
          </c:spPr>
          <c:invertIfNegative val="0"/>
          <c:dLbls>
            <c:numFmt formatCode="0;&quot;&quot;;&quot;&quot;" sourceLinked="0"/>
            <c:spPr>
              <a:noFill/>
              <a:ln w="17608">
                <a:noFill/>
              </a:ln>
            </c:spPr>
            <c:txPr>
              <a:bodyPr/>
              <a:lstStyle/>
              <a:p>
                <a:pPr>
                  <a:defRPr sz="1800" b="1" i="0" u="none" strike="noStrike" baseline="0">
                    <a:solidFill>
                      <a:srgbClr val="FFFFFF"/>
                    </a:solidFill>
                    <a:latin typeface="+mj-lt"/>
                    <a:ea typeface="Arial"/>
                    <a:cs typeface="Aria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L’amabilité, la convivialité de l’équipe (base : 29399)</c:v>
                </c:pt>
                <c:pt idx="1">
                  <c:v>Le professionnalisme (base : 29358)</c:v>
                </c:pt>
                <c:pt idx="2">
                  <c:v>La période d’adaptation et/ou de familiarisation lors de l’entrée en crèche (base : 13242)</c:v>
                </c:pt>
                <c:pt idx="3">
                  <c:v>La qualité des transmissions (base : 28685)</c:v>
                </c:pt>
                <c:pt idx="4">
                  <c:v>La prise en compte des besoins particuliers et de l’individualité (base : 29115)</c:v>
                </c:pt>
              </c:strCache>
            </c:strRef>
          </c:cat>
          <c:val>
            <c:numRef>
              <c:f>Sheet1!$E$2:$E$6</c:f>
              <c:numCache>
                <c:formatCode>General</c:formatCode>
                <c:ptCount val="5"/>
              </c:numCache>
            </c:numRef>
          </c:val>
          <c:extLst>
            <c:ext xmlns:c16="http://schemas.microsoft.com/office/drawing/2014/chart" uri="{C3380CC4-5D6E-409C-BE32-E72D297353CC}">
              <c16:uniqueId val="{00000003-CCE9-409E-9130-2F5872FB9615}"/>
            </c:ext>
          </c:extLst>
        </c:ser>
        <c:dLbls>
          <c:showLegendKey val="0"/>
          <c:showVal val="1"/>
          <c:showCatName val="0"/>
          <c:showSerName val="0"/>
          <c:showPercent val="0"/>
          <c:showBubbleSize val="0"/>
        </c:dLbls>
        <c:gapWidth val="80"/>
        <c:overlap val="100"/>
        <c:axId val="268345728"/>
        <c:axId val="268348416"/>
      </c:barChart>
      <c:barChart>
        <c:barDir val="bar"/>
        <c:grouping val="clustered"/>
        <c:varyColors val="0"/>
        <c:ser>
          <c:idx val="1"/>
          <c:order val="4"/>
          <c:tx>
            <c:strRef>
              <c:f>Sheet1!$F$1</c:f>
              <c:strCache>
                <c:ptCount val="1"/>
                <c:pt idx="0">
                  <c:v>Moyenne</c:v>
                </c:pt>
              </c:strCache>
            </c:strRef>
          </c:tx>
          <c:spPr>
            <a:noFill/>
            <a:ln w="17608">
              <a:noFill/>
            </a:ln>
          </c:spPr>
          <c:invertIfNegative val="0"/>
          <c:dLbls>
            <c:spPr>
              <a:noFill/>
              <a:ln w="17608">
                <a:noFill/>
              </a:ln>
            </c:spPr>
            <c:txPr>
              <a:bodyPr/>
              <a:lstStyle/>
              <a:p>
                <a:pPr>
                  <a:defRPr sz="1800" b="1" i="0" u="none" strike="noStrike" baseline="0">
                    <a:solidFill>
                      <a:srgbClr val="080808"/>
                    </a:solidFill>
                    <a:latin typeface="+mj-lt"/>
                    <a:ea typeface="Arial"/>
                    <a:cs typeface="Aria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L’amabilité, la convivialité de l’équipe (base : 29399)</c:v>
                </c:pt>
                <c:pt idx="1">
                  <c:v>Le professionnalisme (base : 29358)</c:v>
                </c:pt>
                <c:pt idx="2">
                  <c:v>La période d’adaptation et/ou de familiarisation lors de l’entrée en crèche (base : 13242)</c:v>
                </c:pt>
                <c:pt idx="3">
                  <c:v>La qualité des transmissions (base : 28685)</c:v>
                </c:pt>
                <c:pt idx="4">
                  <c:v>La prise en compte des besoins particuliers et de l’individualité (base : 29115)</c:v>
                </c:pt>
              </c:strCache>
            </c:strRef>
          </c:cat>
          <c:val>
            <c:numRef>
              <c:f>Sheet1!$F$2:$F$6</c:f>
              <c:numCache>
                <c:formatCode>0.00</c:formatCode>
                <c:ptCount val="5"/>
                <c:pt idx="0">
                  <c:v>9.02</c:v>
                </c:pt>
                <c:pt idx="1">
                  <c:v>8.81</c:v>
                </c:pt>
                <c:pt idx="2">
                  <c:v>8.75</c:v>
                </c:pt>
                <c:pt idx="3">
                  <c:v>8.68</c:v>
                </c:pt>
                <c:pt idx="4">
                  <c:v>8.4700000000000006</c:v>
                </c:pt>
              </c:numCache>
            </c:numRef>
          </c:val>
          <c:extLst>
            <c:ext xmlns:c16="http://schemas.microsoft.com/office/drawing/2014/chart" uri="{C3380CC4-5D6E-409C-BE32-E72D297353CC}">
              <c16:uniqueId val="{00000004-CCE9-409E-9130-2F5872FB9615}"/>
            </c:ext>
          </c:extLst>
        </c:ser>
        <c:ser>
          <c:idx val="2"/>
          <c:order val="5"/>
          <c:tx>
            <c:strRef>
              <c:f>Sheet1!$G$1</c:f>
              <c:strCache>
                <c:ptCount val="1"/>
                <c:pt idx="0">
                  <c:v>Position SIG+</c:v>
                </c:pt>
              </c:strCache>
            </c:strRef>
          </c:tx>
          <c:spPr>
            <a:noFill/>
            <a:ln>
              <a:noFill/>
            </a:ln>
          </c:spPr>
          <c:invertIfNegative val="0"/>
          <c:dLbls>
            <c:dLbl>
              <c:idx val="0"/>
              <c:tx>
                <c:rich>
                  <a:bodyPr/>
                  <a:lstStyle/>
                  <a:p>
                    <a:fld id="{15B13164-A003-1A4F-A560-86220B652F79}" type="CELLRANGE">
                      <a:rPr lang="en-US"/>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CCE9-409E-9130-2F5872FB9615}"/>
                </c:ext>
              </c:extLst>
            </c:dLbl>
            <c:dLbl>
              <c:idx val="1"/>
              <c:tx>
                <c:rich>
                  <a:bodyPr/>
                  <a:lstStyle/>
                  <a:p>
                    <a:fld id="{D4CD019C-A64E-B947-B017-1F61831AE7D0}"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CCE9-409E-9130-2F5872FB9615}"/>
                </c:ext>
              </c:extLst>
            </c:dLbl>
            <c:dLbl>
              <c:idx val="2"/>
              <c:tx>
                <c:rich>
                  <a:bodyPr/>
                  <a:lstStyle/>
                  <a:p>
                    <a:fld id="{B6DFA1EB-5069-B44F-81A6-88DEEF23A4DE}"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CE9-409E-9130-2F5872FB9615}"/>
                </c:ext>
              </c:extLst>
            </c:dLbl>
            <c:dLbl>
              <c:idx val="3"/>
              <c:tx>
                <c:rich>
                  <a:bodyPr/>
                  <a:lstStyle/>
                  <a:p>
                    <a:fld id="{AEB31942-B118-6046-8E51-28FBD718DEDD}"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CCE9-409E-9130-2F5872FB9615}"/>
                </c:ext>
              </c:extLst>
            </c:dLbl>
            <c:dLbl>
              <c:idx val="4"/>
              <c:tx>
                <c:rich>
                  <a:bodyPr/>
                  <a:lstStyle/>
                  <a:p>
                    <a:fld id="{5307D491-1FFC-4245-8710-6248F9DF2632}"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CE9-409E-9130-2F5872FB9615}"/>
                </c:ext>
              </c:extLst>
            </c:dLbl>
            <c:spPr>
              <a:noFill/>
              <a:ln>
                <a:noFill/>
              </a:ln>
              <a:effectLst/>
            </c:spPr>
            <c:txPr>
              <a:bodyPr wrap="square" lIns="38100" tIns="19050" rIns="38100" bIns="19050" anchor="ctr">
                <a:spAutoFit/>
              </a:bodyPr>
              <a:lstStyle/>
              <a:p>
                <a:pPr>
                  <a:defRPr sz="1400">
                    <a:solidFill>
                      <a:srgbClr val="00B050"/>
                    </a:solidFill>
                    <a:latin typeface="Wingdings" panose="05000000000000000000" pitchFamily="2" charset="2"/>
                  </a:defRPr>
                </a:pPr>
                <a:endParaRPr lang="fr-FR"/>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Sheet1!$A$2:$A$6</c:f>
              <c:strCache>
                <c:ptCount val="5"/>
                <c:pt idx="0">
                  <c:v>L’amabilité, la convivialité de l’équipe (base : 29399)</c:v>
                </c:pt>
                <c:pt idx="1">
                  <c:v>Le professionnalisme (base : 29358)</c:v>
                </c:pt>
                <c:pt idx="2">
                  <c:v>La période d’adaptation et/ou de familiarisation lors de l’entrée en crèche (base : 13242)</c:v>
                </c:pt>
                <c:pt idx="3">
                  <c:v>La qualité des transmissions (base : 28685)</c:v>
                </c:pt>
                <c:pt idx="4">
                  <c:v>La prise en compte des besoins particuliers et de l’individualité (base : 29115)</c:v>
                </c:pt>
              </c:strCache>
            </c:strRef>
          </c:cat>
          <c:val>
            <c:numRef>
              <c:f>Sheet1!$G$2:$G$6</c:f>
              <c:numCache>
                <c:formatCode>0</c:formatCode>
                <c:ptCount val="5"/>
                <c:pt idx="0">
                  <c:v>0</c:v>
                </c:pt>
                <c:pt idx="1">
                  <c:v>0</c:v>
                </c:pt>
                <c:pt idx="2">
                  <c:v>0</c:v>
                </c:pt>
                <c:pt idx="3">
                  <c:v>0</c:v>
                </c:pt>
                <c:pt idx="4">
                  <c:v>0</c:v>
                </c:pt>
              </c:numCache>
            </c:numRef>
          </c:val>
          <c:extLst>
            <c:ext xmlns:c15="http://schemas.microsoft.com/office/drawing/2012/chart" uri="{02D57815-91ED-43cb-92C2-25804820EDAC}">
              <c15:datalabelsRange>
                <c15:f>Sheet1!$I$2:$I$6</c15:f>
                <c15:dlblRangeCache>
                  <c:ptCount val="5"/>
                </c15:dlblRangeCache>
              </c15:datalabelsRange>
            </c:ext>
            <c:ext xmlns:c16="http://schemas.microsoft.com/office/drawing/2014/chart" uri="{C3380CC4-5D6E-409C-BE32-E72D297353CC}">
              <c16:uniqueId val="{0000000C-CCE9-409E-9130-2F5872FB9615}"/>
            </c:ext>
          </c:extLst>
        </c:ser>
        <c:ser>
          <c:idx val="3"/>
          <c:order val="6"/>
          <c:tx>
            <c:strRef>
              <c:f>Sheet1!$H$1</c:f>
              <c:strCache>
                <c:ptCount val="1"/>
                <c:pt idx="0">
                  <c:v>Position SIG-</c:v>
                </c:pt>
              </c:strCache>
            </c:strRef>
          </c:tx>
          <c:spPr>
            <a:noFill/>
            <a:ln>
              <a:noFill/>
            </a:ln>
          </c:spPr>
          <c:invertIfNegative val="0"/>
          <c:dLbls>
            <c:delete val="1"/>
          </c:dLbls>
          <c:cat>
            <c:strRef>
              <c:f>Sheet1!$A$2:$A$6</c:f>
              <c:strCache>
                <c:ptCount val="5"/>
                <c:pt idx="0">
                  <c:v>L’amabilité, la convivialité de l’équipe (base : 29399)</c:v>
                </c:pt>
                <c:pt idx="1">
                  <c:v>Le professionnalisme (base : 29358)</c:v>
                </c:pt>
                <c:pt idx="2">
                  <c:v>La période d’adaptation et/ou de familiarisation lors de l’entrée en crèche (base : 13242)</c:v>
                </c:pt>
                <c:pt idx="3">
                  <c:v>La qualité des transmissions (base : 28685)</c:v>
                </c:pt>
                <c:pt idx="4">
                  <c:v>La prise en compte des besoins particuliers et de l’individualité (base : 29115)</c:v>
                </c:pt>
              </c:strCache>
            </c:strRef>
          </c:cat>
          <c:val>
            <c:numRef>
              <c:f>Sheet1!$H$2:$H$6</c:f>
              <c:numCache>
                <c:formatCode>0</c:formatCode>
                <c:ptCount val="5"/>
                <c:pt idx="0">
                  <c:v>0</c:v>
                </c:pt>
                <c:pt idx="1">
                  <c:v>0</c:v>
                </c:pt>
                <c:pt idx="2">
                  <c:v>0</c:v>
                </c:pt>
                <c:pt idx="3">
                  <c:v>0</c:v>
                </c:pt>
                <c:pt idx="4">
                  <c:v>0</c:v>
                </c:pt>
              </c:numCache>
            </c:numRef>
          </c:val>
          <c:extLst>
            <c:ext xmlns:c16="http://schemas.microsoft.com/office/drawing/2014/chart" uri="{C3380CC4-5D6E-409C-BE32-E72D297353CC}">
              <c16:uniqueId val="{00000014-CCE9-409E-9130-2F5872FB9615}"/>
            </c:ext>
          </c:extLst>
        </c:ser>
        <c:dLbls>
          <c:showLegendKey val="0"/>
          <c:showVal val="1"/>
          <c:showCatName val="0"/>
          <c:showSerName val="0"/>
          <c:showPercent val="0"/>
          <c:showBubbleSize val="0"/>
        </c:dLbls>
        <c:gapWidth val="150"/>
        <c:overlap val="100"/>
        <c:axId val="268350208"/>
        <c:axId val="268351744"/>
      </c:barChart>
      <c:catAx>
        <c:axId val="268345728"/>
        <c:scaling>
          <c:orientation val="maxMin"/>
        </c:scaling>
        <c:delete val="1"/>
        <c:axPos val="l"/>
        <c:numFmt formatCode="General" sourceLinked="1"/>
        <c:majorTickMark val="out"/>
        <c:minorTickMark val="none"/>
        <c:tickLblPos val="nextTo"/>
        <c:crossAx val="268348416"/>
        <c:crosses val="autoZero"/>
        <c:auto val="1"/>
        <c:lblAlgn val="ctr"/>
        <c:lblOffset val="100"/>
        <c:tickLblSkip val="1"/>
        <c:tickMarkSkip val="1"/>
        <c:noMultiLvlLbl val="0"/>
      </c:catAx>
      <c:valAx>
        <c:axId val="268348416"/>
        <c:scaling>
          <c:orientation val="minMax"/>
          <c:max val="1.1499999999999999"/>
          <c:min val="0"/>
        </c:scaling>
        <c:delete val="1"/>
        <c:axPos val="b"/>
        <c:numFmt formatCode="0%" sourceLinked="1"/>
        <c:majorTickMark val="out"/>
        <c:minorTickMark val="none"/>
        <c:tickLblPos val="nextTo"/>
        <c:crossAx val="268345728"/>
        <c:crosses val="max"/>
        <c:crossBetween val="between"/>
      </c:valAx>
      <c:catAx>
        <c:axId val="268350208"/>
        <c:scaling>
          <c:orientation val="maxMin"/>
        </c:scaling>
        <c:delete val="1"/>
        <c:axPos val="r"/>
        <c:numFmt formatCode="General" sourceLinked="1"/>
        <c:majorTickMark val="out"/>
        <c:minorTickMark val="none"/>
        <c:tickLblPos val="nextTo"/>
        <c:crossAx val="268351744"/>
        <c:crossesAt val="0"/>
        <c:auto val="1"/>
        <c:lblAlgn val="ctr"/>
        <c:lblOffset val="100"/>
        <c:noMultiLvlLbl val="0"/>
      </c:catAx>
      <c:valAx>
        <c:axId val="268351744"/>
        <c:scaling>
          <c:orientation val="maxMin"/>
          <c:min val="0"/>
        </c:scaling>
        <c:delete val="0"/>
        <c:axPos val="t"/>
        <c:numFmt formatCode="0.00" sourceLinked="1"/>
        <c:majorTickMark val="none"/>
        <c:minorTickMark val="none"/>
        <c:tickLblPos val="none"/>
        <c:spPr>
          <a:ln w="6603">
            <a:noFill/>
          </a:ln>
        </c:spPr>
        <c:crossAx val="268350208"/>
        <c:crosses val="autoZero"/>
        <c:crossBetween val="between"/>
      </c:valAx>
      <c:spPr>
        <a:noFill/>
        <a:ln w="17608">
          <a:noFill/>
        </a:ln>
      </c:spPr>
    </c:plotArea>
    <c:plotVisOnly val="1"/>
    <c:dispBlanksAs val="gap"/>
    <c:showDLblsOverMax val="0"/>
  </c:chart>
  <c:spPr>
    <a:noFill/>
    <a:ln>
      <a:noFill/>
    </a:ln>
  </c:spPr>
  <c:txPr>
    <a:bodyPr/>
    <a:lstStyle/>
    <a:p>
      <a:pPr>
        <a:defRPr sz="1057" b="1" i="0" u="none" strike="noStrike" baseline="0">
          <a:solidFill>
            <a:schemeClr val="tx1"/>
          </a:solidFill>
          <a:latin typeface="Arial"/>
          <a:ea typeface="Arial"/>
          <a:cs typeface="Arial"/>
        </a:defRPr>
      </a:pPr>
      <a:endParaRPr lang="fr-FR"/>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911186754841975"/>
          <c:y val="5.2702039456011984E-2"/>
          <c:w val="0.65906859459428768"/>
          <c:h val="0.84322547104677203"/>
        </c:manualLayout>
      </c:layout>
      <c:barChart>
        <c:barDir val="bar"/>
        <c:grouping val="percentStacked"/>
        <c:varyColors val="0"/>
        <c:ser>
          <c:idx val="5"/>
          <c:order val="0"/>
          <c:tx>
            <c:strRef>
              <c:f>Sheet1!$B$1</c:f>
              <c:strCache>
                <c:ptCount val="1"/>
                <c:pt idx="0">
                  <c:v>10</c:v>
                </c:pt>
              </c:strCache>
            </c:strRef>
          </c:tx>
          <c:spPr>
            <a:solidFill>
              <a:srgbClr val="2DB574"/>
            </a:solidFill>
            <a:ln w="17608">
              <a:noFill/>
            </a:ln>
          </c:spPr>
          <c:invertIfNegative val="0"/>
          <c:dLbls>
            <c:numFmt formatCode="0;&quot;&quot;;&quot;&quot;" sourceLinked="0"/>
            <c:spPr>
              <a:noFill/>
              <a:ln w="17608">
                <a:noFill/>
              </a:ln>
            </c:spPr>
            <c:txPr>
              <a:bodyPr/>
              <a:lstStyle/>
              <a:p>
                <a:pPr>
                  <a:defRPr sz="1800" b="1" i="0" u="none" strike="noStrike" baseline="0">
                    <a:solidFill>
                      <a:srgbClr val="FFFFFF"/>
                    </a:solidFill>
                    <a:latin typeface="+mj-lt"/>
                    <a:ea typeface="Trebuchet MS"/>
                    <a:cs typeface="Trebuchet M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Une bonne conciliation entre votre vie professionnelle et votre vie de famille (base : 27625)</c:v>
                </c:pt>
                <c:pt idx="1">
                  <c:v>Un environnement épanouissant pour votre enfant (base : 27600)</c:v>
                </c:pt>
                <c:pt idx="2">
                  <c:v>Un accueil constant tout au long de l'année même en cas d’imprévu (base : 27594)</c:v>
                </c:pt>
                <c:pt idx="3">
                  <c:v>Une grande tranquillité d’esprit / sérénité (base : 27583)</c:v>
                </c:pt>
              </c:strCache>
            </c:strRef>
          </c:cat>
          <c:val>
            <c:numRef>
              <c:f>Sheet1!$B$2:$B$5</c:f>
              <c:numCache>
                <c:formatCode>0;\-0;</c:formatCode>
                <c:ptCount val="4"/>
                <c:pt idx="0">
                  <c:v>46</c:v>
                </c:pt>
                <c:pt idx="1">
                  <c:v>44</c:v>
                </c:pt>
                <c:pt idx="2">
                  <c:v>47</c:v>
                </c:pt>
                <c:pt idx="3">
                  <c:v>42</c:v>
                </c:pt>
              </c:numCache>
            </c:numRef>
          </c:val>
          <c:extLst>
            <c:ext xmlns:c16="http://schemas.microsoft.com/office/drawing/2014/chart" uri="{C3380CC4-5D6E-409C-BE32-E72D297353CC}">
              <c16:uniqueId val="{00000000-CCE9-409E-9130-2F5872FB9615}"/>
            </c:ext>
          </c:extLst>
        </c:ser>
        <c:ser>
          <c:idx val="6"/>
          <c:order val="1"/>
          <c:tx>
            <c:strRef>
              <c:f>Sheet1!$C$1</c:f>
              <c:strCache>
                <c:ptCount val="1"/>
                <c:pt idx="0">
                  <c:v>8 à 9</c:v>
                </c:pt>
              </c:strCache>
            </c:strRef>
          </c:tx>
          <c:spPr>
            <a:solidFill>
              <a:srgbClr val="1DAFAD"/>
            </a:solidFill>
            <a:ln w="17608">
              <a:noFill/>
            </a:ln>
          </c:spPr>
          <c:invertIfNegative val="0"/>
          <c:dLbls>
            <c:numFmt formatCode="0;&quot;&quot;;&quot;&quot;" sourceLinked="0"/>
            <c:spPr>
              <a:noFill/>
              <a:ln w="17608">
                <a:noFill/>
              </a:ln>
            </c:spPr>
            <c:txPr>
              <a:bodyPr/>
              <a:lstStyle/>
              <a:p>
                <a:pPr>
                  <a:defRPr sz="1800" b="1" i="0" u="none" strike="noStrike" baseline="0">
                    <a:solidFill>
                      <a:schemeClr val="bg1"/>
                    </a:solidFill>
                    <a:latin typeface="+mj-lt"/>
                    <a:ea typeface="Trebuchet MS"/>
                    <a:cs typeface="Trebuchet M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Une bonne conciliation entre votre vie professionnelle et votre vie de famille (base : 27625)</c:v>
                </c:pt>
                <c:pt idx="1">
                  <c:v>Un environnement épanouissant pour votre enfant (base : 27600)</c:v>
                </c:pt>
                <c:pt idx="2">
                  <c:v>Un accueil constant tout au long de l'année même en cas d’imprévu (base : 27594)</c:v>
                </c:pt>
                <c:pt idx="3">
                  <c:v>Une grande tranquillité d’esprit / sérénité (base : 27583)</c:v>
                </c:pt>
              </c:strCache>
            </c:strRef>
          </c:cat>
          <c:val>
            <c:numRef>
              <c:f>Sheet1!$C$2:$C$5</c:f>
              <c:numCache>
                <c:formatCode>0;\-0;</c:formatCode>
                <c:ptCount val="4"/>
                <c:pt idx="0">
                  <c:v>40.368119237471177</c:v>
                </c:pt>
                <c:pt idx="1">
                  <c:v>41</c:v>
                </c:pt>
                <c:pt idx="2">
                  <c:v>36.906569429972144</c:v>
                </c:pt>
                <c:pt idx="3">
                  <c:v>40.248037233646215</c:v>
                </c:pt>
              </c:numCache>
            </c:numRef>
          </c:val>
          <c:extLst>
            <c:ext xmlns:c16="http://schemas.microsoft.com/office/drawing/2014/chart" uri="{C3380CC4-5D6E-409C-BE32-E72D297353CC}">
              <c16:uniqueId val="{00000001-CCE9-409E-9130-2F5872FB9615}"/>
            </c:ext>
          </c:extLst>
        </c:ser>
        <c:ser>
          <c:idx val="7"/>
          <c:order val="2"/>
          <c:tx>
            <c:strRef>
              <c:f>Sheet1!$D$1</c:f>
              <c:strCache>
                <c:ptCount val="1"/>
                <c:pt idx="0">
                  <c:v>6 à 7</c:v>
                </c:pt>
              </c:strCache>
            </c:strRef>
          </c:tx>
          <c:spPr>
            <a:solidFill>
              <a:srgbClr val="F1BE48"/>
            </a:solidFill>
            <a:ln w="17608">
              <a:noFill/>
            </a:ln>
          </c:spPr>
          <c:invertIfNegative val="0"/>
          <c:dLbls>
            <c:numFmt formatCode="0;&quot;&quot;;&quot;&quot;" sourceLinked="0"/>
            <c:spPr>
              <a:noFill/>
              <a:ln w="17608">
                <a:noFill/>
              </a:ln>
            </c:spPr>
            <c:txPr>
              <a:bodyPr/>
              <a:lstStyle/>
              <a:p>
                <a:pPr>
                  <a:defRPr sz="1800" b="1" i="0" u="none" strike="noStrike" baseline="0">
                    <a:solidFill>
                      <a:schemeClr val="bg1"/>
                    </a:solidFill>
                    <a:latin typeface="+mj-lt"/>
                    <a:ea typeface="Trebuchet MS"/>
                    <a:cs typeface="Trebuchet M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Une bonne conciliation entre votre vie professionnelle et votre vie de famille (base : 27625)</c:v>
                </c:pt>
                <c:pt idx="1">
                  <c:v>Un environnement épanouissant pour votre enfant (base : 27600)</c:v>
                </c:pt>
                <c:pt idx="2">
                  <c:v>Un accueil constant tout au long de l'année même en cas d’imprévu (base : 27594)</c:v>
                </c:pt>
                <c:pt idx="3">
                  <c:v>Une grande tranquillité d’esprit / sérénité (base : 27583)</c:v>
                </c:pt>
              </c:strCache>
            </c:strRef>
          </c:cat>
          <c:val>
            <c:numRef>
              <c:f>Sheet1!$D$2:$D$5</c:f>
              <c:numCache>
                <c:formatCode>0;\-0;</c:formatCode>
                <c:ptCount val="4"/>
                <c:pt idx="0">
                  <c:v>10</c:v>
                </c:pt>
                <c:pt idx="1">
                  <c:v>12</c:v>
                </c:pt>
                <c:pt idx="2">
                  <c:v>10</c:v>
                </c:pt>
                <c:pt idx="3">
                  <c:v>12.912320930276238</c:v>
                </c:pt>
              </c:numCache>
            </c:numRef>
          </c:val>
          <c:extLst>
            <c:ext xmlns:c16="http://schemas.microsoft.com/office/drawing/2014/chart" uri="{C3380CC4-5D6E-409C-BE32-E72D297353CC}">
              <c16:uniqueId val="{00000002-CCE9-409E-9130-2F5872FB9615}"/>
            </c:ext>
          </c:extLst>
        </c:ser>
        <c:ser>
          <c:idx val="0"/>
          <c:order val="3"/>
          <c:tx>
            <c:strRef>
              <c:f>Sheet1!$E$1</c:f>
              <c:strCache>
                <c:ptCount val="1"/>
                <c:pt idx="0">
                  <c:v>1 à 5</c:v>
                </c:pt>
              </c:strCache>
            </c:strRef>
          </c:tx>
          <c:spPr>
            <a:solidFill>
              <a:srgbClr val="FF740F"/>
            </a:solidFill>
            <a:ln w="17608">
              <a:noFill/>
            </a:ln>
          </c:spPr>
          <c:invertIfNegative val="0"/>
          <c:dLbls>
            <c:numFmt formatCode="0;&quot;&quot;;&quot;&quot;" sourceLinked="0"/>
            <c:spPr>
              <a:noFill/>
              <a:ln w="17608">
                <a:noFill/>
              </a:ln>
            </c:spPr>
            <c:txPr>
              <a:bodyPr/>
              <a:lstStyle/>
              <a:p>
                <a:pPr>
                  <a:defRPr sz="1800" b="1" i="0" u="none" strike="noStrike" baseline="0">
                    <a:solidFill>
                      <a:srgbClr val="FFFFFF"/>
                    </a:solidFill>
                    <a:latin typeface="+mj-lt"/>
                    <a:ea typeface="Arial"/>
                    <a:cs typeface="Aria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Une bonne conciliation entre votre vie professionnelle et votre vie de famille (base : 27625)</c:v>
                </c:pt>
                <c:pt idx="1">
                  <c:v>Un environnement épanouissant pour votre enfant (base : 27600)</c:v>
                </c:pt>
                <c:pt idx="2">
                  <c:v>Un accueil constant tout au long de l'année même en cas d’imprévu (base : 27594)</c:v>
                </c:pt>
                <c:pt idx="3">
                  <c:v>Une grande tranquillité d’esprit / sérénité (base : 27583)</c:v>
                </c:pt>
              </c:strCache>
            </c:strRef>
          </c:cat>
          <c:val>
            <c:numRef>
              <c:f>Sheet1!$E$2:$E$5</c:f>
              <c:numCache>
                <c:formatCode>0;\-0;</c:formatCode>
                <c:ptCount val="4"/>
                <c:pt idx="0">
                  <c:v>4</c:v>
                </c:pt>
                <c:pt idx="1">
                  <c:v>4</c:v>
                </c:pt>
                <c:pt idx="2">
                  <c:v>5</c:v>
                </c:pt>
                <c:pt idx="3">
                  <c:v>6</c:v>
                </c:pt>
              </c:numCache>
            </c:numRef>
          </c:val>
          <c:extLst>
            <c:ext xmlns:c16="http://schemas.microsoft.com/office/drawing/2014/chart" uri="{C3380CC4-5D6E-409C-BE32-E72D297353CC}">
              <c16:uniqueId val="{00000003-CCE9-409E-9130-2F5872FB9615}"/>
            </c:ext>
          </c:extLst>
        </c:ser>
        <c:dLbls>
          <c:showLegendKey val="0"/>
          <c:showVal val="1"/>
          <c:showCatName val="0"/>
          <c:showSerName val="0"/>
          <c:showPercent val="0"/>
          <c:showBubbleSize val="0"/>
        </c:dLbls>
        <c:gapWidth val="80"/>
        <c:overlap val="100"/>
        <c:axId val="268345728"/>
        <c:axId val="268348416"/>
      </c:barChart>
      <c:barChart>
        <c:barDir val="bar"/>
        <c:grouping val="clustered"/>
        <c:varyColors val="0"/>
        <c:ser>
          <c:idx val="1"/>
          <c:order val="4"/>
          <c:tx>
            <c:strRef>
              <c:f>Sheet1!$F$1</c:f>
              <c:strCache>
                <c:ptCount val="1"/>
                <c:pt idx="0">
                  <c:v>Moyenne</c:v>
                </c:pt>
              </c:strCache>
            </c:strRef>
          </c:tx>
          <c:spPr>
            <a:noFill/>
            <a:ln w="17608">
              <a:noFill/>
            </a:ln>
          </c:spPr>
          <c:invertIfNegative val="0"/>
          <c:dLbls>
            <c:spPr>
              <a:noFill/>
              <a:ln w="17608">
                <a:noFill/>
              </a:ln>
            </c:spPr>
            <c:txPr>
              <a:bodyPr/>
              <a:lstStyle/>
              <a:p>
                <a:pPr>
                  <a:defRPr sz="1800" b="1" i="0" u="none" strike="noStrike" baseline="0">
                    <a:solidFill>
                      <a:srgbClr val="080808"/>
                    </a:solidFill>
                    <a:latin typeface="+mj-lt"/>
                    <a:ea typeface="Arial"/>
                    <a:cs typeface="Aria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Une bonne conciliation entre votre vie professionnelle et votre vie de famille (base : 27625)</c:v>
                </c:pt>
                <c:pt idx="1">
                  <c:v>Un environnement épanouissant pour votre enfant (base : 27600)</c:v>
                </c:pt>
                <c:pt idx="2">
                  <c:v>Un accueil constant tout au long de l'année même en cas d’imprévu (base : 27594)</c:v>
                </c:pt>
                <c:pt idx="3">
                  <c:v>Une grande tranquillité d’esprit / sérénité (base : 27583)</c:v>
                </c:pt>
              </c:strCache>
            </c:strRef>
          </c:cat>
          <c:val>
            <c:numRef>
              <c:f>Sheet1!$F$2:$F$5</c:f>
              <c:numCache>
                <c:formatCode>General</c:formatCode>
                <c:ptCount val="4"/>
              </c:numCache>
            </c:numRef>
          </c:val>
          <c:extLst>
            <c:ext xmlns:c16="http://schemas.microsoft.com/office/drawing/2014/chart" uri="{C3380CC4-5D6E-409C-BE32-E72D297353CC}">
              <c16:uniqueId val="{00000004-CCE9-409E-9130-2F5872FB9615}"/>
            </c:ext>
          </c:extLst>
        </c:ser>
        <c:ser>
          <c:idx val="2"/>
          <c:order val="5"/>
          <c:tx>
            <c:strRef>
              <c:f>Sheet1!$G$1</c:f>
              <c:strCache>
                <c:ptCount val="1"/>
                <c:pt idx="0">
                  <c:v>Position SIG+</c:v>
                </c:pt>
              </c:strCache>
            </c:strRef>
          </c:tx>
          <c:spPr>
            <a:noFill/>
            <a:ln>
              <a:noFill/>
            </a:ln>
          </c:spPr>
          <c:invertIfNegative val="0"/>
          <c:dLbls>
            <c:dLbl>
              <c:idx val="0"/>
              <c:tx>
                <c:rich>
                  <a:bodyPr/>
                  <a:lstStyle/>
                  <a:p>
                    <a:fld id="{1649E388-A034-4991-8363-046195C3E818}" type="CELLRANGE">
                      <a:rPr lang="en-US" dirty="0"/>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CCE9-409E-9130-2F5872FB9615}"/>
                </c:ext>
              </c:extLst>
            </c:dLbl>
            <c:dLbl>
              <c:idx val="1"/>
              <c:tx>
                <c:rich>
                  <a:bodyPr/>
                  <a:lstStyle/>
                  <a:p>
                    <a:fld id="{63D0C001-0D52-4940-915A-7682F3984B54}" type="CELLRANGE">
                      <a:rPr lang="en-US"/>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CE9-409E-9130-2F5872FB9615}"/>
                </c:ext>
              </c:extLst>
            </c:dLbl>
            <c:dLbl>
              <c:idx val="2"/>
              <c:tx>
                <c:rich>
                  <a:bodyPr/>
                  <a:lstStyle/>
                  <a:p>
                    <a:fld id="{B978C9BD-538E-4870-B892-3039D80634F8}" type="CELLRANGE">
                      <a:rPr lang="en-US"/>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CCE9-409E-9130-2F5872FB9615}"/>
                </c:ext>
              </c:extLst>
            </c:dLbl>
            <c:dLbl>
              <c:idx val="3"/>
              <c:tx>
                <c:rich>
                  <a:bodyPr/>
                  <a:lstStyle/>
                  <a:p>
                    <a:endParaRPr lang="fr-FR"/>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8-CCE9-409E-9130-2F5872FB9615}"/>
                </c:ext>
              </c:extLst>
            </c:dLbl>
            <c:spPr>
              <a:noFill/>
              <a:ln>
                <a:noFill/>
              </a:ln>
              <a:effectLst/>
            </c:spPr>
            <c:txPr>
              <a:bodyPr wrap="square" lIns="38100" tIns="19050" rIns="38100" bIns="19050" anchor="ctr">
                <a:spAutoFit/>
              </a:bodyPr>
              <a:lstStyle/>
              <a:p>
                <a:pPr>
                  <a:defRPr sz="1400">
                    <a:solidFill>
                      <a:srgbClr val="00B050"/>
                    </a:solidFill>
                    <a:latin typeface="Wingdings" panose="05000000000000000000" pitchFamily="2" charset="2"/>
                  </a:defRPr>
                </a:pPr>
                <a:endParaRPr lang="fr-FR"/>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Sheet1!$A$2:$A$5</c:f>
              <c:strCache>
                <c:ptCount val="4"/>
                <c:pt idx="0">
                  <c:v>Une bonne conciliation entre votre vie professionnelle et votre vie de famille (base : 27625)</c:v>
                </c:pt>
                <c:pt idx="1">
                  <c:v>Un environnement épanouissant pour votre enfant (base : 27600)</c:v>
                </c:pt>
                <c:pt idx="2">
                  <c:v>Un accueil constant tout au long de l'année même en cas d’imprévu (base : 27594)</c:v>
                </c:pt>
                <c:pt idx="3">
                  <c:v>Une grande tranquillité d’esprit / sérénité (base : 27583)</c:v>
                </c:pt>
              </c:strCache>
            </c:strRef>
          </c:cat>
          <c:val>
            <c:numRef>
              <c:f>Sheet1!$G$2:$G$5</c:f>
              <c:numCache>
                <c:formatCode>0</c:formatCode>
                <c:ptCount val="4"/>
                <c:pt idx="0">
                  <c:v>0</c:v>
                </c:pt>
                <c:pt idx="1">
                  <c:v>0</c:v>
                </c:pt>
                <c:pt idx="2">
                  <c:v>0</c:v>
                </c:pt>
                <c:pt idx="3">
                  <c:v>0</c:v>
                </c:pt>
              </c:numCache>
            </c:numRef>
          </c:val>
          <c:extLst>
            <c:ext xmlns:c15="http://schemas.microsoft.com/office/drawing/2012/chart" uri="{02D57815-91ED-43cb-92C2-25804820EDAC}">
              <c15:datalabelsRange>
                <c15:f>Sheet1!$I$4:$I$4</c15:f>
                <c15:dlblRangeCache>
                  <c:ptCount val="1"/>
                </c15:dlblRangeCache>
              </c15:datalabelsRange>
            </c:ext>
            <c:ext xmlns:c16="http://schemas.microsoft.com/office/drawing/2014/chart" uri="{C3380CC4-5D6E-409C-BE32-E72D297353CC}">
              <c16:uniqueId val="{0000000C-CCE9-409E-9130-2F5872FB9615}"/>
            </c:ext>
          </c:extLst>
        </c:ser>
        <c:ser>
          <c:idx val="3"/>
          <c:order val="6"/>
          <c:tx>
            <c:strRef>
              <c:f>Sheet1!$H$1</c:f>
              <c:strCache>
                <c:ptCount val="1"/>
                <c:pt idx="0">
                  <c:v>Position SIG-</c:v>
                </c:pt>
              </c:strCache>
            </c:strRef>
          </c:tx>
          <c:spPr>
            <a:no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D-CCE9-409E-9130-2F5872FB9615}"/>
                </c:ext>
              </c:extLst>
            </c:dLbl>
            <c:dLbl>
              <c:idx val="1"/>
              <c:tx>
                <c:rich>
                  <a:bodyPr/>
                  <a:lstStyle/>
                  <a:p>
                    <a:fld id="{C431A5B9-4FE6-4E57-A509-B383C0DF0C1F}" type="CELLRANGE">
                      <a:rPr lang="en-US"/>
                      <a:pPr/>
                      <a:t>[PLAGECELL]</a:t>
                    </a:fld>
                    <a:endParaRPr lang="fr-FR"/>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CCE9-409E-9130-2F5872FB9615}"/>
                </c:ext>
              </c:extLst>
            </c:dLbl>
            <c:dLbl>
              <c:idx val="2"/>
              <c:tx>
                <c:rich>
                  <a:bodyPr wrap="square" lIns="38100" tIns="19050" rIns="38100" bIns="19050" anchor="ctr">
                    <a:spAutoFit/>
                  </a:bodyPr>
                  <a:lstStyle/>
                  <a:p>
                    <a:pPr>
                      <a:defRPr sz="1400">
                        <a:solidFill>
                          <a:srgbClr val="FFCC66"/>
                        </a:solidFill>
                        <a:latin typeface="Wingdings" panose="05000000000000000000" pitchFamily="2" charset="2"/>
                      </a:defRPr>
                    </a:pPr>
                    <a:fld id="{643465C2-F71F-4DA4-BD54-5FE665B8D0FC}" type="CELLRANGE">
                      <a:rPr lang="en-US" dirty="0"/>
                      <a:pPr>
                        <a:defRPr sz="1400">
                          <a:solidFill>
                            <a:srgbClr val="FFCC66"/>
                          </a:solidFill>
                          <a:latin typeface="Wingdings" panose="05000000000000000000" pitchFamily="2" charset="2"/>
                        </a:defRPr>
                      </a:pPr>
                      <a:t>[PLAGECELL]</a:t>
                    </a:fld>
                    <a:endParaRPr lang="fr-FR"/>
                  </a:p>
                </c:rich>
              </c:tx>
              <c:spPr>
                <a:noFill/>
                <a:ln>
                  <a:noFill/>
                </a:ln>
                <a:effectLst/>
              </c:spPr>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CCE9-409E-9130-2F5872FB9615}"/>
                </c:ext>
              </c:extLst>
            </c:dLbl>
            <c:dLbl>
              <c:idx val="3"/>
              <c:tx>
                <c:rich>
                  <a:bodyPr/>
                  <a:lstStyle/>
                  <a:p>
                    <a:endParaRPr lang="fr-FR"/>
                  </a:p>
                </c:rich>
              </c:tx>
              <c:dLblPos val="in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0-CCE9-409E-9130-2F5872FB9615}"/>
                </c:ext>
              </c:extLst>
            </c:dLbl>
            <c:spPr>
              <a:noFill/>
              <a:ln>
                <a:noFill/>
              </a:ln>
              <a:effectLst/>
            </c:spPr>
            <c:txPr>
              <a:bodyPr wrap="square" lIns="38100" tIns="19050" rIns="38100" bIns="19050" anchor="ctr">
                <a:spAutoFit/>
              </a:bodyPr>
              <a:lstStyle/>
              <a:p>
                <a:pPr>
                  <a:defRPr sz="1800">
                    <a:solidFill>
                      <a:srgbClr val="FFCC66"/>
                    </a:solidFill>
                    <a:latin typeface="Wingdings" panose="05000000000000000000" pitchFamily="2" charset="2"/>
                  </a:defRPr>
                </a:pPr>
                <a:endParaRPr lang="fr-FR"/>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Sheet1!$A$2:$A$5</c:f>
              <c:strCache>
                <c:ptCount val="4"/>
                <c:pt idx="0">
                  <c:v>Une bonne conciliation entre votre vie professionnelle et votre vie de famille (base : 27625)</c:v>
                </c:pt>
                <c:pt idx="1">
                  <c:v>Un environnement épanouissant pour votre enfant (base : 27600)</c:v>
                </c:pt>
                <c:pt idx="2">
                  <c:v>Un accueil constant tout au long de l'année même en cas d’imprévu (base : 27594)</c:v>
                </c:pt>
                <c:pt idx="3">
                  <c:v>Une grande tranquillité d’esprit / sérénité (base : 27583)</c:v>
                </c:pt>
              </c:strCache>
            </c:strRef>
          </c:cat>
          <c:val>
            <c:numRef>
              <c:f>Sheet1!$H$2:$H$5</c:f>
              <c:numCache>
                <c:formatCode>0</c:formatCode>
                <c:ptCount val="4"/>
                <c:pt idx="0">
                  <c:v>0</c:v>
                </c:pt>
                <c:pt idx="1">
                  <c:v>0</c:v>
                </c:pt>
                <c:pt idx="2">
                  <c:v>0</c:v>
                </c:pt>
                <c:pt idx="3">
                  <c:v>0</c:v>
                </c:pt>
              </c:numCache>
            </c:numRef>
          </c:val>
          <c:extLst>
            <c:ext xmlns:c15="http://schemas.microsoft.com/office/drawing/2012/chart" uri="{02D57815-91ED-43cb-92C2-25804820EDAC}">
              <c15:datalabelsRange>
                <c15:f>Sheet1!$J$4:$J$4</c15:f>
                <c15:dlblRangeCache>
                  <c:ptCount val="1"/>
                </c15:dlblRangeCache>
              </c15:datalabelsRange>
            </c:ext>
            <c:ext xmlns:c16="http://schemas.microsoft.com/office/drawing/2014/chart" uri="{C3380CC4-5D6E-409C-BE32-E72D297353CC}">
              <c16:uniqueId val="{00000014-CCE9-409E-9130-2F5872FB9615}"/>
            </c:ext>
          </c:extLst>
        </c:ser>
        <c:dLbls>
          <c:showLegendKey val="0"/>
          <c:showVal val="1"/>
          <c:showCatName val="0"/>
          <c:showSerName val="0"/>
          <c:showPercent val="0"/>
          <c:showBubbleSize val="0"/>
        </c:dLbls>
        <c:gapWidth val="150"/>
        <c:overlap val="100"/>
        <c:axId val="268350208"/>
        <c:axId val="268351744"/>
      </c:barChart>
      <c:catAx>
        <c:axId val="268345728"/>
        <c:scaling>
          <c:orientation val="maxMin"/>
        </c:scaling>
        <c:delete val="0"/>
        <c:axPos val="l"/>
        <c:numFmt formatCode="General" sourceLinked="1"/>
        <c:majorTickMark val="out"/>
        <c:minorTickMark val="none"/>
        <c:tickLblPos val="nextTo"/>
        <c:spPr>
          <a:ln w="6603">
            <a:noFill/>
          </a:ln>
        </c:spPr>
        <c:txPr>
          <a:bodyPr rot="0" vert="horz"/>
          <a:lstStyle/>
          <a:p>
            <a:pPr>
              <a:defRPr sz="1400" b="0" i="0" u="none" strike="noStrike" baseline="0">
                <a:solidFill>
                  <a:srgbClr val="808080"/>
                </a:solidFill>
                <a:latin typeface="+mj-lt"/>
                <a:ea typeface="Trebuchet MS"/>
                <a:cs typeface="Trebuchet MS"/>
              </a:defRPr>
            </a:pPr>
            <a:endParaRPr lang="fr-FR"/>
          </a:p>
        </c:txPr>
        <c:crossAx val="268348416"/>
        <c:crosses val="autoZero"/>
        <c:auto val="1"/>
        <c:lblAlgn val="ctr"/>
        <c:lblOffset val="100"/>
        <c:tickLblSkip val="1"/>
        <c:tickMarkSkip val="1"/>
        <c:noMultiLvlLbl val="0"/>
      </c:catAx>
      <c:valAx>
        <c:axId val="268348416"/>
        <c:scaling>
          <c:orientation val="minMax"/>
          <c:max val="1.1499999999999999"/>
          <c:min val="0"/>
        </c:scaling>
        <c:delete val="0"/>
        <c:axPos val="b"/>
        <c:numFmt formatCode="0%" sourceLinked="1"/>
        <c:majorTickMark val="out"/>
        <c:minorTickMark val="none"/>
        <c:tickLblPos val="nextTo"/>
        <c:spPr>
          <a:ln w="6603">
            <a:noFill/>
          </a:ln>
        </c:spPr>
        <c:txPr>
          <a:bodyPr rot="0" vert="horz"/>
          <a:lstStyle/>
          <a:p>
            <a:pPr>
              <a:defRPr sz="589" b="1" i="0" u="none" strike="noStrike" baseline="0">
                <a:solidFill>
                  <a:srgbClr val="FFFFFF"/>
                </a:solidFill>
                <a:latin typeface="Trebuchet MS"/>
                <a:ea typeface="Trebuchet MS"/>
                <a:cs typeface="Trebuchet MS"/>
              </a:defRPr>
            </a:pPr>
            <a:endParaRPr lang="fr-FR"/>
          </a:p>
        </c:txPr>
        <c:crossAx val="268345728"/>
        <c:crosses val="max"/>
        <c:crossBetween val="between"/>
      </c:valAx>
      <c:catAx>
        <c:axId val="268350208"/>
        <c:scaling>
          <c:orientation val="maxMin"/>
        </c:scaling>
        <c:delete val="1"/>
        <c:axPos val="r"/>
        <c:numFmt formatCode="General" sourceLinked="1"/>
        <c:majorTickMark val="out"/>
        <c:minorTickMark val="none"/>
        <c:tickLblPos val="nextTo"/>
        <c:crossAx val="268351744"/>
        <c:crossesAt val="0"/>
        <c:auto val="1"/>
        <c:lblAlgn val="ctr"/>
        <c:lblOffset val="100"/>
        <c:noMultiLvlLbl val="0"/>
      </c:catAx>
      <c:valAx>
        <c:axId val="268351744"/>
        <c:scaling>
          <c:orientation val="maxMin"/>
          <c:min val="0"/>
        </c:scaling>
        <c:delete val="0"/>
        <c:axPos val="t"/>
        <c:numFmt formatCode="General" sourceLinked="1"/>
        <c:majorTickMark val="none"/>
        <c:minorTickMark val="none"/>
        <c:tickLblPos val="none"/>
        <c:spPr>
          <a:ln w="6603">
            <a:noFill/>
          </a:ln>
        </c:spPr>
        <c:crossAx val="268350208"/>
        <c:crosses val="autoZero"/>
        <c:crossBetween val="between"/>
      </c:valAx>
      <c:spPr>
        <a:noFill/>
        <a:ln w="17608">
          <a:noFill/>
        </a:ln>
      </c:spPr>
    </c:plotArea>
    <c:legend>
      <c:legendPos val="b"/>
      <c:legendEntry>
        <c:idx val="4"/>
        <c:delete val="1"/>
      </c:legendEntry>
      <c:legendEntry>
        <c:idx val="5"/>
        <c:delete val="1"/>
      </c:legendEntry>
      <c:legendEntry>
        <c:idx val="6"/>
        <c:delete val="1"/>
      </c:legendEntry>
      <c:layout>
        <c:manualLayout>
          <c:xMode val="edge"/>
          <c:yMode val="edge"/>
          <c:x val="0.32339139530368227"/>
          <c:y val="0.90823462445450354"/>
          <c:w val="0.56648916113919201"/>
          <c:h val="4.8751751548892136E-2"/>
        </c:manualLayout>
      </c:layout>
      <c:overlay val="0"/>
    </c:legend>
    <c:plotVisOnly val="1"/>
    <c:dispBlanksAs val="gap"/>
    <c:showDLblsOverMax val="0"/>
  </c:chart>
  <c:spPr>
    <a:noFill/>
    <a:ln>
      <a:noFill/>
    </a:ln>
  </c:spPr>
  <c:txPr>
    <a:bodyPr/>
    <a:lstStyle/>
    <a:p>
      <a:pPr>
        <a:defRPr sz="1057" b="1" i="0" u="none" strike="noStrike" baseline="0">
          <a:solidFill>
            <a:schemeClr val="tx1"/>
          </a:solidFill>
          <a:latin typeface="Arial"/>
          <a:ea typeface="Arial"/>
          <a:cs typeface="Arial"/>
        </a:defRPr>
      </a:pPr>
      <a:endParaRPr lang="fr-FR"/>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2544744463597415E-2"/>
          <c:y val="5.2702039456011984E-2"/>
          <c:w val="0.87629866626793751"/>
          <c:h val="0.864409341776322"/>
        </c:manualLayout>
      </c:layout>
      <c:barChart>
        <c:barDir val="bar"/>
        <c:grouping val="percentStacked"/>
        <c:varyColors val="0"/>
        <c:ser>
          <c:idx val="5"/>
          <c:order val="0"/>
          <c:tx>
            <c:strRef>
              <c:f>Sheet1!$B$1</c:f>
              <c:strCache>
                <c:ptCount val="1"/>
                <c:pt idx="0">
                  <c:v>10</c:v>
                </c:pt>
              </c:strCache>
            </c:strRef>
          </c:tx>
          <c:spPr>
            <a:solidFill>
              <a:srgbClr val="1DAFAD"/>
            </a:solidFill>
            <a:ln w="17608">
              <a:noFill/>
            </a:ln>
          </c:spPr>
          <c:invertIfNegative val="0"/>
          <c:dLbls>
            <c:numFmt formatCode="0;&quot;&quot;;&quot;&quot;" sourceLinked="0"/>
            <c:spPr>
              <a:noFill/>
              <a:ln w="17608">
                <a:noFill/>
              </a:ln>
            </c:spPr>
            <c:txPr>
              <a:bodyPr/>
              <a:lstStyle/>
              <a:p>
                <a:pPr>
                  <a:defRPr sz="1800" b="1" i="0" u="none" strike="noStrike" baseline="0">
                    <a:solidFill>
                      <a:srgbClr val="FFFFFF"/>
                    </a:solidFill>
                    <a:latin typeface="+mj-lt"/>
                    <a:ea typeface="Trebuchet MS"/>
                    <a:cs typeface="Trebuchet M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Une bonne conciliation entre votre vie professionnelle et votre vie de famille</c:v>
                </c:pt>
                <c:pt idx="1">
                  <c:v>Un environnement épanouissant pour votre enfant </c:v>
                </c:pt>
                <c:pt idx="2">
                  <c:v>Un accueil constant tout au long de l'année</c:v>
                </c:pt>
                <c:pt idx="3">
                  <c:v>Une grande tranquillité d’esprit / sérénité</c:v>
                </c:pt>
              </c:strCache>
            </c:strRef>
          </c:cat>
          <c:val>
            <c:numRef>
              <c:f>Sheet1!$B$2:$B$5</c:f>
              <c:numCache>
                <c:formatCode>General</c:formatCode>
                <c:ptCount val="4"/>
              </c:numCache>
            </c:numRef>
          </c:val>
          <c:extLst>
            <c:ext xmlns:c16="http://schemas.microsoft.com/office/drawing/2014/chart" uri="{C3380CC4-5D6E-409C-BE32-E72D297353CC}">
              <c16:uniqueId val="{00000000-CCE9-409E-9130-2F5872FB9615}"/>
            </c:ext>
          </c:extLst>
        </c:ser>
        <c:ser>
          <c:idx val="6"/>
          <c:order val="1"/>
          <c:tx>
            <c:strRef>
              <c:f>Sheet1!$C$1</c:f>
              <c:strCache>
                <c:ptCount val="1"/>
                <c:pt idx="0">
                  <c:v>8 à 9</c:v>
                </c:pt>
              </c:strCache>
            </c:strRef>
          </c:tx>
          <c:spPr>
            <a:solidFill>
              <a:srgbClr val="9FE5D8"/>
            </a:solidFill>
            <a:ln w="17608">
              <a:noFill/>
            </a:ln>
          </c:spPr>
          <c:invertIfNegative val="0"/>
          <c:dLbls>
            <c:numFmt formatCode="0;&quot;&quot;;&quot;&quot;" sourceLinked="0"/>
            <c:spPr>
              <a:noFill/>
              <a:ln w="17608">
                <a:noFill/>
              </a:ln>
            </c:spPr>
            <c:txPr>
              <a:bodyPr/>
              <a:lstStyle/>
              <a:p>
                <a:pPr>
                  <a:defRPr sz="1800" b="1" i="0" u="none" strike="noStrike" baseline="0">
                    <a:solidFill>
                      <a:schemeClr val="bg1"/>
                    </a:solidFill>
                    <a:latin typeface="+mj-lt"/>
                    <a:ea typeface="Trebuchet MS"/>
                    <a:cs typeface="Trebuchet M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Une bonne conciliation entre votre vie professionnelle et votre vie de famille</c:v>
                </c:pt>
                <c:pt idx="1">
                  <c:v>Un environnement épanouissant pour votre enfant </c:v>
                </c:pt>
                <c:pt idx="2">
                  <c:v>Un accueil constant tout au long de l'année</c:v>
                </c:pt>
                <c:pt idx="3">
                  <c:v>Une grande tranquillité d’esprit / sérénité</c:v>
                </c:pt>
              </c:strCache>
            </c:strRef>
          </c:cat>
          <c:val>
            <c:numRef>
              <c:f>Sheet1!$C$2:$C$5</c:f>
              <c:numCache>
                <c:formatCode>General</c:formatCode>
                <c:ptCount val="4"/>
              </c:numCache>
            </c:numRef>
          </c:val>
          <c:extLst>
            <c:ext xmlns:c16="http://schemas.microsoft.com/office/drawing/2014/chart" uri="{C3380CC4-5D6E-409C-BE32-E72D297353CC}">
              <c16:uniqueId val="{00000001-CCE9-409E-9130-2F5872FB9615}"/>
            </c:ext>
          </c:extLst>
        </c:ser>
        <c:ser>
          <c:idx val="7"/>
          <c:order val="2"/>
          <c:tx>
            <c:strRef>
              <c:f>Sheet1!$D$1</c:f>
              <c:strCache>
                <c:ptCount val="1"/>
                <c:pt idx="0">
                  <c:v>6 à 7</c:v>
                </c:pt>
              </c:strCache>
            </c:strRef>
          </c:tx>
          <c:spPr>
            <a:solidFill>
              <a:srgbClr val="FF740F"/>
            </a:solidFill>
            <a:ln w="17608">
              <a:noFill/>
            </a:ln>
          </c:spPr>
          <c:invertIfNegative val="0"/>
          <c:dLbls>
            <c:numFmt formatCode="0;&quot;&quot;;&quot;&quot;" sourceLinked="0"/>
            <c:spPr>
              <a:noFill/>
              <a:ln w="17608">
                <a:noFill/>
              </a:ln>
            </c:spPr>
            <c:txPr>
              <a:bodyPr/>
              <a:lstStyle/>
              <a:p>
                <a:pPr>
                  <a:defRPr sz="1800" b="1" i="0" u="none" strike="noStrike" baseline="0">
                    <a:solidFill>
                      <a:schemeClr val="bg1"/>
                    </a:solidFill>
                    <a:latin typeface="+mj-lt"/>
                    <a:ea typeface="Trebuchet MS"/>
                    <a:cs typeface="Trebuchet M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Une bonne conciliation entre votre vie professionnelle et votre vie de famille</c:v>
                </c:pt>
                <c:pt idx="1">
                  <c:v>Un environnement épanouissant pour votre enfant </c:v>
                </c:pt>
                <c:pt idx="2">
                  <c:v>Un accueil constant tout au long de l'année</c:v>
                </c:pt>
                <c:pt idx="3">
                  <c:v>Une grande tranquillité d’esprit / sérénité</c:v>
                </c:pt>
              </c:strCache>
            </c:strRef>
          </c:cat>
          <c:val>
            <c:numRef>
              <c:f>Sheet1!$D$2:$D$5</c:f>
              <c:numCache>
                <c:formatCode>General</c:formatCode>
                <c:ptCount val="4"/>
              </c:numCache>
            </c:numRef>
          </c:val>
          <c:extLst>
            <c:ext xmlns:c16="http://schemas.microsoft.com/office/drawing/2014/chart" uri="{C3380CC4-5D6E-409C-BE32-E72D297353CC}">
              <c16:uniqueId val="{00000002-CCE9-409E-9130-2F5872FB9615}"/>
            </c:ext>
          </c:extLst>
        </c:ser>
        <c:ser>
          <c:idx val="0"/>
          <c:order val="3"/>
          <c:tx>
            <c:strRef>
              <c:f>Sheet1!$E$1</c:f>
              <c:strCache>
                <c:ptCount val="1"/>
                <c:pt idx="0">
                  <c:v>1 à 5</c:v>
                </c:pt>
              </c:strCache>
            </c:strRef>
          </c:tx>
          <c:spPr>
            <a:solidFill>
              <a:srgbClr val="E50158"/>
            </a:solidFill>
            <a:ln w="17608">
              <a:noFill/>
            </a:ln>
          </c:spPr>
          <c:invertIfNegative val="0"/>
          <c:dLbls>
            <c:numFmt formatCode="0;&quot;&quot;;&quot;&quot;" sourceLinked="0"/>
            <c:spPr>
              <a:noFill/>
              <a:ln w="17608">
                <a:noFill/>
              </a:ln>
            </c:spPr>
            <c:txPr>
              <a:bodyPr/>
              <a:lstStyle/>
              <a:p>
                <a:pPr>
                  <a:defRPr sz="1800" b="1" i="0" u="none" strike="noStrike" baseline="0">
                    <a:solidFill>
                      <a:srgbClr val="FFFFFF"/>
                    </a:solidFill>
                    <a:latin typeface="+mj-lt"/>
                    <a:ea typeface="Arial"/>
                    <a:cs typeface="Aria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Une bonne conciliation entre votre vie professionnelle et votre vie de famille</c:v>
                </c:pt>
                <c:pt idx="1">
                  <c:v>Un environnement épanouissant pour votre enfant </c:v>
                </c:pt>
                <c:pt idx="2">
                  <c:v>Un accueil constant tout au long de l'année</c:v>
                </c:pt>
                <c:pt idx="3">
                  <c:v>Une grande tranquillité d’esprit / sérénité</c:v>
                </c:pt>
              </c:strCache>
            </c:strRef>
          </c:cat>
          <c:val>
            <c:numRef>
              <c:f>Sheet1!$E$2:$E$5</c:f>
              <c:numCache>
                <c:formatCode>General</c:formatCode>
                <c:ptCount val="4"/>
              </c:numCache>
            </c:numRef>
          </c:val>
          <c:extLst>
            <c:ext xmlns:c16="http://schemas.microsoft.com/office/drawing/2014/chart" uri="{C3380CC4-5D6E-409C-BE32-E72D297353CC}">
              <c16:uniqueId val="{00000003-CCE9-409E-9130-2F5872FB9615}"/>
            </c:ext>
          </c:extLst>
        </c:ser>
        <c:dLbls>
          <c:showLegendKey val="0"/>
          <c:showVal val="1"/>
          <c:showCatName val="0"/>
          <c:showSerName val="0"/>
          <c:showPercent val="0"/>
          <c:showBubbleSize val="0"/>
        </c:dLbls>
        <c:gapWidth val="80"/>
        <c:overlap val="100"/>
        <c:axId val="268345728"/>
        <c:axId val="268348416"/>
      </c:barChart>
      <c:barChart>
        <c:barDir val="bar"/>
        <c:grouping val="clustered"/>
        <c:varyColors val="0"/>
        <c:ser>
          <c:idx val="1"/>
          <c:order val="4"/>
          <c:tx>
            <c:strRef>
              <c:f>Sheet1!$F$1</c:f>
              <c:strCache>
                <c:ptCount val="1"/>
                <c:pt idx="0">
                  <c:v>Moyenne</c:v>
                </c:pt>
              </c:strCache>
            </c:strRef>
          </c:tx>
          <c:spPr>
            <a:noFill/>
            <a:ln w="17608">
              <a:noFill/>
            </a:ln>
          </c:spPr>
          <c:invertIfNegative val="0"/>
          <c:dLbls>
            <c:spPr>
              <a:noFill/>
              <a:ln w="17608">
                <a:noFill/>
              </a:ln>
            </c:spPr>
            <c:txPr>
              <a:bodyPr/>
              <a:lstStyle/>
              <a:p>
                <a:pPr>
                  <a:defRPr sz="1800" b="1" i="0" u="none" strike="noStrike" baseline="0">
                    <a:solidFill>
                      <a:srgbClr val="080808"/>
                    </a:solidFill>
                    <a:latin typeface="+mj-lt"/>
                    <a:ea typeface="Arial"/>
                    <a:cs typeface="Aria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Une bonne conciliation entre votre vie professionnelle et votre vie de famille</c:v>
                </c:pt>
                <c:pt idx="1">
                  <c:v>Un environnement épanouissant pour votre enfant </c:v>
                </c:pt>
                <c:pt idx="2">
                  <c:v>Un accueil constant tout au long de l'année</c:v>
                </c:pt>
                <c:pt idx="3">
                  <c:v>Une grande tranquillité d’esprit / sérénité</c:v>
                </c:pt>
              </c:strCache>
            </c:strRef>
          </c:cat>
          <c:val>
            <c:numRef>
              <c:f>Sheet1!$F$2:$F$5</c:f>
              <c:numCache>
                <c:formatCode>0.00</c:formatCode>
                <c:ptCount val="4"/>
                <c:pt idx="0">
                  <c:v>8.86</c:v>
                </c:pt>
                <c:pt idx="1">
                  <c:v>8.77</c:v>
                </c:pt>
                <c:pt idx="2">
                  <c:v>8.77</c:v>
                </c:pt>
                <c:pt idx="3">
                  <c:v>8.6300000000000008</c:v>
                </c:pt>
              </c:numCache>
            </c:numRef>
          </c:val>
          <c:extLst>
            <c:ext xmlns:c16="http://schemas.microsoft.com/office/drawing/2014/chart" uri="{C3380CC4-5D6E-409C-BE32-E72D297353CC}">
              <c16:uniqueId val="{00000004-CCE9-409E-9130-2F5872FB9615}"/>
            </c:ext>
          </c:extLst>
        </c:ser>
        <c:ser>
          <c:idx val="2"/>
          <c:order val="5"/>
          <c:tx>
            <c:strRef>
              <c:f>Sheet1!$G$1</c:f>
              <c:strCache>
                <c:ptCount val="1"/>
                <c:pt idx="0">
                  <c:v>Position SIG+</c:v>
                </c:pt>
              </c:strCache>
            </c:strRef>
          </c:tx>
          <c:spPr>
            <a:noFill/>
            <a:ln>
              <a:noFill/>
            </a:ln>
          </c:spPr>
          <c:invertIfNegative val="0"/>
          <c:dLbls>
            <c:dLbl>
              <c:idx val="0"/>
              <c:tx>
                <c:rich>
                  <a:bodyPr/>
                  <a:lstStyle/>
                  <a:p>
                    <a:fld id="{A263429D-627A-4547-B048-1973266C00EA}" type="CELLRANGE">
                      <a:rPr lang="en-US"/>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CCE9-409E-9130-2F5872FB9615}"/>
                </c:ext>
              </c:extLst>
            </c:dLbl>
            <c:dLbl>
              <c:idx val="1"/>
              <c:tx>
                <c:rich>
                  <a:bodyPr/>
                  <a:lstStyle/>
                  <a:p>
                    <a:fld id="{EB44EC92-D27D-6A43-9759-C7BF01378563}"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CCE9-409E-9130-2F5872FB9615}"/>
                </c:ext>
              </c:extLst>
            </c:dLbl>
            <c:dLbl>
              <c:idx val="2"/>
              <c:tx>
                <c:rich>
                  <a:bodyPr/>
                  <a:lstStyle/>
                  <a:p>
                    <a:fld id="{2AECDCBA-A614-EB4D-A90F-D4A20A01EFB1}"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CE9-409E-9130-2F5872FB9615}"/>
                </c:ext>
              </c:extLst>
            </c:dLbl>
            <c:dLbl>
              <c:idx val="3"/>
              <c:tx>
                <c:rich>
                  <a:bodyPr/>
                  <a:lstStyle/>
                  <a:p>
                    <a:fld id="{55ABC691-4A91-CE41-85A6-14095E8C63FA}"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CCE9-409E-9130-2F5872FB9615}"/>
                </c:ext>
              </c:extLst>
            </c:dLbl>
            <c:spPr>
              <a:noFill/>
              <a:ln>
                <a:noFill/>
              </a:ln>
              <a:effectLst/>
            </c:spPr>
            <c:txPr>
              <a:bodyPr wrap="square" lIns="38100" tIns="19050" rIns="38100" bIns="19050" anchor="ctr">
                <a:spAutoFit/>
              </a:bodyPr>
              <a:lstStyle/>
              <a:p>
                <a:pPr>
                  <a:defRPr sz="1400">
                    <a:solidFill>
                      <a:srgbClr val="00B050"/>
                    </a:solidFill>
                    <a:latin typeface="Wingdings" panose="05000000000000000000" pitchFamily="2" charset="2"/>
                  </a:defRPr>
                </a:pPr>
                <a:endParaRPr lang="fr-FR"/>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Sheet1!$A$2:$A$5</c:f>
              <c:strCache>
                <c:ptCount val="4"/>
                <c:pt idx="0">
                  <c:v>Une bonne conciliation entre votre vie professionnelle et votre vie de famille</c:v>
                </c:pt>
                <c:pt idx="1">
                  <c:v>Un environnement épanouissant pour votre enfant </c:v>
                </c:pt>
                <c:pt idx="2">
                  <c:v>Un accueil constant tout au long de l'année</c:v>
                </c:pt>
                <c:pt idx="3">
                  <c:v>Une grande tranquillité d’esprit / sérénité</c:v>
                </c:pt>
              </c:strCache>
            </c:strRef>
          </c:cat>
          <c:val>
            <c:numRef>
              <c:f>Sheet1!$G$2:$G$5</c:f>
              <c:numCache>
                <c:formatCode>0</c:formatCode>
                <c:ptCount val="4"/>
                <c:pt idx="0">
                  <c:v>0</c:v>
                </c:pt>
                <c:pt idx="1">
                  <c:v>0</c:v>
                </c:pt>
                <c:pt idx="2">
                  <c:v>0</c:v>
                </c:pt>
                <c:pt idx="3">
                  <c:v>0</c:v>
                </c:pt>
              </c:numCache>
            </c:numRef>
          </c:val>
          <c:extLst>
            <c:ext xmlns:c15="http://schemas.microsoft.com/office/drawing/2012/chart" uri="{02D57815-91ED-43cb-92C2-25804820EDAC}">
              <c15:datalabelsRange>
                <c15:f>Sheet1!$I$2:$I$5</c15:f>
                <c15:dlblRangeCache>
                  <c:ptCount val="4"/>
                </c15:dlblRangeCache>
              </c15:datalabelsRange>
            </c:ext>
            <c:ext xmlns:c16="http://schemas.microsoft.com/office/drawing/2014/chart" uri="{C3380CC4-5D6E-409C-BE32-E72D297353CC}">
              <c16:uniqueId val="{0000000C-CCE9-409E-9130-2F5872FB9615}"/>
            </c:ext>
          </c:extLst>
        </c:ser>
        <c:ser>
          <c:idx val="3"/>
          <c:order val="6"/>
          <c:tx>
            <c:strRef>
              <c:f>Sheet1!$H$1</c:f>
              <c:strCache>
                <c:ptCount val="1"/>
                <c:pt idx="0">
                  <c:v>Position SIG-</c:v>
                </c:pt>
              </c:strCache>
            </c:strRef>
          </c:tx>
          <c:spPr>
            <a:no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D-CCE9-409E-9130-2F5872FB9615}"/>
                </c:ext>
              </c:extLst>
            </c:dLbl>
            <c:dLbl>
              <c:idx val="1"/>
              <c:delete val="1"/>
              <c:extLst>
                <c:ext xmlns:c15="http://schemas.microsoft.com/office/drawing/2012/chart" uri="{CE6537A1-D6FC-4f65-9D91-7224C49458BB}"/>
                <c:ext xmlns:c16="http://schemas.microsoft.com/office/drawing/2014/chart" uri="{C3380CC4-5D6E-409C-BE32-E72D297353CC}">
                  <c16:uniqueId val="{0000000E-CCE9-409E-9130-2F5872FB9615}"/>
                </c:ext>
              </c:extLst>
            </c:dLbl>
            <c:dLbl>
              <c:idx val="2"/>
              <c:tx>
                <c:rich>
                  <a:bodyPr/>
                  <a:lstStyle/>
                  <a:p>
                    <a:fld id="{9A97BE8F-9087-AC44-B32F-FDB094EB1E1D}" type="CELLRANGE">
                      <a:rPr lang="en-US"/>
                      <a:pPr/>
                      <a:t>[PLAGECELL]</a:t>
                    </a:fld>
                    <a:endParaRPr lang="fr-FR"/>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CCE9-409E-9130-2F5872FB9615}"/>
                </c:ext>
              </c:extLst>
            </c:dLbl>
            <c:dLbl>
              <c:idx val="3"/>
              <c:delete val="1"/>
              <c:extLst>
                <c:ext xmlns:c15="http://schemas.microsoft.com/office/drawing/2012/chart" uri="{CE6537A1-D6FC-4f65-9D91-7224C49458BB}"/>
                <c:ext xmlns:c16="http://schemas.microsoft.com/office/drawing/2014/chart" uri="{C3380CC4-5D6E-409C-BE32-E72D297353CC}">
                  <c16:uniqueId val="{00000010-CCE9-409E-9130-2F5872FB9615}"/>
                </c:ext>
              </c:extLst>
            </c:dLbl>
            <c:spPr>
              <a:noFill/>
              <a:ln>
                <a:noFill/>
              </a:ln>
              <a:effectLst/>
            </c:spPr>
            <c:txPr>
              <a:bodyPr wrap="square" lIns="38100" tIns="19050" rIns="38100" bIns="19050" anchor="ctr">
                <a:spAutoFit/>
              </a:bodyPr>
              <a:lstStyle/>
              <a:p>
                <a:pPr>
                  <a:defRPr sz="1400">
                    <a:solidFill>
                      <a:srgbClr val="FFCC66"/>
                    </a:solidFill>
                    <a:latin typeface="Wingdings" panose="05000000000000000000" pitchFamily="2" charset="2"/>
                  </a:defRPr>
                </a:pPr>
                <a:endParaRPr lang="fr-FR"/>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Sheet1!$A$2:$A$5</c:f>
              <c:strCache>
                <c:ptCount val="4"/>
                <c:pt idx="0">
                  <c:v>Une bonne conciliation entre votre vie professionnelle et votre vie de famille</c:v>
                </c:pt>
                <c:pt idx="1">
                  <c:v>Un environnement épanouissant pour votre enfant </c:v>
                </c:pt>
                <c:pt idx="2">
                  <c:v>Un accueil constant tout au long de l'année</c:v>
                </c:pt>
                <c:pt idx="3">
                  <c:v>Une grande tranquillité d’esprit / sérénité</c:v>
                </c:pt>
              </c:strCache>
            </c:strRef>
          </c:cat>
          <c:val>
            <c:numRef>
              <c:f>Sheet1!$H$2:$H$5</c:f>
              <c:numCache>
                <c:formatCode>0</c:formatCode>
                <c:ptCount val="4"/>
                <c:pt idx="0">
                  <c:v>0</c:v>
                </c:pt>
                <c:pt idx="1">
                  <c:v>0</c:v>
                </c:pt>
                <c:pt idx="2">
                  <c:v>0</c:v>
                </c:pt>
                <c:pt idx="3">
                  <c:v>0</c:v>
                </c:pt>
              </c:numCache>
            </c:numRef>
          </c:val>
          <c:extLst>
            <c:ext xmlns:c15="http://schemas.microsoft.com/office/drawing/2012/chart" uri="{02D57815-91ED-43cb-92C2-25804820EDAC}">
              <c15:datalabelsRange>
                <c15:f>Sheet1!$J$2:$J$5</c15:f>
                <c15:dlblRangeCache>
                  <c:ptCount val="4"/>
                  <c:pt idx="0">
                    <c:v>î</c:v>
                  </c:pt>
                  <c:pt idx="1">
                    <c:v>î</c:v>
                  </c:pt>
                  <c:pt idx="3">
                    <c:v>î</c:v>
                  </c:pt>
                </c15:dlblRangeCache>
              </c15:datalabelsRange>
            </c:ext>
            <c:ext xmlns:c16="http://schemas.microsoft.com/office/drawing/2014/chart" uri="{C3380CC4-5D6E-409C-BE32-E72D297353CC}">
              <c16:uniqueId val="{00000014-CCE9-409E-9130-2F5872FB9615}"/>
            </c:ext>
          </c:extLst>
        </c:ser>
        <c:dLbls>
          <c:showLegendKey val="0"/>
          <c:showVal val="1"/>
          <c:showCatName val="0"/>
          <c:showSerName val="0"/>
          <c:showPercent val="0"/>
          <c:showBubbleSize val="0"/>
        </c:dLbls>
        <c:gapWidth val="150"/>
        <c:overlap val="100"/>
        <c:axId val="268350208"/>
        <c:axId val="268351744"/>
      </c:barChart>
      <c:catAx>
        <c:axId val="268345728"/>
        <c:scaling>
          <c:orientation val="maxMin"/>
        </c:scaling>
        <c:delete val="1"/>
        <c:axPos val="l"/>
        <c:numFmt formatCode="General" sourceLinked="1"/>
        <c:majorTickMark val="out"/>
        <c:minorTickMark val="none"/>
        <c:tickLblPos val="nextTo"/>
        <c:crossAx val="268348416"/>
        <c:crosses val="autoZero"/>
        <c:auto val="1"/>
        <c:lblAlgn val="ctr"/>
        <c:lblOffset val="100"/>
        <c:tickLblSkip val="1"/>
        <c:tickMarkSkip val="1"/>
        <c:noMultiLvlLbl val="0"/>
      </c:catAx>
      <c:valAx>
        <c:axId val="268348416"/>
        <c:scaling>
          <c:orientation val="minMax"/>
          <c:max val="1.1499999999999999"/>
          <c:min val="0"/>
        </c:scaling>
        <c:delete val="1"/>
        <c:axPos val="b"/>
        <c:numFmt formatCode="0%" sourceLinked="1"/>
        <c:majorTickMark val="out"/>
        <c:minorTickMark val="none"/>
        <c:tickLblPos val="nextTo"/>
        <c:crossAx val="268345728"/>
        <c:crosses val="max"/>
        <c:crossBetween val="between"/>
      </c:valAx>
      <c:catAx>
        <c:axId val="268350208"/>
        <c:scaling>
          <c:orientation val="maxMin"/>
        </c:scaling>
        <c:delete val="1"/>
        <c:axPos val="r"/>
        <c:numFmt formatCode="General" sourceLinked="1"/>
        <c:majorTickMark val="out"/>
        <c:minorTickMark val="none"/>
        <c:tickLblPos val="nextTo"/>
        <c:crossAx val="268351744"/>
        <c:crossesAt val="0"/>
        <c:auto val="1"/>
        <c:lblAlgn val="ctr"/>
        <c:lblOffset val="100"/>
        <c:noMultiLvlLbl val="0"/>
      </c:catAx>
      <c:valAx>
        <c:axId val="268351744"/>
        <c:scaling>
          <c:orientation val="maxMin"/>
          <c:min val="0"/>
        </c:scaling>
        <c:delete val="0"/>
        <c:axPos val="t"/>
        <c:numFmt formatCode="0.00" sourceLinked="1"/>
        <c:majorTickMark val="none"/>
        <c:minorTickMark val="none"/>
        <c:tickLblPos val="none"/>
        <c:spPr>
          <a:ln w="6603">
            <a:noFill/>
          </a:ln>
        </c:spPr>
        <c:crossAx val="268350208"/>
        <c:crosses val="autoZero"/>
        <c:crossBetween val="between"/>
      </c:valAx>
      <c:spPr>
        <a:noFill/>
        <a:ln w="17608">
          <a:noFill/>
        </a:ln>
      </c:spPr>
    </c:plotArea>
    <c:plotVisOnly val="1"/>
    <c:dispBlanksAs val="gap"/>
    <c:showDLblsOverMax val="0"/>
  </c:chart>
  <c:spPr>
    <a:noFill/>
    <a:ln>
      <a:noFill/>
    </a:ln>
  </c:spPr>
  <c:txPr>
    <a:bodyPr/>
    <a:lstStyle/>
    <a:p>
      <a:pPr>
        <a:defRPr sz="1057" b="1" i="0" u="none" strike="noStrike" baseline="0">
          <a:solidFill>
            <a:schemeClr val="tx1"/>
          </a:solidFill>
          <a:latin typeface="Arial"/>
          <a:ea typeface="Arial"/>
          <a:cs typeface="Arial"/>
        </a:defRPr>
      </a:pPr>
      <a:endParaRPr lang="fr-FR"/>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878018335003627"/>
          <c:y val="5.2702039456011984E-2"/>
          <c:w val="0.76054204263254999"/>
          <c:h val="0.38247509950814101"/>
        </c:manualLayout>
      </c:layout>
      <c:barChart>
        <c:barDir val="bar"/>
        <c:grouping val="percentStacked"/>
        <c:varyColors val="0"/>
        <c:ser>
          <c:idx val="5"/>
          <c:order val="0"/>
          <c:tx>
            <c:strRef>
              <c:f>Sheet1!$B$1</c:f>
              <c:strCache>
                <c:ptCount val="1"/>
                <c:pt idx="0">
                  <c:v>Oui tout à fait </c:v>
                </c:pt>
              </c:strCache>
            </c:strRef>
          </c:tx>
          <c:spPr>
            <a:solidFill>
              <a:srgbClr val="2DB574"/>
            </a:solidFill>
            <a:ln w="17608">
              <a:noFill/>
            </a:ln>
          </c:spPr>
          <c:invertIfNegative val="0"/>
          <c:dLbls>
            <c:numFmt formatCode="0;&quot;&quot;;&quot;&quot;" sourceLinked="0"/>
            <c:spPr>
              <a:noFill/>
              <a:ln w="17608">
                <a:noFill/>
              </a:ln>
            </c:spPr>
            <c:txPr>
              <a:bodyPr/>
              <a:lstStyle/>
              <a:p>
                <a:pPr>
                  <a:defRPr sz="1800" b="1" i="0" u="none" strike="noStrike" baseline="0">
                    <a:solidFill>
                      <a:srgbClr val="FFFFFF"/>
                    </a:solidFill>
                    <a:latin typeface="+mj-lt"/>
                    <a:ea typeface="Trebuchet MS"/>
                    <a:cs typeface="Trebuchet M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2025 (base : 28 366)</c:v>
                </c:pt>
                <c:pt idx="1">
                  <c:v>2024 (base : 29 411)</c:v>
                </c:pt>
              </c:strCache>
            </c:strRef>
          </c:cat>
          <c:val>
            <c:numRef>
              <c:f>Sheet1!$B$2:$B$3</c:f>
              <c:numCache>
                <c:formatCode>0;\-0;</c:formatCode>
                <c:ptCount val="2"/>
                <c:pt idx="0" formatCode="General">
                  <c:v>65.35333803564707</c:v>
                </c:pt>
                <c:pt idx="1">
                  <c:v>64.025808943571676</c:v>
                </c:pt>
              </c:numCache>
            </c:numRef>
          </c:val>
          <c:extLst>
            <c:ext xmlns:c16="http://schemas.microsoft.com/office/drawing/2014/chart" uri="{C3380CC4-5D6E-409C-BE32-E72D297353CC}">
              <c16:uniqueId val="{00000000-CCE9-409E-9130-2F5872FB9615}"/>
            </c:ext>
          </c:extLst>
        </c:ser>
        <c:ser>
          <c:idx val="6"/>
          <c:order val="1"/>
          <c:tx>
            <c:strRef>
              <c:f>Sheet1!$C$1</c:f>
              <c:strCache>
                <c:ptCount val="1"/>
                <c:pt idx="0">
                  <c:v>Oui plutôt</c:v>
                </c:pt>
              </c:strCache>
            </c:strRef>
          </c:tx>
          <c:spPr>
            <a:solidFill>
              <a:srgbClr val="1DAFAD"/>
            </a:solidFill>
            <a:ln w="17608">
              <a:noFill/>
            </a:ln>
          </c:spPr>
          <c:invertIfNegative val="0"/>
          <c:dLbls>
            <c:numFmt formatCode="0;&quot;&quot;;&quot;&quot;" sourceLinked="0"/>
            <c:spPr>
              <a:noFill/>
              <a:ln w="17608">
                <a:noFill/>
              </a:ln>
            </c:spPr>
            <c:txPr>
              <a:bodyPr/>
              <a:lstStyle/>
              <a:p>
                <a:pPr>
                  <a:defRPr sz="1800" b="1" i="0" u="none" strike="noStrike" baseline="0">
                    <a:solidFill>
                      <a:schemeClr val="bg1"/>
                    </a:solidFill>
                    <a:latin typeface="+mj-lt"/>
                    <a:ea typeface="Trebuchet MS"/>
                    <a:cs typeface="Trebuchet M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2025 (base : 28 366)</c:v>
                </c:pt>
                <c:pt idx="1">
                  <c:v>2024 (base : 29 411)</c:v>
                </c:pt>
              </c:strCache>
            </c:strRef>
          </c:cat>
          <c:val>
            <c:numRef>
              <c:f>Sheet1!$C$2:$C$3</c:f>
              <c:numCache>
                <c:formatCode>0;\-0;</c:formatCode>
                <c:ptCount val="2"/>
                <c:pt idx="0" formatCode="General">
                  <c:v>30.808914032042495</c:v>
                </c:pt>
                <c:pt idx="1">
                  <c:v>32.318581071922566</c:v>
                </c:pt>
              </c:numCache>
            </c:numRef>
          </c:val>
          <c:extLst>
            <c:ext xmlns:c16="http://schemas.microsoft.com/office/drawing/2014/chart" uri="{C3380CC4-5D6E-409C-BE32-E72D297353CC}">
              <c16:uniqueId val="{00000001-CCE9-409E-9130-2F5872FB9615}"/>
            </c:ext>
          </c:extLst>
        </c:ser>
        <c:ser>
          <c:idx val="7"/>
          <c:order val="2"/>
          <c:tx>
            <c:strRef>
              <c:f>Sheet1!$D$1</c:f>
              <c:strCache>
                <c:ptCount val="1"/>
                <c:pt idx="0">
                  <c:v>Non plutôt pas</c:v>
                </c:pt>
              </c:strCache>
            </c:strRef>
          </c:tx>
          <c:spPr>
            <a:solidFill>
              <a:srgbClr val="F1BE48"/>
            </a:solidFill>
            <a:ln w="17608">
              <a:noFill/>
            </a:ln>
          </c:spPr>
          <c:invertIfNegative val="0"/>
          <c:dLbls>
            <c:numFmt formatCode="0;&quot;&quot;;&quot;&quot;" sourceLinked="0"/>
            <c:spPr>
              <a:noFill/>
              <a:ln w="17608">
                <a:noFill/>
              </a:ln>
            </c:spPr>
            <c:txPr>
              <a:bodyPr/>
              <a:lstStyle/>
              <a:p>
                <a:pPr>
                  <a:defRPr sz="1800" b="1" i="0" u="none" strike="noStrike" baseline="0">
                    <a:solidFill>
                      <a:schemeClr val="bg1"/>
                    </a:solidFill>
                    <a:latin typeface="+mj-lt"/>
                    <a:ea typeface="Trebuchet MS"/>
                    <a:cs typeface="Trebuchet M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2025 (base : 28 366)</c:v>
                </c:pt>
                <c:pt idx="1">
                  <c:v>2024 (base : 29 411)</c:v>
                </c:pt>
              </c:strCache>
            </c:strRef>
          </c:cat>
          <c:val>
            <c:numRef>
              <c:f>Sheet1!$D$2:$D$3</c:f>
              <c:numCache>
                <c:formatCode>0;\-0;</c:formatCode>
                <c:ptCount val="2"/>
                <c:pt idx="0" formatCode="General">
                  <c:v>3.3336518716921479</c:v>
                </c:pt>
                <c:pt idx="1">
                  <c:v>2.8930153560056966</c:v>
                </c:pt>
              </c:numCache>
            </c:numRef>
          </c:val>
          <c:extLst>
            <c:ext xmlns:c16="http://schemas.microsoft.com/office/drawing/2014/chart" uri="{C3380CC4-5D6E-409C-BE32-E72D297353CC}">
              <c16:uniqueId val="{00000002-CCE9-409E-9130-2F5872FB9615}"/>
            </c:ext>
          </c:extLst>
        </c:ser>
        <c:ser>
          <c:idx val="0"/>
          <c:order val="3"/>
          <c:tx>
            <c:strRef>
              <c:f>Sheet1!$E$1</c:f>
              <c:strCache>
                <c:ptCount val="1"/>
                <c:pt idx="0">
                  <c:v>Non pas du tout</c:v>
                </c:pt>
              </c:strCache>
            </c:strRef>
          </c:tx>
          <c:spPr>
            <a:solidFill>
              <a:srgbClr val="FF740F"/>
            </a:solidFill>
            <a:ln w="17608">
              <a:noFill/>
            </a:ln>
          </c:spPr>
          <c:invertIfNegative val="0"/>
          <c:dLbls>
            <c:numFmt formatCode="0;&quot;&quot;;&quot;&quot;" sourceLinked="0"/>
            <c:spPr>
              <a:noFill/>
              <a:ln w="17608">
                <a:noFill/>
              </a:ln>
            </c:spPr>
            <c:txPr>
              <a:bodyPr/>
              <a:lstStyle/>
              <a:p>
                <a:pPr>
                  <a:defRPr sz="1800" b="1" i="0" u="none" strike="noStrike" baseline="0">
                    <a:solidFill>
                      <a:srgbClr val="FFFFFF"/>
                    </a:solidFill>
                    <a:latin typeface="+mj-lt"/>
                    <a:ea typeface="Arial"/>
                    <a:cs typeface="Aria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2025 (base : 28 366)</c:v>
                </c:pt>
                <c:pt idx="1">
                  <c:v>2024 (base : 29 411)</c:v>
                </c:pt>
              </c:strCache>
            </c:strRef>
          </c:cat>
          <c:val>
            <c:numRef>
              <c:f>Sheet1!$E$2:$E$3</c:f>
              <c:numCache>
                <c:formatCode>0;\-0;</c:formatCode>
                <c:ptCount val="2"/>
                <c:pt idx="0" formatCode="General">
                  <c:v>0.50409606061997425</c:v>
                </c:pt>
                <c:pt idx="1">
                  <c:v>0.76259462848231208</c:v>
                </c:pt>
              </c:numCache>
            </c:numRef>
          </c:val>
          <c:extLst>
            <c:ext xmlns:c16="http://schemas.microsoft.com/office/drawing/2014/chart" uri="{C3380CC4-5D6E-409C-BE32-E72D297353CC}">
              <c16:uniqueId val="{00000003-CCE9-409E-9130-2F5872FB9615}"/>
            </c:ext>
          </c:extLst>
        </c:ser>
        <c:dLbls>
          <c:showLegendKey val="0"/>
          <c:showVal val="1"/>
          <c:showCatName val="0"/>
          <c:showSerName val="0"/>
          <c:showPercent val="0"/>
          <c:showBubbleSize val="0"/>
        </c:dLbls>
        <c:gapWidth val="80"/>
        <c:overlap val="100"/>
        <c:axId val="268345728"/>
        <c:axId val="268348416"/>
      </c:barChart>
      <c:barChart>
        <c:barDir val="bar"/>
        <c:grouping val="clustered"/>
        <c:varyColors val="0"/>
        <c:ser>
          <c:idx val="1"/>
          <c:order val="4"/>
          <c:tx>
            <c:strRef>
              <c:f>Sheet1!$F$1</c:f>
              <c:strCache>
                <c:ptCount val="1"/>
                <c:pt idx="0">
                  <c:v>Total Oui</c:v>
                </c:pt>
              </c:strCache>
            </c:strRef>
          </c:tx>
          <c:spPr>
            <a:noFill/>
            <a:ln w="17608">
              <a:noFill/>
            </a:ln>
          </c:spPr>
          <c:invertIfNegative val="0"/>
          <c:dLbls>
            <c:spPr>
              <a:noFill/>
              <a:ln w="17608">
                <a:noFill/>
              </a:ln>
            </c:spPr>
            <c:txPr>
              <a:bodyPr/>
              <a:lstStyle/>
              <a:p>
                <a:pPr>
                  <a:defRPr sz="1800" b="1" i="0" u="none" strike="noStrike" baseline="0">
                    <a:solidFill>
                      <a:srgbClr val="080808"/>
                    </a:solidFill>
                    <a:latin typeface="+mj-lt"/>
                    <a:ea typeface="Arial"/>
                    <a:cs typeface="Aria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2025 (base : 28 366)</c:v>
                </c:pt>
                <c:pt idx="1">
                  <c:v>2024 (base : 29 411)</c:v>
                </c:pt>
              </c:strCache>
            </c:strRef>
          </c:cat>
          <c:val>
            <c:numRef>
              <c:f>Sheet1!$F$2:$F$3</c:f>
              <c:numCache>
                <c:formatCode>General</c:formatCode>
                <c:ptCount val="2"/>
              </c:numCache>
            </c:numRef>
          </c:val>
          <c:extLst>
            <c:ext xmlns:c16="http://schemas.microsoft.com/office/drawing/2014/chart" uri="{C3380CC4-5D6E-409C-BE32-E72D297353CC}">
              <c16:uniqueId val="{00000004-CCE9-409E-9130-2F5872FB9615}"/>
            </c:ext>
          </c:extLst>
        </c:ser>
        <c:ser>
          <c:idx val="2"/>
          <c:order val="5"/>
          <c:tx>
            <c:strRef>
              <c:f>Sheet1!$G$1</c:f>
              <c:strCache>
                <c:ptCount val="1"/>
                <c:pt idx="0">
                  <c:v>Position SIG+</c:v>
                </c:pt>
              </c:strCache>
            </c:strRef>
          </c:tx>
          <c:spPr>
            <a:noFill/>
            <a:ln>
              <a:noFill/>
            </a:ln>
          </c:spPr>
          <c:invertIfNegative val="0"/>
          <c:dLbls>
            <c:dLbl>
              <c:idx val="0"/>
              <c:tx>
                <c:rich>
                  <a:bodyPr/>
                  <a:lstStyle/>
                  <a:p>
                    <a:endParaRPr lang="fr-FR"/>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5-CCE9-409E-9130-2F5872FB9615}"/>
                </c:ext>
              </c:extLst>
            </c:dLbl>
            <c:dLbl>
              <c:idx val="1"/>
              <c:tx>
                <c:rich>
                  <a:bodyPr/>
                  <a:lstStyle/>
                  <a:p>
                    <a:fld id="{1649E388-A034-4991-8363-046195C3E818}" type="CELLRANGE">
                      <a:rPr lang="en-US" dirty="0"/>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CE9-409E-9130-2F5872FB9615}"/>
                </c:ext>
              </c:extLst>
            </c:dLbl>
            <c:spPr>
              <a:noFill/>
              <a:ln>
                <a:noFill/>
              </a:ln>
              <a:effectLst/>
            </c:spPr>
            <c:txPr>
              <a:bodyPr wrap="square" lIns="38100" tIns="19050" rIns="38100" bIns="19050" anchor="ctr">
                <a:spAutoFit/>
              </a:bodyPr>
              <a:lstStyle/>
              <a:p>
                <a:pPr>
                  <a:defRPr sz="1400">
                    <a:solidFill>
                      <a:srgbClr val="00B050"/>
                    </a:solidFill>
                    <a:latin typeface="Wingdings" panose="05000000000000000000" pitchFamily="2" charset="2"/>
                  </a:defRPr>
                </a:pPr>
                <a:endParaRPr lang="fr-FR"/>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Sheet1!$A$2:$A$3</c:f>
              <c:strCache>
                <c:ptCount val="2"/>
                <c:pt idx="0">
                  <c:v>2025 (base : 28 366)</c:v>
                </c:pt>
                <c:pt idx="1">
                  <c:v>2024 (base : 29 411)</c:v>
                </c:pt>
              </c:strCache>
            </c:strRef>
          </c:cat>
          <c:val>
            <c:numRef>
              <c:f>Sheet1!$G$2:$G$3</c:f>
              <c:numCache>
                <c:formatCode>0</c:formatCode>
                <c:ptCount val="2"/>
                <c:pt idx="1">
                  <c:v>0</c:v>
                </c:pt>
              </c:numCache>
            </c:numRef>
          </c:val>
          <c:extLst>
            <c:ext xmlns:c15="http://schemas.microsoft.com/office/drawing/2012/chart" uri="{02D57815-91ED-43cb-92C2-25804820EDAC}">
              <c15:datalabelsRange>
                <c15:f>Sheet1!$I$5:$I$6</c15:f>
                <c15:dlblRangeCache>
                  <c:ptCount val="2"/>
                </c15:dlblRangeCache>
              </c15:datalabelsRange>
            </c:ext>
            <c:ext xmlns:c16="http://schemas.microsoft.com/office/drawing/2014/chart" uri="{C3380CC4-5D6E-409C-BE32-E72D297353CC}">
              <c16:uniqueId val="{0000000C-CCE9-409E-9130-2F5872FB9615}"/>
            </c:ext>
          </c:extLst>
        </c:ser>
        <c:ser>
          <c:idx val="3"/>
          <c:order val="6"/>
          <c:tx>
            <c:strRef>
              <c:f>Sheet1!$H$1</c:f>
              <c:strCache>
                <c:ptCount val="1"/>
                <c:pt idx="0">
                  <c:v>Position SIG-</c:v>
                </c:pt>
              </c:strCache>
            </c:strRef>
          </c:tx>
          <c:spPr>
            <a:noFill/>
            <a:ln>
              <a:noFill/>
            </a:ln>
          </c:spPr>
          <c:invertIfNegative val="0"/>
          <c:dLbls>
            <c:dLbl>
              <c:idx val="0"/>
              <c:tx>
                <c:rich>
                  <a:bodyPr/>
                  <a:lstStyle/>
                  <a:p>
                    <a:endParaRPr lang="fr-FR"/>
                  </a:p>
                </c:rich>
              </c:tx>
              <c:dLblPos val="in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D-CCE9-409E-9130-2F5872FB9615}"/>
                </c:ext>
              </c:extLst>
            </c:dLbl>
            <c:dLbl>
              <c:idx val="1"/>
              <c:delete val="1"/>
              <c:extLst>
                <c:ext xmlns:c15="http://schemas.microsoft.com/office/drawing/2012/chart" uri="{CE6537A1-D6FC-4f65-9D91-7224C49458BB}"/>
                <c:ext xmlns:c16="http://schemas.microsoft.com/office/drawing/2014/chart" uri="{C3380CC4-5D6E-409C-BE32-E72D297353CC}">
                  <c16:uniqueId val="{0000000E-CCE9-409E-9130-2F5872FB9615}"/>
                </c:ext>
              </c:extLst>
            </c:dLbl>
            <c:spPr>
              <a:noFill/>
              <a:ln>
                <a:noFill/>
              </a:ln>
              <a:effectLst/>
            </c:spPr>
            <c:txPr>
              <a:bodyPr wrap="square" lIns="38100" tIns="19050" rIns="38100" bIns="19050" anchor="ctr">
                <a:spAutoFit/>
              </a:bodyPr>
              <a:lstStyle/>
              <a:p>
                <a:pPr>
                  <a:defRPr sz="1800">
                    <a:solidFill>
                      <a:srgbClr val="FFCC66"/>
                    </a:solidFill>
                    <a:latin typeface="Wingdings" panose="05000000000000000000" pitchFamily="2" charset="2"/>
                  </a:defRPr>
                </a:pPr>
                <a:endParaRPr lang="fr-FR"/>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Sheet1!$A$2:$A$3</c:f>
              <c:strCache>
                <c:ptCount val="2"/>
                <c:pt idx="0">
                  <c:v>2025 (base : 28 366)</c:v>
                </c:pt>
                <c:pt idx="1">
                  <c:v>2024 (base : 29 411)</c:v>
                </c:pt>
              </c:strCache>
            </c:strRef>
          </c:cat>
          <c:val>
            <c:numRef>
              <c:f>Sheet1!$H$2:$H$3</c:f>
              <c:numCache>
                <c:formatCode>0</c:formatCode>
                <c:ptCount val="2"/>
                <c:pt idx="1">
                  <c:v>0</c:v>
                </c:pt>
              </c:numCache>
            </c:numRef>
          </c:val>
          <c:extLst>
            <c:ext xmlns:c15="http://schemas.microsoft.com/office/drawing/2012/chart" uri="{02D57815-91ED-43cb-92C2-25804820EDAC}">
              <c15:datalabelsRange>
                <c15:f>Sheet1!$J$5:$J$6</c15:f>
                <c15:dlblRangeCache>
                  <c:ptCount val="2"/>
                </c15:dlblRangeCache>
              </c15:datalabelsRange>
            </c:ext>
            <c:ext xmlns:c16="http://schemas.microsoft.com/office/drawing/2014/chart" uri="{C3380CC4-5D6E-409C-BE32-E72D297353CC}">
              <c16:uniqueId val="{00000014-CCE9-409E-9130-2F5872FB9615}"/>
            </c:ext>
          </c:extLst>
        </c:ser>
        <c:dLbls>
          <c:showLegendKey val="0"/>
          <c:showVal val="1"/>
          <c:showCatName val="0"/>
          <c:showSerName val="0"/>
          <c:showPercent val="0"/>
          <c:showBubbleSize val="0"/>
        </c:dLbls>
        <c:gapWidth val="150"/>
        <c:overlap val="100"/>
        <c:axId val="268350208"/>
        <c:axId val="268351744"/>
      </c:barChart>
      <c:catAx>
        <c:axId val="268345728"/>
        <c:scaling>
          <c:orientation val="maxMin"/>
        </c:scaling>
        <c:delete val="0"/>
        <c:axPos val="l"/>
        <c:numFmt formatCode="General" sourceLinked="1"/>
        <c:majorTickMark val="out"/>
        <c:minorTickMark val="none"/>
        <c:tickLblPos val="nextTo"/>
        <c:spPr>
          <a:ln w="6603">
            <a:noFill/>
          </a:ln>
        </c:spPr>
        <c:txPr>
          <a:bodyPr rot="0" vert="horz"/>
          <a:lstStyle/>
          <a:p>
            <a:pPr>
              <a:defRPr sz="1400" b="0" i="0" u="none" strike="noStrike" baseline="0">
                <a:solidFill>
                  <a:srgbClr val="808080"/>
                </a:solidFill>
                <a:latin typeface="+mj-lt"/>
                <a:ea typeface="Trebuchet MS"/>
                <a:cs typeface="Trebuchet MS"/>
              </a:defRPr>
            </a:pPr>
            <a:endParaRPr lang="fr-FR"/>
          </a:p>
        </c:txPr>
        <c:crossAx val="268348416"/>
        <c:crosses val="autoZero"/>
        <c:auto val="1"/>
        <c:lblAlgn val="ctr"/>
        <c:lblOffset val="100"/>
        <c:tickLblSkip val="1"/>
        <c:tickMarkSkip val="1"/>
        <c:noMultiLvlLbl val="0"/>
      </c:catAx>
      <c:valAx>
        <c:axId val="268348416"/>
        <c:scaling>
          <c:orientation val="minMax"/>
          <c:max val="1.1499999999999999"/>
          <c:min val="0"/>
        </c:scaling>
        <c:delete val="0"/>
        <c:axPos val="b"/>
        <c:numFmt formatCode="0%" sourceLinked="1"/>
        <c:majorTickMark val="out"/>
        <c:minorTickMark val="none"/>
        <c:tickLblPos val="nextTo"/>
        <c:spPr>
          <a:ln w="6603">
            <a:noFill/>
          </a:ln>
        </c:spPr>
        <c:txPr>
          <a:bodyPr rot="0" vert="horz"/>
          <a:lstStyle/>
          <a:p>
            <a:pPr>
              <a:defRPr sz="589" b="1" i="0" u="none" strike="noStrike" baseline="0">
                <a:solidFill>
                  <a:srgbClr val="FFFFFF"/>
                </a:solidFill>
                <a:latin typeface="Trebuchet MS"/>
                <a:ea typeface="Trebuchet MS"/>
                <a:cs typeface="Trebuchet MS"/>
              </a:defRPr>
            </a:pPr>
            <a:endParaRPr lang="fr-FR"/>
          </a:p>
        </c:txPr>
        <c:crossAx val="268345728"/>
        <c:crosses val="max"/>
        <c:crossBetween val="between"/>
      </c:valAx>
      <c:catAx>
        <c:axId val="268350208"/>
        <c:scaling>
          <c:orientation val="maxMin"/>
        </c:scaling>
        <c:delete val="1"/>
        <c:axPos val="r"/>
        <c:numFmt formatCode="General" sourceLinked="1"/>
        <c:majorTickMark val="out"/>
        <c:minorTickMark val="none"/>
        <c:tickLblPos val="nextTo"/>
        <c:crossAx val="268351744"/>
        <c:crossesAt val="0"/>
        <c:auto val="1"/>
        <c:lblAlgn val="ctr"/>
        <c:lblOffset val="100"/>
        <c:noMultiLvlLbl val="0"/>
      </c:catAx>
      <c:valAx>
        <c:axId val="268351744"/>
        <c:scaling>
          <c:orientation val="maxMin"/>
          <c:min val="0"/>
        </c:scaling>
        <c:delete val="0"/>
        <c:axPos val="t"/>
        <c:numFmt formatCode="General" sourceLinked="1"/>
        <c:majorTickMark val="none"/>
        <c:minorTickMark val="none"/>
        <c:tickLblPos val="none"/>
        <c:spPr>
          <a:ln w="6603">
            <a:noFill/>
          </a:ln>
        </c:spPr>
        <c:crossAx val="268350208"/>
        <c:crosses val="autoZero"/>
        <c:crossBetween val="between"/>
      </c:valAx>
      <c:spPr>
        <a:noFill/>
        <a:ln w="17608">
          <a:noFill/>
        </a:ln>
      </c:spPr>
    </c:plotArea>
    <c:legend>
      <c:legendPos val="b"/>
      <c:legendEntry>
        <c:idx val="4"/>
        <c:delete val="1"/>
      </c:legendEntry>
      <c:legendEntry>
        <c:idx val="5"/>
        <c:delete val="1"/>
      </c:legendEntry>
      <c:legendEntry>
        <c:idx val="6"/>
        <c:delete val="1"/>
      </c:legendEntry>
      <c:layout>
        <c:manualLayout>
          <c:xMode val="edge"/>
          <c:yMode val="edge"/>
          <c:x val="0.18682865880258245"/>
          <c:y val="0.41041244013352546"/>
          <c:w val="0.69186906425692996"/>
          <c:h val="4.8751751548892136E-2"/>
        </c:manualLayout>
      </c:layout>
      <c:overlay val="0"/>
    </c:legend>
    <c:plotVisOnly val="1"/>
    <c:dispBlanksAs val="gap"/>
    <c:showDLblsOverMax val="0"/>
  </c:chart>
  <c:spPr>
    <a:noFill/>
    <a:ln>
      <a:noFill/>
    </a:ln>
  </c:spPr>
  <c:txPr>
    <a:bodyPr/>
    <a:lstStyle/>
    <a:p>
      <a:pPr>
        <a:defRPr sz="1057" b="1" i="0" u="none" strike="noStrike" baseline="0">
          <a:solidFill>
            <a:schemeClr val="tx1"/>
          </a:solidFill>
          <a:latin typeface="Arial"/>
          <a:ea typeface="Arial"/>
          <a:cs typeface="Arial"/>
        </a:defRPr>
      </a:pPr>
      <a:endParaRPr lang="fr-FR"/>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878018335003627"/>
          <c:y val="9.0596737473108174E-2"/>
          <c:w val="0.74873243215708585"/>
          <c:h val="0.69510673183365701"/>
        </c:manualLayout>
      </c:layout>
      <c:barChart>
        <c:barDir val="bar"/>
        <c:grouping val="percentStacked"/>
        <c:varyColors val="0"/>
        <c:ser>
          <c:idx val="5"/>
          <c:order val="0"/>
          <c:tx>
            <c:strRef>
              <c:f>Sheet1!$B$1</c:f>
              <c:strCache>
                <c:ptCount val="1"/>
                <c:pt idx="0">
                  <c:v>Oui certainement </c:v>
                </c:pt>
              </c:strCache>
            </c:strRef>
          </c:tx>
          <c:spPr>
            <a:solidFill>
              <a:srgbClr val="2DB574"/>
            </a:solidFill>
            <a:ln w="17608">
              <a:noFill/>
            </a:ln>
          </c:spPr>
          <c:invertIfNegative val="0"/>
          <c:dLbls>
            <c:numFmt formatCode="0;&quot;&quot;;&quot;&quot;" sourceLinked="0"/>
            <c:spPr>
              <a:noFill/>
              <a:ln w="17608">
                <a:noFill/>
              </a:ln>
            </c:spPr>
            <c:txPr>
              <a:bodyPr/>
              <a:lstStyle/>
              <a:p>
                <a:pPr>
                  <a:defRPr sz="1800" b="1" i="0" u="none" strike="noStrike" baseline="0">
                    <a:solidFill>
                      <a:srgbClr val="FFFFFF"/>
                    </a:solidFill>
                    <a:latin typeface="+mj-lt"/>
                    <a:ea typeface="Trebuchet MS"/>
                    <a:cs typeface="Trebuchet M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2025 (base : 27 624)</c:v>
                </c:pt>
                <c:pt idx="1">
                  <c:v>2024 (base : 28 370)</c:v>
                </c:pt>
              </c:strCache>
            </c:strRef>
          </c:cat>
          <c:val>
            <c:numRef>
              <c:f>Sheet1!$B$2:$B$3</c:f>
              <c:numCache>
                <c:formatCode>0;\-0;</c:formatCode>
                <c:ptCount val="2"/>
                <c:pt idx="0" formatCode="General">
                  <c:v>72.183169970425809</c:v>
                </c:pt>
                <c:pt idx="1">
                  <c:v>70.918724542815454</c:v>
                </c:pt>
              </c:numCache>
            </c:numRef>
          </c:val>
          <c:extLst>
            <c:ext xmlns:c16="http://schemas.microsoft.com/office/drawing/2014/chart" uri="{C3380CC4-5D6E-409C-BE32-E72D297353CC}">
              <c16:uniqueId val="{00000000-FF51-429E-A8F7-EB58AF02494D}"/>
            </c:ext>
          </c:extLst>
        </c:ser>
        <c:ser>
          <c:idx val="6"/>
          <c:order val="1"/>
          <c:tx>
            <c:strRef>
              <c:f>Sheet1!$C$1</c:f>
              <c:strCache>
                <c:ptCount val="1"/>
                <c:pt idx="0">
                  <c:v>Oui probablement</c:v>
                </c:pt>
              </c:strCache>
            </c:strRef>
          </c:tx>
          <c:spPr>
            <a:solidFill>
              <a:srgbClr val="1DAFAD"/>
            </a:solidFill>
            <a:ln w="17608">
              <a:noFill/>
            </a:ln>
          </c:spPr>
          <c:invertIfNegative val="0"/>
          <c:dLbls>
            <c:numFmt formatCode="0;&quot;&quot;;&quot;&quot;" sourceLinked="0"/>
            <c:spPr>
              <a:noFill/>
              <a:ln w="17608">
                <a:noFill/>
              </a:ln>
            </c:spPr>
            <c:txPr>
              <a:bodyPr/>
              <a:lstStyle/>
              <a:p>
                <a:pPr>
                  <a:defRPr sz="1800" b="1" i="0" u="none" strike="noStrike" baseline="0">
                    <a:solidFill>
                      <a:schemeClr val="bg1"/>
                    </a:solidFill>
                    <a:latin typeface="+mj-lt"/>
                    <a:ea typeface="Trebuchet MS"/>
                    <a:cs typeface="Trebuchet M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2025 (base : 27 624)</c:v>
                </c:pt>
                <c:pt idx="1">
                  <c:v>2024 (base : 28 370)</c:v>
                </c:pt>
              </c:strCache>
            </c:strRef>
          </c:cat>
          <c:val>
            <c:numRef>
              <c:f>Sheet1!$C$2:$C$3</c:f>
              <c:numCache>
                <c:formatCode>0;\-0;</c:formatCode>
                <c:ptCount val="2"/>
                <c:pt idx="0" formatCode="General">
                  <c:v>21.152034648460994</c:v>
                </c:pt>
                <c:pt idx="1">
                  <c:v>21.144879465350069</c:v>
                </c:pt>
              </c:numCache>
            </c:numRef>
          </c:val>
          <c:extLst>
            <c:ext xmlns:c16="http://schemas.microsoft.com/office/drawing/2014/chart" uri="{C3380CC4-5D6E-409C-BE32-E72D297353CC}">
              <c16:uniqueId val="{00000001-FF51-429E-A8F7-EB58AF02494D}"/>
            </c:ext>
          </c:extLst>
        </c:ser>
        <c:ser>
          <c:idx val="7"/>
          <c:order val="2"/>
          <c:tx>
            <c:strRef>
              <c:f>Sheet1!$D$1</c:f>
              <c:strCache>
                <c:ptCount val="1"/>
                <c:pt idx="0">
                  <c:v>Non probablement pas</c:v>
                </c:pt>
              </c:strCache>
            </c:strRef>
          </c:tx>
          <c:spPr>
            <a:solidFill>
              <a:srgbClr val="F1BE48"/>
            </a:solidFill>
            <a:ln w="17608">
              <a:noFill/>
            </a:ln>
          </c:spPr>
          <c:invertIfNegative val="0"/>
          <c:dLbls>
            <c:numFmt formatCode="0;&quot;&quot;;&quot;&quot;" sourceLinked="0"/>
            <c:spPr>
              <a:noFill/>
              <a:ln w="17608">
                <a:noFill/>
              </a:ln>
            </c:spPr>
            <c:txPr>
              <a:bodyPr/>
              <a:lstStyle/>
              <a:p>
                <a:pPr>
                  <a:defRPr sz="1800" b="1" i="0" u="none" strike="noStrike" baseline="0">
                    <a:solidFill>
                      <a:schemeClr val="bg1"/>
                    </a:solidFill>
                    <a:latin typeface="+mj-lt"/>
                    <a:ea typeface="Trebuchet MS"/>
                    <a:cs typeface="Trebuchet M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2025 (base : 27 624)</c:v>
                </c:pt>
                <c:pt idx="1">
                  <c:v>2024 (base : 28 370)</c:v>
                </c:pt>
              </c:strCache>
            </c:strRef>
          </c:cat>
          <c:val>
            <c:numRef>
              <c:f>Sheet1!$D$2:$D$3</c:f>
              <c:numCache>
                <c:formatCode>0;\-0;</c:formatCode>
                <c:ptCount val="2"/>
                <c:pt idx="0" formatCode="General">
                  <c:v>4.7250608466334727</c:v>
                </c:pt>
                <c:pt idx="1">
                  <c:v>5.3305676270125932</c:v>
                </c:pt>
              </c:numCache>
            </c:numRef>
          </c:val>
          <c:extLst>
            <c:ext xmlns:c16="http://schemas.microsoft.com/office/drawing/2014/chart" uri="{C3380CC4-5D6E-409C-BE32-E72D297353CC}">
              <c16:uniqueId val="{00000002-FF51-429E-A8F7-EB58AF02494D}"/>
            </c:ext>
          </c:extLst>
        </c:ser>
        <c:ser>
          <c:idx val="0"/>
          <c:order val="3"/>
          <c:tx>
            <c:strRef>
              <c:f>Sheet1!$E$1</c:f>
              <c:strCache>
                <c:ptCount val="1"/>
                <c:pt idx="0">
                  <c:v>Non certainement pas</c:v>
                </c:pt>
              </c:strCache>
            </c:strRef>
          </c:tx>
          <c:spPr>
            <a:solidFill>
              <a:srgbClr val="FF740F"/>
            </a:solidFill>
            <a:ln w="17608">
              <a:noFill/>
            </a:ln>
          </c:spPr>
          <c:invertIfNegative val="0"/>
          <c:dLbls>
            <c:numFmt formatCode="0;&quot;&quot;;&quot;&quot;" sourceLinked="0"/>
            <c:spPr>
              <a:noFill/>
              <a:ln w="17608">
                <a:noFill/>
              </a:ln>
            </c:spPr>
            <c:txPr>
              <a:bodyPr/>
              <a:lstStyle/>
              <a:p>
                <a:pPr>
                  <a:defRPr sz="1800" b="1" i="0" u="none" strike="noStrike" baseline="0">
                    <a:solidFill>
                      <a:srgbClr val="FFFFFF"/>
                    </a:solidFill>
                    <a:latin typeface="+mj-lt"/>
                    <a:ea typeface="Arial"/>
                    <a:cs typeface="Aria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2025 (base : 27 624)</c:v>
                </c:pt>
                <c:pt idx="1">
                  <c:v>2024 (base : 28 370)</c:v>
                </c:pt>
              </c:strCache>
            </c:strRef>
          </c:cat>
          <c:val>
            <c:numRef>
              <c:f>Sheet1!$E$2:$E$3</c:f>
              <c:numCache>
                <c:formatCode>0;\-0;</c:formatCode>
                <c:ptCount val="2"/>
                <c:pt idx="0" formatCode="General">
                  <c:v>1.939734534480394</c:v>
                </c:pt>
                <c:pt idx="1">
                  <c:v>2.6058283648113463</c:v>
                </c:pt>
              </c:numCache>
            </c:numRef>
          </c:val>
          <c:extLst>
            <c:ext xmlns:c16="http://schemas.microsoft.com/office/drawing/2014/chart" uri="{C3380CC4-5D6E-409C-BE32-E72D297353CC}">
              <c16:uniqueId val="{00000003-FF51-429E-A8F7-EB58AF02494D}"/>
            </c:ext>
          </c:extLst>
        </c:ser>
        <c:dLbls>
          <c:showLegendKey val="0"/>
          <c:showVal val="1"/>
          <c:showCatName val="0"/>
          <c:showSerName val="0"/>
          <c:showPercent val="0"/>
          <c:showBubbleSize val="0"/>
        </c:dLbls>
        <c:gapWidth val="80"/>
        <c:overlap val="100"/>
        <c:axId val="268345728"/>
        <c:axId val="268348416"/>
      </c:barChart>
      <c:barChart>
        <c:barDir val="bar"/>
        <c:grouping val="clustered"/>
        <c:varyColors val="0"/>
        <c:ser>
          <c:idx val="1"/>
          <c:order val="4"/>
          <c:tx>
            <c:strRef>
              <c:f>Sheet1!$F$1</c:f>
              <c:strCache>
                <c:ptCount val="1"/>
                <c:pt idx="0">
                  <c:v>ST OUI</c:v>
                </c:pt>
              </c:strCache>
            </c:strRef>
          </c:tx>
          <c:spPr>
            <a:noFill/>
            <a:ln w="17608">
              <a:noFill/>
            </a:ln>
          </c:spPr>
          <c:invertIfNegative val="0"/>
          <c:dLbls>
            <c:spPr>
              <a:noFill/>
              <a:ln w="17608">
                <a:noFill/>
              </a:ln>
            </c:spPr>
            <c:txPr>
              <a:bodyPr/>
              <a:lstStyle/>
              <a:p>
                <a:pPr>
                  <a:defRPr sz="1800" b="1" i="0" u="none" strike="noStrike" baseline="0">
                    <a:solidFill>
                      <a:srgbClr val="080808"/>
                    </a:solidFill>
                    <a:latin typeface="+mj-lt"/>
                    <a:ea typeface="Arial"/>
                    <a:cs typeface="Aria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2025 (base : 27 624)</c:v>
                </c:pt>
                <c:pt idx="1">
                  <c:v>2024 (base : 28 370)</c:v>
                </c:pt>
              </c:strCache>
            </c:strRef>
          </c:cat>
          <c:val>
            <c:numRef>
              <c:f>Sheet1!$F$2:$F$3</c:f>
              <c:numCache>
                <c:formatCode>General</c:formatCode>
                <c:ptCount val="2"/>
              </c:numCache>
            </c:numRef>
          </c:val>
          <c:extLst>
            <c:ext xmlns:c16="http://schemas.microsoft.com/office/drawing/2014/chart" uri="{C3380CC4-5D6E-409C-BE32-E72D297353CC}">
              <c16:uniqueId val="{00000004-FF51-429E-A8F7-EB58AF02494D}"/>
            </c:ext>
          </c:extLst>
        </c:ser>
        <c:ser>
          <c:idx val="2"/>
          <c:order val="5"/>
          <c:tx>
            <c:strRef>
              <c:f>Sheet1!$G$1</c:f>
              <c:strCache>
                <c:ptCount val="1"/>
                <c:pt idx="0">
                  <c:v>Position SIG+</c:v>
                </c:pt>
              </c:strCache>
            </c:strRef>
          </c:tx>
          <c:spPr>
            <a:noFill/>
            <a:ln>
              <a:noFill/>
            </a:ln>
          </c:spPr>
          <c:invertIfNegative val="0"/>
          <c:dLbls>
            <c:dLbl>
              <c:idx val="0"/>
              <c:tx>
                <c:rich>
                  <a:bodyPr/>
                  <a:lstStyle/>
                  <a:p>
                    <a:endParaRPr lang="fr-FR"/>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5-FF51-429E-A8F7-EB58AF02494D}"/>
                </c:ext>
              </c:extLst>
            </c:dLbl>
            <c:dLbl>
              <c:idx val="1"/>
              <c:tx>
                <c:rich>
                  <a:bodyPr/>
                  <a:lstStyle/>
                  <a:p>
                    <a:fld id="{1649E388-A034-4991-8363-046195C3E818}" type="CELLRANGE">
                      <a:rPr lang="en-US" dirty="0"/>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FF51-429E-A8F7-EB58AF02494D}"/>
                </c:ext>
              </c:extLst>
            </c:dLbl>
            <c:spPr>
              <a:noFill/>
              <a:ln>
                <a:noFill/>
              </a:ln>
              <a:effectLst/>
            </c:spPr>
            <c:txPr>
              <a:bodyPr wrap="square" lIns="38100" tIns="19050" rIns="38100" bIns="19050" anchor="ctr">
                <a:spAutoFit/>
              </a:bodyPr>
              <a:lstStyle/>
              <a:p>
                <a:pPr>
                  <a:defRPr sz="1400">
                    <a:solidFill>
                      <a:srgbClr val="00B050"/>
                    </a:solidFill>
                    <a:latin typeface="Wingdings" panose="05000000000000000000" pitchFamily="2" charset="2"/>
                  </a:defRPr>
                </a:pPr>
                <a:endParaRPr lang="fr-FR"/>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Sheet1!$A$2:$A$3</c:f>
              <c:strCache>
                <c:ptCount val="2"/>
                <c:pt idx="0">
                  <c:v>2025 (base : 27 624)</c:v>
                </c:pt>
                <c:pt idx="1">
                  <c:v>2024 (base : 28 370)</c:v>
                </c:pt>
              </c:strCache>
            </c:strRef>
          </c:cat>
          <c:val>
            <c:numRef>
              <c:f>Sheet1!$G$2:$G$3</c:f>
              <c:numCache>
                <c:formatCode>0</c:formatCode>
                <c:ptCount val="2"/>
                <c:pt idx="1">
                  <c:v>0</c:v>
                </c:pt>
              </c:numCache>
            </c:numRef>
          </c:val>
          <c:extLst>
            <c:ext xmlns:c15="http://schemas.microsoft.com/office/drawing/2012/chart" uri="{02D57815-91ED-43cb-92C2-25804820EDAC}">
              <c15:datalabelsRange>
                <c15:f>Sheet1!$I$5:$I$6</c15:f>
                <c15:dlblRangeCache>
                  <c:ptCount val="2"/>
                </c15:dlblRangeCache>
              </c15:datalabelsRange>
            </c:ext>
            <c:ext xmlns:c16="http://schemas.microsoft.com/office/drawing/2014/chart" uri="{C3380CC4-5D6E-409C-BE32-E72D297353CC}">
              <c16:uniqueId val="{00000007-FF51-429E-A8F7-EB58AF02494D}"/>
            </c:ext>
          </c:extLst>
        </c:ser>
        <c:ser>
          <c:idx val="3"/>
          <c:order val="6"/>
          <c:tx>
            <c:strRef>
              <c:f>Sheet1!$H$1</c:f>
              <c:strCache>
                <c:ptCount val="1"/>
                <c:pt idx="0">
                  <c:v>Position SIG-</c:v>
                </c:pt>
              </c:strCache>
            </c:strRef>
          </c:tx>
          <c:spPr>
            <a:noFill/>
            <a:ln>
              <a:noFill/>
            </a:ln>
          </c:spPr>
          <c:invertIfNegative val="0"/>
          <c:dLbls>
            <c:dLbl>
              <c:idx val="0"/>
              <c:tx>
                <c:rich>
                  <a:bodyPr/>
                  <a:lstStyle/>
                  <a:p>
                    <a:endParaRPr lang="fr-FR"/>
                  </a:p>
                </c:rich>
              </c:tx>
              <c:dLblPos val="in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8-FF51-429E-A8F7-EB58AF02494D}"/>
                </c:ext>
              </c:extLst>
            </c:dLbl>
            <c:dLbl>
              <c:idx val="1"/>
              <c:delete val="1"/>
              <c:extLst>
                <c:ext xmlns:c15="http://schemas.microsoft.com/office/drawing/2012/chart" uri="{CE6537A1-D6FC-4f65-9D91-7224C49458BB}"/>
                <c:ext xmlns:c16="http://schemas.microsoft.com/office/drawing/2014/chart" uri="{C3380CC4-5D6E-409C-BE32-E72D297353CC}">
                  <c16:uniqueId val="{00000009-FF51-429E-A8F7-EB58AF02494D}"/>
                </c:ext>
              </c:extLst>
            </c:dLbl>
            <c:spPr>
              <a:noFill/>
              <a:ln>
                <a:noFill/>
              </a:ln>
              <a:effectLst/>
            </c:spPr>
            <c:txPr>
              <a:bodyPr wrap="square" lIns="38100" tIns="19050" rIns="38100" bIns="19050" anchor="ctr">
                <a:spAutoFit/>
              </a:bodyPr>
              <a:lstStyle/>
              <a:p>
                <a:pPr>
                  <a:defRPr sz="1800">
                    <a:solidFill>
                      <a:srgbClr val="FFCC66"/>
                    </a:solidFill>
                    <a:latin typeface="Wingdings" panose="05000000000000000000" pitchFamily="2" charset="2"/>
                  </a:defRPr>
                </a:pPr>
                <a:endParaRPr lang="fr-FR"/>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Sheet1!$A$2:$A$3</c:f>
              <c:strCache>
                <c:ptCount val="2"/>
                <c:pt idx="0">
                  <c:v>2025 (base : 27 624)</c:v>
                </c:pt>
                <c:pt idx="1">
                  <c:v>2024 (base : 28 370)</c:v>
                </c:pt>
              </c:strCache>
            </c:strRef>
          </c:cat>
          <c:val>
            <c:numRef>
              <c:f>Sheet1!$H$2:$H$3</c:f>
              <c:numCache>
                <c:formatCode>0</c:formatCode>
                <c:ptCount val="2"/>
                <c:pt idx="1">
                  <c:v>0</c:v>
                </c:pt>
              </c:numCache>
            </c:numRef>
          </c:val>
          <c:extLst>
            <c:ext xmlns:c15="http://schemas.microsoft.com/office/drawing/2012/chart" uri="{02D57815-91ED-43cb-92C2-25804820EDAC}">
              <c15:datalabelsRange>
                <c15:f>Sheet1!$J$5:$J$6</c15:f>
                <c15:dlblRangeCache>
                  <c:ptCount val="2"/>
                </c15:dlblRangeCache>
              </c15:datalabelsRange>
            </c:ext>
            <c:ext xmlns:c16="http://schemas.microsoft.com/office/drawing/2014/chart" uri="{C3380CC4-5D6E-409C-BE32-E72D297353CC}">
              <c16:uniqueId val="{0000000A-FF51-429E-A8F7-EB58AF02494D}"/>
            </c:ext>
          </c:extLst>
        </c:ser>
        <c:dLbls>
          <c:showLegendKey val="0"/>
          <c:showVal val="1"/>
          <c:showCatName val="0"/>
          <c:showSerName val="0"/>
          <c:showPercent val="0"/>
          <c:showBubbleSize val="0"/>
        </c:dLbls>
        <c:gapWidth val="150"/>
        <c:overlap val="100"/>
        <c:axId val="268350208"/>
        <c:axId val="268351744"/>
      </c:barChart>
      <c:catAx>
        <c:axId val="268345728"/>
        <c:scaling>
          <c:orientation val="maxMin"/>
        </c:scaling>
        <c:delete val="0"/>
        <c:axPos val="l"/>
        <c:numFmt formatCode="General" sourceLinked="1"/>
        <c:majorTickMark val="out"/>
        <c:minorTickMark val="none"/>
        <c:tickLblPos val="nextTo"/>
        <c:spPr>
          <a:ln w="6603">
            <a:noFill/>
          </a:ln>
        </c:spPr>
        <c:txPr>
          <a:bodyPr rot="0" vert="horz"/>
          <a:lstStyle/>
          <a:p>
            <a:pPr>
              <a:defRPr sz="1400" b="0" i="0" u="none" strike="noStrike" baseline="0">
                <a:solidFill>
                  <a:srgbClr val="808080"/>
                </a:solidFill>
                <a:latin typeface="+mj-lt"/>
                <a:ea typeface="Trebuchet MS"/>
                <a:cs typeface="Trebuchet MS"/>
              </a:defRPr>
            </a:pPr>
            <a:endParaRPr lang="fr-FR"/>
          </a:p>
        </c:txPr>
        <c:crossAx val="268348416"/>
        <c:crosses val="autoZero"/>
        <c:auto val="1"/>
        <c:lblAlgn val="ctr"/>
        <c:lblOffset val="100"/>
        <c:tickLblSkip val="1"/>
        <c:tickMarkSkip val="1"/>
        <c:noMultiLvlLbl val="0"/>
      </c:catAx>
      <c:valAx>
        <c:axId val="268348416"/>
        <c:scaling>
          <c:orientation val="minMax"/>
          <c:max val="1.1499999999999999"/>
          <c:min val="0"/>
        </c:scaling>
        <c:delete val="0"/>
        <c:axPos val="b"/>
        <c:numFmt formatCode="0%" sourceLinked="1"/>
        <c:majorTickMark val="out"/>
        <c:minorTickMark val="none"/>
        <c:tickLblPos val="nextTo"/>
        <c:spPr>
          <a:ln w="6603">
            <a:noFill/>
          </a:ln>
        </c:spPr>
        <c:txPr>
          <a:bodyPr rot="0" vert="horz"/>
          <a:lstStyle/>
          <a:p>
            <a:pPr>
              <a:defRPr sz="589" b="1" i="0" u="none" strike="noStrike" baseline="0">
                <a:solidFill>
                  <a:srgbClr val="FFFFFF"/>
                </a:solidFill>
                <a:latin typeface="Trebuchet MS"/>
                <a:ea typeface="Trebuchet MS"/>
                <a:cs typeface="Trebuchet MS"/>
              </a:defRPr>
            </a:pPr>
            <a:endParaRPr lang="fr-FR"/>
          </a:p>
        </c:txPr>
        <c:crossAx val="268345728"/>
        <c:crosses val="max"/>
        <c:crossBetween val="between"/>
      </c:valAx>
      <c:catAx>
        <c:axId val="268350208"/>
        <c:scaling>
          <c:orientation val="maxMin"/>
        </c:scaling>
        <c:delete val="1"/>
        <c:axPos val="r"/>
        <c:numFmt formatCode="General" sourceLinked="1"/>
        <c:majorTickMark val="out"/>
        <c:minorTickMark val="none"/>
        <c:tickLblPos val="nextTo"/>
        <c:crossAx val="268351744"/>
        <c:crossesAt val="0"/>
        <c:auto val="1"/>
        <c:lblAlgn val="ctr"/>
        <c:lblOffset val="100"/>
        <c:noMultiLvlLbl val="0"/>
      </c:catAx>
      <c:valAx>
        <c:axId val="268351744"/>
        <c:scaling>
          <c:orientation val="maxMin"/>
          <c:min val="0"/>
        </c:scaling>
        <c:delete val="0"/>
        <c:axPos val="t"/>
        <c:numFmt formatCode="General" sourceLinked="1"/>
        <c:majorTickMark val="none"/>
        <c:minorTickMark val="none"/>
        <c:tickLblPos val="none"/>
        <c:spPr>
          <a:ln w="6603">
            <a:noFill/>
          </a:ln>
        </c:spPr>
        <c:crossAx val="268350208"/>
        <c:crosses val="autoZero"/>
        <c:crossBetween val="between"/>
      </c:valAx>
      <c:spPr>
        <a:noFill/>
        <a:ln w="17608">
          <a:noFill/>
        </a:ln>
      </c:spPr>
    </c:plotArea>
    <c:legend>
      <c:legendPos val="b"/>
      <c:legendEntry>
        <c:idx val="4"/>
        <c:delete val="1"/>
      </c:legendEntry>
      <c:legendEntry>
        <c:idx val="5"/>
        <c:delete val="1"/>
      </c:legendEntry>
      <c:legendEntry>
        <c:idx val="6"/>
        <c:delete val="1"/>
      </c:legendEntry>
      <c:layout>
        <c:manualLayout>
          <c:xMode val="edge"/>
          <c:yMode val="edge"/>
          <c:x val="0.10217384381001474"/>
          <c:y val="0.79047798077812492"/>
          <c:w val="0.81317134119741752"/>
          <c:h val="5.9343757102139461E-2"/>
        </c:manualLayout>
      </c:layout>
      <c:overlay val="0"/>
    </c:legend>
    <c:plotVisOnly val="1"/>
    <c:dispBlanksAs val="gap"/>
    <c:showDLblsOverMax val="0"/>
  </c:chart>
  <c:spPr>
    <a:noFill/>
    <a:ln>
      <a:noFill/>
    </a:ln>
  </c:spPr>
  <c:txPr>
    <a:bodyPr/>
    <a:lstStyle/>
    <a:p>
      <a:pPr>
        <a:defRPr sz="1057" b="1" i="0" u="none" strike="noStrike" baseline="0">
          <a:solidFill>
            <a:schemeClr val="tx1"/>
          </a:solidFill>
          <a:latin typeface="Arial"/>
          <a:ea typeface="Arial"/>
          <a:cs typeface="Arial"/>
        </a:defRPr>
      </a:pPr>
      <a:endParaRPr lang="fr-FR"/>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2544744463597415E-2"/>
          <c:y val="5.2702039456011984E-2"/>
          <c:w val="0.87629866626793751"/>
          <c:h val="0.84322547104677203"/>
        </c:manualLayout>
      </c:layout>
      <c:barChart>
        <c:barDir val="bar"/>
        <c:grouping val="percentStacked"/>
        <c:varyColors val="0"/>
        <c:ser>
          <c:idx val="5"/>
          <c:order val="0"/>
          <c:tx>
            <c:strRef>
              <c:f>Sheet1!$B$1</c:f>
              <c:strCache>
                <c:ptCount val="1"/>
                <c:pt idx="0">
                  <c:v>Oui tout à fait </c:v>
                </c:pt>
              </c:strCache>
            </c:strRef>
          </c:tx>
          <c:spPr>
            <a:solidFill>
              <a:srgbClr val="1DAFAD"/>
            </a:solidFill>
            <a:ln w="17608">
              <a:noFill/>
            </a:ln>
          </c:spPr>
          <c:invertIfNegative val="0"/>
          <c:dLbls>
            <c:numFmt formatCode="0;&quot;&quot;;&quot;&quot;" sourceLinked="0"/>
            <c:spPr>
              <a:noFill/>
              <a:ln w="17608">
                <a:noFill/>
              </a:ln>
            </c:spPr>
            <c:txPr>
              <a:bodyPr/>
              <a:lstStyle/>
              <a:p>
                <a:pPr>
                  <a:defRPr sz="1800" b="1" i="0" u="none" strike="noStrike" baseline="0">
                    <a:solidFill>
                      <a:srgbClr val="FFFFFF"/>
                    </a:solidFill>
                    <a:latin typeface="+mj-lt"/>
                    <a:ea typeface="Trebuchet MS"/>
                    <a:cs typeface="Trebuchet M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1">
                  <c:v>2024 (base : 30 313)</c:v>
                </c:pt>
              </c:strCache>
            </c:strRef>
          </c:cat>
          <c:val>
            <c:numRef>
              <c:f>Sheet1!$B$2:$B$3</c:f>
              <c:numCache>
                <c:formatCode>General</c:formatCode>
                <c:ptCount val="2"/>
              </c:numCache>
            </c:numRef>
          </c:val>
          <c:extLst>
            <c:ext xmlns:c16="http://schemas.microsoft.com/office/drawing/2014/chart" uri="{C3380CC4-5D6E-409C-BE32-E72D297353CC}">
              <c16:uniqueId val="{00000000-92F0-4423-B14A-EDD53E5F28BC}"/>
            </c:ext>
          </c:extLst>
        </c:ser>
        <c:ser>
          <c:idx val="6"/>
          <c:order val="1"/>
          <c:tx>
            <c:strRef>
              <c:f>Sheet1!$C$1</c:f>
              <c:strCache>
                <c:ptCount val="1"/>
                <c:pt idx="0">
                  <c:v>Oui plutôt</c:v>
                </c:pt>
              </c:strCache>
            </c:strRef>
          </c:tx>
          <c:spPr>
            <a:solidFill>
              <a:srgbClr val="9FE5D8"/>
            </a:solidFill>
            <a:ln w="17608">
              <a:noFill/>
            </a:ln>
          </c:spPr>
          <c:invertIfNegative val="0"/>
          <c:dLbls>
            <c:numFmt formatCode="0;&quot;&quot;;&quot;&quot;" sourceLinked="0"/>
            <c:spPr>
              <a:noFill/>
              <a:ln w="17608">
                <a:noFill/>
              </a:ln>
            </c:spPr>
            <c:txPr>
              <a:bodyPr/>
              <a:lstStyle/>
              <a:p>
                <a:pPr>
                  <a:defRPr sz="1800" b="1" i="0" u="none" strike="noStrike" baseline="0">
                    <a:solidFill>
                      <a:schemeClr val="bg1"/>
                    </a:solidFill>
                    <a:latin typeface="+mj-lt"/>
                    <a:ea typeface="Trebuchet MS"/>
                    <a:cs typeface="Trebuchet M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1">
                  <c:v>2024 (base : 30 313)</c:v>
                </c:pt>
              </c:strCache>
            </c:strRef>
          </c:cat>
          <c:val>
            <c:numRef>
              <c:f>Sheet1!$C$2:$C$3</c:f>
              <c:numCache>
                <c:formatCode>General</c:formatCode>
                <c:ptCount val="2"/>
              </c:numCache>
            </c:numRef>
          </c:val>
          <c:extLst>
            <c:ext xmlns:c16="http://schemas.microsoft.com/office/drawing/2014/chart" uri="{C3380CC4-5D6E-409C-BE32-E72D297353CC}">
              <c16:uniqueId val="{00000001-92F0-4423-B14A-EDD53E5F28BC}"/>
            </c:ext>
          </c:extLst>
        </c:ser>
        <c:ser>
          <c:idx val="7"/>
          <c:order val="2"/>
          <c:tx>
            <c:strRef>
              <c:f>Sheet1!$D$1</c:f>
              <c:strCache>
                <c:ptCount val="1"/>
                <c:pt idx="0">
                  <c:v>Non plutôt pas</c:v>
                </c:pt>
              </c:strCache>
            </c:strRef>
          </c:tx>
          <c:spPr>
            <a:solidFill>
              <a:srgbClr val="FF740F"/>
            </a:solidFill>
            <a:ln w="17608">
              <a:noFill/>
            </a:ln>
          </c:spPr>
          <c:invertIfNegative val="0"/>
          <c:dLbls>
            <c:numFmt formatCode="0;&quot;&quot;;&quot;&quot;" sourceLinked="0"/>
            <c:spPr>
              <a:noFill/>
              <a:ln w="17608">
                <a:noFill/>
              </a:ln>
            </c:spPr>
            <c:txPr>
              <a:bodyPr/>
              <a:lstStyle/>
              <a:p>
                <a:pPr>
                  <a:defRPr sz="1800" b="1" i="0" u="none" strike="noStrike" baseline="0">
                    <a:solidFill>
                      <a:schemeClr val="bg1"/>
                    </a:solidFill>
                    <a:latin typeface="+mj-lt"/>
                    <a:ea typeface="Trebuchet MS"/>
                    <a:cs typeface="Trebuchet M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1">
                  <c:v>2024 (base : 30 313)</c:v>
                </c:pt>
              </c:strCache>
            </c:strRef>
          </c:cat>
          <c:val>
            <c:numRef>
              <c:f>Sheet1!$D$2:$D$3</c:f>
              <c:numCache>
                <c:formatCode>General</c:formatCode>
                <c:ptCount val="2"/>
              </c:numCache>
            </c:numRef>
          </c:val>
          <c:extLst>
            <c:ext xmlns:c16="http://schemas.microsoft.com/office/drawing/2014/chart" uri="{C3380CC4-5D6E-409C-BE32-E72D297353CC}">
              <c16:uniqueId val="{00000002-92F0-4423-B14A-EDD53E5F28BC}"/>
            </c:ext>
          </c:extLst>
        </c:ser>
        <c:ser>
          <c:idx val="0"/>
          <c:order val="3"/>
          <c:tx>
            <c:strRef>
              <c:f>Sheet1!$E$1</c:f>
              <c:strCache>
                <c:ptCount val="1"/>
                <c:pt idx="0">
                  <c:v>Non pas du tout</c:v>
                </c:pt>
              </c:strCache>
            </c:strRef>
          </c:tx>
          <c:spPr>
            <a:solidFill>
              <a:srgbClr val="E50158"/>
            </a:solidFill>
            <a:ln w="17608">
              <a:noFill/>
            </a:ln>
          </c:spPr>
          <c:invertIfNegative val="0"/>
          <c:dLbls>
            <c:numFmt formatCode="0;&quot;&quot;;&quot;&quot;" sourceLinked="0"/>
            <c:spPr>
              <a:noFill/>
              <a:ln w="17608">
                <a:noFill/>
              </a:ln>
            </c:spPr>
            <c:txPr>
              <a:bodyPr/>
              <a:lstStyle/>
              <a:p>
                <a:pPr>
                  <a:defRPr sz="1800" b="1" i="0" u="none" strike="noStrike" baseline="0">
                    <a:solidFill>
                      <a:srgbClr val="FFFFFF"/>
                    </a:solidFill>
                    <a:latin typeface="+mj-lt"/>
                    <a:ea typeface="Arial"/>
                    <a:cs typeface="Aria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1">
                  <c:v>2024 (base : 30 313)</c:v>
                </c:pt>
              </c:strCache>
            </c:strRef>
          </c:cat>
          <c:val>
            <c:numRef>
              <c:f>Sheet1!$E$2:$E$3</c:f>
              <c:numCache>
                <c:formatCode>General</c:formatCode>
                <c:ptCount val="2"/>
              </c:numCache>
            </c:numRef>
          </c:val>
          <c:extLst>
            <c:ext xmlns:c16="http://schemas.microsoft.com/office/drawing/2014/chart" uri="{C3380CC4-5D6E-409C-BE32-E72D297353CC}">
              <c16:uniqueId val="{00000003-92F0-4423-B14A-EDD53E5F28BC}"/>
            </c:ext>
          </c:extLst>
        </c:ser>
        <c:dLbls>
          <c:showLegendKey val="0"/>
          <c:showVal val="1"/>
          <c:showCatName val="0"/>
          <c:showSerName val="0"/>
          <c:showPercent val="0"/>
          <c:showBubbleSize val="0"/>
        </c:dLbls>
        <c:gapWidth val="80"/>
        <c:overlap val="100"/>
        <c:axId val="268345728"/>
        <c:axId val="268348416"/>
      </c:barChart>
      <c:barChart>
        <c:barDir val="bar"/>
        <c:grouping val="clustered"/>
        <c:varyColors val="0"/>
        <c:ser>
          <c:idx val="1"/>
          <c:order val="4"/>
          <c:tx>
            <c:strRef>
              <c:f>Sheet1!$F$1</c:f>
              <c:strCache>
                <c:ptCount val="1"/>
                <c:pt idx="0">
                  <c:v>Total Oui</c:v>
                </c:pt>
              </c:strCache>
            </c:strRef>
          </c:tx>
          <c:spPr>
            <a:noFill/>
            <a:ln w="17608">
              <a:noFill/>
            </a:ln>
          </c:spPr>
          <c:invertIfNegative val="0"/>
          <c:dLbls>
            <c:spPr>
              <a:noFill/>
              <a:ln w="17608">
                <a:noFill/>
              </a:ln>
            </c:spPr>
            <c:txPr>
              <a:bodyPr/>
              <a:lstStyle/>
              <a:p>
                <a:pPr>
                  <a:defRPr sz="1800" b="1" i="0" u="none" strike="noStrike" baseline="0">
                    <a:solidFill>
                      <a:srgbClr val="080808"/>
                    </a:solidFill>
                    <a:latin typeface="+mj-lt"/>
                    <a:ea typeface="Arial"/>
                    <a:cs typeface="Aria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1">
                  <c:v>2024 (base : 30 313)</c:v>
                </c:pt>
              </c:strCache>
            </c:strRef>
          </c:cat>
          <c:val>
            <c:numRef>
              <c:f>Sheet1!$F$2:$F$3</c:f>
              <c:numCache>
                <c:formatCode>0;\-0;</c:formatCode>
                <c:ptCount val="2"/>
                <c:pt idx="0" formatCode="General">
                  <c:v>93</c:v>
                </c:pt>
                <c:pt idx="1">
                  <c:v>92.06360400817023</c:v>
                </c:pt>
              </c:numCache>
            </c:numRef>
          </c:val>
          <c:extLst>
            <c:ext xmlns:c16="http://schemas.microsoft.com/office/drawing/2014/chart" uri="{C3380CC4-5D6E-409C-BE32-E72D297353CC}">
              <c16:uniqueId val="{00000004-92F0-4423-B14A-EDD53E5F28BC}"/>
            </c:ext>
          </c:extLst>
        </c:ser>
        <c:ser>
          <c:idx val="2"/>
          <c:order val="5"/>
          <c:tx>
            <c:strRef>
              <c:f>Sheet1!$G$1</c:f>
              <c:strCache>
                <c:ptCount val="1"/>
                <c:pt idx="0">
                  <c:v>Position SIG+</c:v>
                </c:pt>
              </c:strCache>
            </c:strRef>
          </c:tx>
          <c:spPr>
            <a:noFill/>
            <a:ln>
              <a:noFill/>
            </a:ln>
          </c:spPr>
          <c:invertIfNegative val="0"/>
          <c:dLbls>
            <c:dLbl>
              <c:idx val="0"/>
              <c:tx>
                <c:rich>
                  <a:bodyPr/>
                  <a:lstStyle/>
                  <a:p>
                    <a:endParaRPr lang="fr-FR"/>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5-92F0-4423-B14A-EDD53E5F28BC}"/>
                </c:ext>
              </c:extLst>
            </c:dLbl>
            <c:dLbl>
              <c:idx val="1"/>
              <c:tx>
                <c:rich>
                  <a:bodyPr/>
                  <a:lstStyle/>
                  <a:p>
                    <a:fld id="{9674BB4B-410E-4362-A616-C71322AF08DC}" type="CELLRANGE">
                      <a:rPr lang="en-US"/>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92F0-4423-B14A-EDD53E5F28BC}"/>
                </c:ext>
              </c:extLst>
            </c:dLbl>
            <c:spPr>
              <a:noFill/>
              <a:ln>
                <a:noFill/>
              </a:ln>
              <a:effectLst/>
            </c:spPr>
            <c:txPr>
              <a:bodyPr wrap="square" lIns="38100" tIns="19050" rIns="38100" bIns="19050" anchor="ctr">
                <a:spAutoFit/>
              </a:bodyPr>
              <a:lstStyle/>
              <a:p>
                <a:pPr>
                  <a:defRPr sz="1400">
                    <a:solidFill>
                      <a:srgbClr val="00B050"/>
                    </a:solidFill>
                    <a:latin typeface="Wingdings" panose="05000000000000000000" pitchFamily="2" charset="2"/>
                  </a:defRPr>
                </a:pPr>
                <a:endParaRPr lang="fr-FR"/>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Sheet1!$A$2:$A$3</c:f>
              <c:strCache>
                <c:ptCount val="2"/>
                <c:pt idx="1">
                  <c:v>2024 (base : 30 313)</c:v>
                </c:pt>
              </c:strCache>
            </c:strRef>
          </c:cat>
          <c:val>
            <c:numRef>
              <c:f>Sheet1!$G$2:$G$3</c:f>
              <c:numCache>
                <c:formatCode>0</c:formatCode>
                <c:ptCount val="2"/>
                <c:pt idx="1">
                  <c:v>0</c:v>
                </c:pt>
              </c:numCache>
            </c:numRef>
          </c:val>
          <c:extLst>
            <c:ext xmlns:c15="http://schemas.microsoft.com/office/drawing/2012/chart" uri="{02D57815-91ED-43cb-92C2-25804820EDAC}">
              <c15:datalabelsRange>
                <c15:f>Sheet1!$I$3</c15:f>
                <c15:dlblRangeCache>
                  <c:ptCount val="1"/>
                </c15:dlblRangeCache>
              </c15:datalabelsRange>
            </c:ext>
            <c:ext xmlns:c16="http://schemas.microsoft.com/office/drawing/2014/chart" uri="{C3380CC4-5D6E-409C-BE32-E72D297353CC}">
              <c16:uniqueId val="{00000007-92F0-4423-B14A-EDD53E5F28BC}"/>
            </c:ext>
          </c:extLst>
        </c:ser>
        <c:ser>
          <c:idx val="3"/>
          <c:order val="6"/>
          <c:tx>
            <c:strRef>
              <c:f>Sheet1!$H$1</c:f>
              <c:strCache>
                <c:ptCount val="1"/>
                <c:pt idx="0">
                  <c:v>Position SIG-</c:v>
                </c:pt>
              </c:strCache>
            </c:strRef>
          </c:tx>
          <c:spPr>
            <a:noFill/>
            <a:ln>
              <a:noFill/>
            </a:ln>
          </c:spPr>
          <c:invertIfNegative val="0"/>
          <c:dLbls>
            <c:dLbl>
              <c:idx val="0"/>
              <c:tx>
                <c:rich>
                  <a:bodyPr/>
                  <a:lstStyle/>
                  <a:p>
                    <a:endParaRPr lang="fr-FR"/>
                  </a:p>
                </c:rich>
              </c:tx>
              <c:dLblPos val="in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8-92F0-4423-B14A-EDD53E5F28BC}"/>
                </c:ext>
              </c:extLst>
            </c:dLbl>
            <c:dLbl>
              <c:idx val="1"/>
              <c:tx>
                <c:rich>
                  <a:bodyPr/>
                  <a:lstStyle/>
                  <a:p>
                    <a:fld id="{610EBE59-8896-4BC8-BE01-EFF22E2DF060}" type="CELLRANGE">
                      <a:rPr lang="en-US"/>
                      <a:pPr/>
                      <a:t>[PLAGECELL]</a:t>
                    </a:fld>
                    <a:endParaRPr lang="fr-FR"/>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92F0-4423-B14A-EDD53E5F28BC}"/>
                </c:ext>
              </c:extLst>
            </c:dLbl>
            <c:spPr>
              <a:noFill/>
              <a:ln>
                <a:noFill/>
              </a:ln>
              <a:effectLst/>
            </c:spPr>
            <c:txPr>
              <a:bodyPr wrap="square" lIns="38100" tIns="19050" rIns="38100" bIns="19050" anchor="ctr">
                <a:spAutoFit/>
              </a:bodyPr>
              <a:lstStyle/>
              <a:p>
                <a:pPr>
                  <a:defRPr sz="1800">
                    <a:solidFill>
                      <a:srgbClr val="FFCC66"/>
                    </a:solidFill>
                    <a:latin typeface="Wingdings" panose="05000000000000000000" pitchFamily="2" charset="2"/>
                  </a:defRPr>
                </a:pPr>
                <a:endParaRPr lang="fr-FR"/>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Sheet1!$A$2:$A$3</c:f>
              <c:strCache>
                <c:ptCount val="2"/>
                <c:pt idx="1">
                  <c:v>2024 (base : 30 313)</c:v>
                </c:pt>
              </c:strCache>
            </c:strRef>
          </c:cat>
          <c:val>
            <c:numRef>
              <c:f>Sheet1!$H$2:$H$3</c:f>
              <c:numCache>
                <c:formatCode>0</c:formatCode>
                <c:ptCount val="2"/>
                <c:pt idx="1">
                  <c:v>0</c:v>
                </c:pt>
              </c:numCache>
            </c:numRef>
          </c:val>
          <c:extLst>
            <c:ext xmlns:c15="http://schemas.microsoft.com/office/drawing/2012/chart" uri="{02D57815-91ED-43cb-92C2-25804820EDAC}">
              <c15:datalabelsRange>
                <c15:f>Sheet1!$J$3</c15:f>
                <c15:dlblRangeCache>
                  <c:ptCount val="1"/>
                  <c:pt idx="0">
                    <c:v>î</c:v>
                  </c:pt>
                </c15:dlblRangeCache>
              </c15:datalabelsRange>
            </c:ext>
            <c:ext xmlns:c16="http://schemas.microsoft.com/office/drawing/2014/chart" uri="{C3380CC4-5D6E-409C-BE32-E72D297353CC}">
              <c16:uniqueId val="{0000000A-92F0-4423-B14A-EDD53E5F28BC}"/>
            </c:ext>
          </c:extLst>
        </c:ser>
        <c:dLbls>
          <c:showLegendKey val="0"/>
          <c:showVal val="1"/>
          <c:showCatName val="0"/>
          <c:showSerName val="0"/>
          <c:showPercent val="0"/>
          <c:showBubbleSize val="0"/>
        </c:dLbls>
        <c:gapWidth val="150"/>
        <c:overlap val="100"/>
        <c:axId val="268350208"/>
        <c:axId val="268351744"/>
      </c:barChart>
      <c:catAx>
        <c:axId val="268345728"/>
        <c:scaling>
          <c:orientation val="maxMin"/>
        </c:scaling>
        <c:delete val="1"/>
        <c:axPos val="l"/>
        <c:numFmt formatCode="General" sourceLinked="1"/>
        <c:majorTickMark val="out"/>
        <c:minorTickMark val="none"/>
        <c:tickLblPos val="nextTo"/>
        <c:crossAx val="268348416"/>
        <c:crosses val="autoZero"/>
        <c:auto val="1"/>
        <c:lblAlgn val="ctr"/>
        <c:lblOffset val="100"/>
        <c:tickLblSkip val="1"/>
        <c:tickMarkSkip val="1"/>
        <c:noMultiLvlLbl val="0"/>
      </c:catAx>
      <c:valAx>
        <c:axId val="268348416"/>
        <c:scaling>
          <c:orientation val="minMax"/>
          <c:max val="1.1499999999999999"/>
          <c:min val="0"/>
        </c:scaling>
        <c:delete val="1"/>
        <c:axPos val="b"/>
        <c:numFmt formatCode="0%" sourceLinked="1"/>
        <c:majorTickMark val="out"/>
        <c:minorTickMark val="none"/>
        <c:tickLblPos val="nextTo"/>
        <c:crossAx val="268345728"/>
        <c:crosses val="max"/>
        <c:crossBetween val="between"/>
      </c:valAx>
      <c:catAx>
        <c:axId val="268350208"/>
        <c:scaling>
          <c:orientation val="maxMin"/>
        </c:scaling>
        <c:delete val="1"/>
        <c:axPos val="r"/>
        <c:numFmt formatCode="General" sourceLinked="1"/>
        <c:majorTickMark val="out"/>
        <c:minorTickMark val="none"/>
        <c:tickLblPos val="nextTo"/>
        <c:crossAx val="268351744"/>
        <c:crossesAt val="0"/>
        <c:auto val="1"/>
        <c:lblAlgn val="ctr"/>
        <c:lblOffset val="100"/>
        <c:noMultiLvlLbl val="0"/>
      </c:catAx>
      <c:valAx>
        <c:axId val="268351744"/>
        <c:scaling>
          <c:orientation val="maxMin"/>
          <c:min val="0"/>
        </c:scaling>
        <c:delete val="0"/>
        <c:axPos val="t"/>
        <c:numFmt formatCode="General" sourceLinked="1"/>
        <c:majorTickMark val="none"/>
        <c:minorTickMark val="none"/>
        <c:tickLblPos val="none"/>
        <c:spPr>
          <a:ln w="6603">
            <a:noFill/>
          </a:ln>
        </c:spPr>
        <c:crossAx val="268350208"/>
        <c:crosses val="autoZero"/>
        <c:crossBetween val="between"/>
      </c:valAx>
      <c:spPr>
        <a:noFill/>
        <a:ln w="17608">
          <a:noFill/>
        </a:ln>
      </c:spPr>
    </c:plotArea>
    <c:plotVisOnly val="1"/>
    <c:dispBlanksAs val="gap"/>
    <c:showDLblsOverMax val="0"/>
  </c:chart>
  <c:spPr>
    <a:noFill/>
    <a:ln>
      <a:noFill/>
    </a:ln>
  </c:spPr>
  <c:txPr>
    <a:bodyPr/>
    <a:lstStyle/>
    <a:p>
      <a:pPr>
        <a:defRPr sz="1057" b="1" i="0" u="none" strike="noStrike" baseline="0">
          <a:solidFill>
            <a:schemeClr val="tx1"/>
          </a:solidFill>
          <a:latin typeface="Arial"/>
          <a:ea typeface="Arial"/>
          <a:cs typeface="Arial"/>
        </a:defRPr>
      </a:pPr>
      <a:endParaRPr lang="fr-FR"/>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2544744463597415E-2"/>
          <c:y val="5.2702039456011984E-2"/>
          <c:w val="0.87629866626793751"/>
          <c:h val="0.84322547104677203"/>
        </c:manualLayout>
      </c:layout>
      <c:barChart>
        <c:barDir val="bar"/>
        <c:grouping val="percentStacked"/>
        <c:varyColors val="0"/>
        <c:ser>
          <c:idx val="5"/>
          <c:order val="0"/>
          <c:tx>
            <c:strRef>
              <c:f>Sheet1!$B$1</c:f>
              <c:strCache>
                <c:ptCount val="1"/>
                <c:pt idx="0">
                  <c:v>Oui tout à fait </c:v>
                </c:pt>
              </c:strCache>
            </c:strRef>
          </c:tx>
          <c:spPr>
            <a:solidFill>
              <a:srgbClr val="1DAFAD"/>
            </a:solidFill>
            <a:ln w="17608">
              <a:noFill/>
            </a:ln>
          </c:spPr>
          <c:invertIfNegative val="0"/>
          <c:dLbls>
            <c:numFmt formatCode="0;&quot;&quot;;&quot;&quot;" sourceLinked="0"/>
            <c:spPr>
              <a:noFill/>
              <a:ln w="17608">
                <a:noFill/>
              </a:ln>
            </c:spPr>
            <c:txPr>
              <a:bodyPr/>
              <a:lstStyle/>
              <a:p>
                <a:pPr>
                  <a:defRPr sz="1800" b="1" i="0" u="none" strike="noStrike" baseline="0">
                    <a:solidFill>
                      <a:srgbClr val="FFFFFF"/>
                    </a:solidFill>
                    <a:latin typeface="+mj-lt"/>
                    <a:ea typeface="Trebuchet MS"/>
                    <a:cs typeface="Trebuchet M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1">
                  <c:v>2024 (base : 30 313)</c:v>
                </c:pt>
              </c:strCache>
            </c:strRef>
          </c:cat>
          <c:val>
            <c:numRef>
              <c:f>Sheet1!$B$2:$B$3</c:f>
              <c:numCache>
                <c:formatCode>General</c:formatCode>
                <c:ptCount val="2"/>
              </c:numCache>
            </c:numRef>
          </c:val>
          <c:extLst>
            <c:ext xmlns:c16="http://schemas.microsoft.com/office/drawing/2014/chart" uri="{C3380CC4-5D6E-409C-BE32-E72D297353CC}">
              <c16:uniqueId val="{00000000-CCE9-409E-9130-2F5872FB9615}"/>
            </c:ext>
          </c:extLst>
        </c:ser>
        <c:ser>
          <c:idx val="6"/>
          <c:order val="1"/>
          <c:tx>
            <c:strRef>
              <c:f>Sheet1!$C$1</c:f>
              <c:strCache>
                <c:ptCount val="1"/>
                <c:pt idx="0">
                  <c:v>Oui plutôt</c:v>
                </c:pt>
              </c:strCache>
            </c:strRef>
          </c:tx>
          <c:spPr>
            <a:solidFill>
              <a:srgbClr val="9FE5D8"/>
            </a:solidFill>
            <a:ln w="17608">
              <a:noFill/>
            </a:ln>
          </c:spPr>
          <c:invertIfNegative val="0"/>
          <c:dLbls>
            <c:numFmt formatCode="0;&quot;&quot;;&quot;&quot;" sourceLinked="0"/>
            <c:spPr>
              <a:noFill/>
              <a:ln w="17608">
                <a:noFill/>
              </a:ln>
            </c:spPr>
            <c:txPr>
              <a:bodyPr/>
              <a:lstStyle/>
              <a:p>
                <a:pPr>
                  <a:defRPr sz="1800" b="1" i="0" u="none" strike="noStrike" baseline="0">
                    <a:solidFill>
                      <a:schemeClr val="bg1"/>
                    </a:solidFill>
                    <a:latin typeface="+mj-lt"/>
                    <a:ea typeface="Trebuchet MS"/>
                    <a:cs typeface="Trebuchet M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1">
                  <c:v>2024 (base : 30 313)</c:v>
                </c:pt>
              </c:strCache>
            </c:strRef>
          </c:cat>
          <c:val>
            <c:numRef>
              <c:f>Sheet1!$C$2:$C$3</c:f>
              <c:numCache>
                <c:formatCode>General</c:formatCode>
                <c:ptCount val="2"/>
              </c:numCache>
            </c:numRef>
          </c:val>
          <c:extLst>
            <c:ext xmlns:c16="http://schemas.microsoft.com/office/drawing/2014/chart" uri="{C3380CC4-5D6E-409C-BE32-E72D297353CC}">
              <c16:uniqueId val="{00000001-CCE9-409E-9130-2F5872FB9615}"/>
            </c:ext>
          </c:extLst>
        </c:ser>
        <c:ser>
          <c:idx val="7"/>
          <c:order val="2"/>
          <c:tx>
            <c:strRef>
              <c:f>Sheet1!$D$1</c:f>
              <c:strCache>
                <c:ptCount val="1"/>
                <c:pt idx="0">
                  <c:v>Non plutôt pas</c:v>
                </c:pt>
              </c:strCache>
            </c:strRef>
          </c:tx>
          <c:spPr>
            <a:solidFill>
              <a:srgbClr val="FF740F"/>
            </a:solidFill>
            <a:ln w="17608">
              <a:noFill/>
            </a:ln>
          </c:spPr>
          <c:invertIfNegative val="0"/>
          <c:dLbls>
            <c:numFmt formatCode="0;&quot;&quot;;&quot;&quot;" sourceLinked="0"/>
            <c:spPr>
              <a:noFill/>
              <a:ln w="17608">
                <a:noFill/>
              </a:ln>
            </c:spPr>
            <c:txPr>
              <a:bodyPr/>
              <a:lstStyle/>
              <a:p>
                <a:pPr>
                  <a:defRPr sz="1800" b="1" i="0" u="none" strike="noStrike" baseline="0">
                    <a:solidFill>
                      <a:schemeClr val="bg1"/>
                    </a:solidFill>
                    <a:latin typeface="+mj-lt"/>
                    <a:ea typeface="Trebuchet MS"/>
                    <a:cs typeface="Trebuchet M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1">
                  <c:v>2024 (base : 30 313)</c:v>
                </c:pt>
              </c:strCache>
            </c:strRef>
          </c:cat>
          <c:val>
            <c:numRef>
              <c:f>Sheet1!$D$2:$D$3</c:f>
              <c:numCache>
                <c:formatCode>General</c:formatCode>
                <c:ptCount val="2"/>
              </c:numCache>
            </c:numRef>
          </c:val>
          <c:extLst>
            <c:ext xmlns:c16="http://schemas.microsoft.com/office/drawing/2014/chart" uri="{C3380CC4-5D6E-409C-BE32-E72D297353CC}">
              <c16:uniqueId val="{00000002-CCE9-409E-9130-2F5872FB9615}"/>
            </c:ext>
          </c:extLst>
        </c:ser>
        <c:ser>
          <c:idx val="0"/>
          <c:order val="3"/>
          <c:tx>
            <c:strRef>
              <c:f>Sheet1!$E$1</c:f>
              <c:strCache>
                <c:ptCount val="1"/>
                <c:pt idx="0">
                  <c:v>Non pas du tout</c:v>
                </c:pt>
              </c:strCache>
            </c:strRef>
          </c:tx>
          <c:spPr>
            <a:solidFill>
              <a:srgbClr val="E50158"/>
            </a:solidFill>
            <a:ln w="17608">
              <a:noFill/>
            </a:ln>
          </c:spPr>
          <c:invertIfNegative val="0"/>
          <c:dLbls>
            <c:numFmt formatCode="0;&quot;&quot;;&quot;&quot;" sourceLinked="0"/>
            <c:spPr>
              <a:noFill/>
              <a:ln w="17608">
                <a:noFill/>
              </a:ln>
            </c:spPr>
            <c:txPr>
              <a:bodyPr/>
              <a:lstStyle/>
              <a:p>
                <a:pPr>
                  <a:defRPr sz="1800" b="1" i="0" u="none" strike="noStrike" baseline="0">
                    <a:solidFill>
                      <a:srgbClr val="FFFFFF"/>
                    </a:solidFill>
                    <a:latin typeface="+mj-lt"/>
                    <a:ea typeface="Arial"/>
                    <a:cs typeface="Aria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1">
                  <c:v>2024 (base : 30 313)</c:v>
                </c:pt>
              </c:strCache>
            </c:strRef>
          </c:cat>
          <c:val>
            <c:numRef>
              <c:f>Sheet1!$E$2:$E$3</c:f>
              <c:numCache>
                <c:formatCode>General</c:formatCode>
                <c:ptCount val="2"/>
              </c:numCache>
            </c:numRef>
          </c:val>
          <c:extLst>
            <c:ext xmlns:c16="http://schemas.microsoft.com/office/drawing/2014/chart" uri="{C3380CC4-5D6E-409C-BE32-E72D297353CC}">
              <c16:uniqueId val="{00000003-CCE9-409E-9130-2F5872FB9615}"/>
            </c:ext>
          </c:extLst>
        </c:ser>
        <c:dLbls>
          <c:showLegendKey val="0"/>
          <c:showVal val="1"/>
          <c:showCatName val="0"/>
          <c:showSerName val="0"/>
          <c:showPercent val="0"/>
          <c:showBubbleSize val="0"/>
        </c:dLbls>
        <c:gapWidth val="80"/>
        <c:overlap val="100"/>
        <c:axId val="268345728"/>
        <c:axId val="268348416"/>
      </c:barChart>
      <c:barChart>
        <c:barDir val="bar"/>
        <c:grouping val="clustered"/>
        <c:varyColors val="0"/>
        <c:ser>
          <c:idx val="1"/>
          <c:order val="4"/>
          <c:tx>
            <c:strRef>
              <c:f>Sheet1!$F$1</c:f>
              <c:strCache>
                <c:ptCount val="1"/>
                <c:pt idx="0">
                  <c:v>Total Oui</c:v>
                </c:pt>
              </c:strCache>
            </c:strRef>
          </c:tx>
          <c:spPr>
            <a:noFill/>
            <a:ln w="17608">
              <a:noFill/>
            </a:ln>
          </c:spPr>
          <c:invertIfNegative val="0"/>
          <c:dLbls>
            <c:spPr>
              <a:noFill/>
              <a:ln w="17608">
                <a:noFill/>
              </a:ln>
            </c:spPr>
            <c:txPr>
              <a:bodyPr/>
              <a:lstStyle/>
              <a:p>
                <a:pPr>
                  <a:defRPr sz="1800" b="1" i="0" u="none" strike="noStrike" baseline="0">
                    <a:solidFill>
                      <a:srgbClr val="080808"/>
                    </a:solidFill>
                    <a:latin typeface="+mj-lt"/>
                    <a:ea typeface="Arial"/>
                    <a:cs typeface="Aria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1">
                  <c:v>2024 (base : 30 313)</c:v>
                </c:pt>
              </c:strCache>
            </c:strRef>
          </c:cat>
          <c:val>
            <c:numRef>
              <c:f>Sheet1!$F$2:$F$3</c:f>
              <c:numCache>
                <c:formatCode>0</c:formatCode>
                <c:ptCount val="2"/>
                <c:pt idx="0" formatCode="General">
                  <c:v>96</c:v>
                </c:pt>
                <c:pt idx="1">
                  <c:v>96.344390015505411</c:v>
                </c:pt>
              </c:numCache>
            </c:numRef>
          </c:val>
          <c:extLst>
            <c:ext xmlns:c16="http://schemas.microsoft.com/office/drawing/2014/chart" uri="{C3380CC4-5D6E-409C-BE32-E72D297353CC}">
              <c16:uniqueId val="{00000004-CCE9-409E-9130-2F5872FB9615}"/>
            </c:ext>
          </c:extLst>
        </c:ser>
        <c:ser>
          <c:idx val="2"/>
          <c:order val="5"/>
          <c:tx>
            <c:strRef>
              <c:f>Sheet1!$G$1</c:f>
              <c:strCache>
                <c:ptCount val="1"/>
                <c:pt idx="0">
                  <c:v>Position SIG+</c:v>
                </c:pt>
              </c:strCache>
            </c:strRef>
          </c:tx>
          <c:spPr>
            <a:noFill/>
            <a:ln>
              <a:noFill/>
            </a:ln>
          </c:spPr>
          <c:invertIfNegative val="0"/>
          <c:dLbls>
            <c:dLbl>
              <c:idx val="0"/>
              <c:tx>
                <c:rich>
                  <a:bodyPr/>
                  <a:lstStyle/>
                  <a:p>
                    <a:endParaRPr lang="fr-FR"/>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5-CCE9-409E-9130-2F5872FB9615}"/>
                </c:ext>
              </c:extLst>
            </c:dLbl>
            <c:dLbl>
              <c:idx val="1"/>
              <c:tx>
                <c:rich>
                  <a:bodyPr/>
                  <a:lstStyle/>
                  <a:p>
                    <a:fld id="{470C9105-DFF1-4B96-BF11-34AC3E4570B1}" type="CELLRANGE">
                      <a:rPr lang="en-US"/>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CE9-409E-9130-2F5872FB9615}"/>
                </c:ext>
              </c:extLst>
            </c:dLbl>
            <c:spPr>
              <a:noFill/>
              <a:ln>
                <a:noFill/>
              </a:ln>
              <a:effectLst/>
            </c:spPr>
            <c:txPr>
              <a:bodyPr wrap="square" lIns="38100" tIns="19050" rIns="38100" bIns="19050" anchor="ctr">
                <a:spAutoFit/>
              </a:bodyPr>
              <a:lstStyle/>
              <a:p>
                <a:pPr>
                  <a:defRPr sz="1400">
                    <a:solidFill>
                      <a:srgbClr val="00B050"/>
                    </a:solidFill>
                    <a:latin typeface="Wingdings" panose="05000000000000000000" pitchFamily="2" charset="2"/>
                  </a:defRPr>
                </a:pPr>
                <a:endParaRPr lang="fr-FR"/>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Sheet1!$A$2:$A$3</c:f>
              <c:strCache>
                <c:ptCount val="2"/>
                <c:pt idx="1">
                  <c:v>2024 (base : 30 313)</c:v>
                </c:pt>
              </c:strCache>
            </c:strRef>
          </c:cat>
          <c:val>
            <c:numRef>
              <c:f>Sheet1!$G$2:$G$3</c:f>
              <c:numCache>
                <c:formatCode>0</c:formatCode>
                <c:ptCount val="2"/>
                <c:pt idx="1">
                  <c:v>0</c:v>
                </c:pt>
              </c:numCache>
            </c:numRef>
          </c:val>
          <c:extLst>
            <c:ext xmlns:c15="http://schemas.microsoft.com/office/drawing/2012/chart" uri="{02D57815-91ED-43cb-92C2-25804820EDAC}">
              <c15:datalabelsRange>
                <c15:f>Sheet1!$I$3</c15:f>
                <c15:dlblRangeCache>
                  <c:ptCount val="1"/>
                </c15:dlblRangeCache>
              </c15:datalabelsRange>
            </c:ext>
            <c:ext xmlns:c16="http://schemas.microsoft.com/office/drawing/2014/chart" uri="{C3380CC4-5D6E-409C-BE32-E72D297353CC}">
              <c16:uniqueId val="{0000000C-CCE9-409E-9130-2F5872FB9615}"/>
            </c:ext>
          </c:extLst>
        </c:ser>
        <c:ser>
          <c:idx val="3"/>
          <c:order val="6"/>
          <c:tx>
            <c:strRef>
              <c:f>Sheet1!$H$1</c:f>
              <c:strCache>
                <c:ptCount val="1"/>
                <c:pt idx="0">
                  <c:v>Position SIG-</c:v>
                </c:pt>
              </c:strCache>
            </c:strRef>
          </c:tx>
          <c:spPr>
            <a:noFill/>
            <a:ln>
              <a:noFill/>
            </a:ln>
          </c:spPr>
          <c:invertIfNegative val="0"/>
          <c:dLbls>
            <c:dLbl>
              <c:idx val="0"/>
              <c:tx>
                <c:rich>
                  <a:bodyPr/>
                  <a:lstStyle/>
                  <a:p>
                    <a:endParaRPr lang="fr-FR"/>
                  </a:p>
                </c:rich>
              </c:tx>
              <c:dLblPos val="in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D-CCE9-409E-9130-2F5872FB9615}"/>
                </c:ext>
              </c:extLst>
            </c:dLbl>
            <c:dLbl>
              <c:idx val="1"/>
              <c:tx>
                <c:rich>
                  <a:bodyPr/>
                  <a:lstStyle/>
                  <a:p>
                    <a:fld id="{144BF835-42CC-4532-ADCB-01F69E016D6D}" type="CELLRANGE">
                      <a:rPr lang="en-US"/>
                      <a:pPr/>
                      <a:t>[PLAGECELL]</a:t>
                    </a:fld>
                    <a:endParaRPr lang="fr-FR"/>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CCE9-409E-9130-2F5872FB9615}"/>
                </c:ext>
              </c:extLst>
            </c:dLbl>
            <c:spPr>
              <a:noFill/>
              <a:ln>
                <a:noFill/>
              </a:ln>
              <a:effectLst/>
            </c:spPr>
            <c:txPr>
              <a:bodyPr wrap="square" lIns="38100" tIns="19050" rIns="38100" bIns="19050" anchor="ctr">
                <a:spAutoFit/>
              </a:bodyPr>
              <a:lstStyle/>
              <a:p>
                <a:pPr>
                  <a:defRPr sz="1800">
                    <a:solidFill>
                      <a:srgbClr val="FFCC66"/>
                    </a:solidFill>
                    <a:latin typeface="Wingdings" panose="05000000000000000000" pitchFamily="2" charset="2"/>
                  </a:defRPr>
                </a:pPr>
                <a:endParaRPr lang="fr-FR"/>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Sheet1!$A$2:$A$3</c:f>
              <c:strCache>
                <c:ptCount val="2"/>
                <c:pt idx="1">
                  <c:v>2024 (base : 30 313)</c:v>
                </c:pt>
              </c:strCache>
            </c:strRef>
          </c:cat>
          <c:val>
            <c:numRef>
              <c:f>Sheet1!$H$2:$H$3</c:f>
              <c:numCache>
                <c:formatCode>0</c:formatCode>
                <c:ptCount val="2"/>
                <c:pt idx="1">
                  <c:v>0</c:v>
                </c:pt>
              </c:numCache>
            </c:numRef>
          </c:val>
          <c:extLst>
            <c:ext xmlns:c15="http://schemas.microsoft.com/office/drawing/2012/chart" uri="{02D57815-91ED-43cb-92C2-25804820EDAC}">
              <c15:datalabelsRange>
                <c15:f>Sheet1!$J$3</c15:f>
                <c15:dlblRangeCache>
                  <c:ptCount val="1"/>
                  <c:pt idx="0">
                    <c:v>î</c:v>
                  </c:pt>
                </c15:dlblRangeCache>
              </c15:datalabelsRange>
            </c:ext>
            <c:ext xmlns:c16="http://schemas.microsoft.com/office/drawing/2014/chart" uri="{C3380CC4-5D6E-409C-BE32-E72D297353CC}">
              <c16:uniqueId val="{00000014-CCE9-409E-9130-2F5872FB9615}"/>
            </c:ext>
          </c:extLst>
        </c:ser>
        <c:dLbls>
          <c:showLegendKey val="0"/>
          <c:showVal val="1"/>
          <c:showCatName val="0"/>
          <c:showSerName val="0"/>
          <c:showPercent val="0"/>
          <c:showBubbleSize val="0"/>
        </c:dLbls>
        <c:gapWidth val="150"/>
        <c:overlap val="100"/>
        <c:axId val="268350208"/>
        <c:axId val="268351744"/>
      </c:barChart>
      <c:catAx>
        <c:axId val="268345728"/>
        <c:scaling>
          <c:orientation val="maxMin"/>
        </c:scaling>
        <c:delete val="1"/>
        <c:axPos val="l"/>
        <c:numFmt formatCode="General" sourceLinked="1"/>
        <c:majorTickMark val="out"/>
        <c:minorTickMark val="none"/>
        <c:tickLblPos val="nextTo"/>
        <c:crossAx val="268348416"/>
        <c:crosses val="autoZero"/>
        <c:auto val="1"/>
        <c:lblAlgn val="ctr"/>
        <c:lblOffset val="100"/>
        <c:tickLblSkip val="1"/>
        <c:tickMarkSkip val="1"/>
        <c:noMultiLvlLbl val="0"/>
      </c:catAx>
      <c:valAx>
        <c:axId val="268348416"/>
        <c:scaling>
          <c:orientation val="minMax"/>
          <c:max val="1.1499999999999999"/>
          <c:min val="0"/>
        </c:scaling>
        <c:delete val="1"/>
        <c:axPos val="b"/>
        <c:numFmt formatCode="0%" sourceLinked="1"/>
        <c:majorTickMark val="out"/>
        <c:minorTickMark val="none"/>
        <c:tickLblPos val="nextTo"/>
        <c:crossAx val="268345728"/>
        <c:crosses val="max"/>
        <c:crossBetween val="between"/>
      </c:valAx>
      <c:catAx>
        <c:axId val="268350208"/>
        <c:scaling>
          <c:orientation val="maxMin"/>
        </c:scaling>
        <c:delete val="1"/>
        <c:axPos val="r"/>
        <c:numFmt formatCode="General" sourceLinked="1"/>
        <c:majorTickMark val="out"/>
        <c:minorTickMark val="none"/>
        <c:tickLblPos val="nextTo"/>
        <c:crossAx val="268351744"/>
        <c:crossesAt val="0"/>
        <c:auto val="1"/>
        <c:lblAlgn val="ctr"/>
        <c:lblOffset val="100"/>
        <c:noMultiLvlLbl val="0"/>
      </c:catAx>
      <c:valAx>
        <c:axId val="268351744"/>
        <c:scaling>
          <c:orientation val="maxMin"/>
          <c:min val="0"/>
        </c:scaling>
        <c:delete val="0"/>
        <c:axPos val="t"/>
        <c:numFmt formatCode="General" sourceLinked="1"/>
        <c:majorTickMark val="none"/>
        <c:minorTickMark val="none"/>
        <c:tickLblPos val="none"/>
        <c:spPr>
          <a:ln w="6603">
            <a:noFill/>
          </a:ln>
        </c:spPr>
        <c:crossAx val="268350208"/>
        <c:crosses val="autoZero"/>
        <c:crossBetween val="between"/>
      </c:valAx>
      <c:spPr>
        <a:noFill/>
        <a:ln w="17608">
          <a:noFill/>
        </a:ln>
      </c:spPr>
    </c:plotArea>
    <c:plotVisOnly val="1"/>
    <c:dispBlanksAs val="gap"/>
    <c:showDLblsOverMax val="0"/>
  </c:chart>
  <c:spPr>
    <a:noFill/>
    <a:ln>
      <a:noFill/>
    </a:ln>
  </c:spPr>
  <c:txPr>
    <a:bodyPr/>
    <a:lstStyle/>
    <a:p>
      <a:pPr>
        <a:defRPr sz="1057" b="1" i="0" u="none" strike="noStrike" baseline="0">
          <a:solidFill>
            <a:schemeClr val="tx1"/>
          </a:solidFill>
          <a:latin typeface="Arial"/>
          <a:ea typeface="Arial"/>
          <a:cs typeface="Arial"/>
        </a:defRPr>
      </a:pPr>
      <a:endParaRPr lang="fr-F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2544744463597415E-2"/>
          <c:y val="5.2702039456011984E-2"/>
          <c:w val="0.87629866626793751"/>
          <c:h val="0.84322547104677203"/>
        </c:manualLayout>
      </c:layout>
      <c:barChart>
        <c:barDir val="bar"/>
        <c:grouping val="percentStacked"/>
        <c:varyColors val="0"/>
        <c:ser>
          <c:idx val="5"/>
          <c:order val="0"/>
          <c:tx>
            <c:strRef>
              <c:f>Sheet1!$B$1</c:f>
              <c:strCache>
                <c:ptCount val="1"/>
                <c:pt idx="0">
                  <c:v>10</c:v>
                </c:pt>
              </c:strCache>
            </c:strRef>
          </c:tx>
          <c:spPr>
            <a:solidFill>
              <a:srgbClr val="1DAFAD"/>
            </a:solidFill>
            <a:ln w="17608">
              <a:noFill/>
            </a:ln>
          </c:spPr>
          <c:invertIfNegative val="0"/>
          <c:dLbls>
            <c:numFmt formatCode="0;&quot;&quot;;&quot;&quot;" sourceLinked="0"/>
            <c:spPr>
              <a:noFill/>
              <a:ln w="17608">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2"/>
                <c:pt idx="1">
                  <c:v>2024 (base : 30 313)</c:v>
                </c:pt>
              </c:strCache>
            </c:strRef>
          </c:cat>
          <c:val>
            <c:numRef>
              <c:f>Sheet1!$B$2:$B$4</c:f>
              <c:numCache>
                <c:formatCode>General</c:formatCode>
                <c:ptCount val="2"/>
              </c:numCache>
            </c:numRef>
          </c:val>
          <c:extLst>
            <c:ext xmlns:c16="http://schemas.microsoft.com/office/drawing/2014/chart" uri="{C3380CC4-5D6E-409C-BE32-E72D297353CC}">
              <c16:uniqueId val="{00000000-827F-476F-AF01-924BB43ADD94}"/>
            </c:ext>
          </c:extLst>
        </c:ser>
        <c:ser>
          <c:idx val="6"/>
          <c:order val="1"/>
          <c:tx>
            <c:strRef>
              <c:f>Sheet1!$C$1</c:f>
              <c:strCache>
                <c:ptCount val="1"/>
                <c:pt idx="0">
                  <c:v>8 à 9</c:v>
                </c:pt>
              </c:strCache>
            </c:strRef>
          </c:tx>
          <c:spPr>
            <a:solidFill>
              <a:srgbClr val="9FE5D8"/>
            </a:solidFill>
            <a:ln w="17608">
              <a:noFill/>
            </a:ln>
          </c:spPr>
          <c:invertIfNegative val="0"/>
          <c:dLbls>
            <c:numFmt formatCode="0;&quot;&quot;;&quot;&quot;" sourceLinked="0"/>
            <c:spPr>
              <a:noFill/>
              <a:ln w="17608">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2"/>
                <c:pt idx="1">
                  <c:v>2024 (base : 30 313)</c:v>
                </c:pt>
              </c:strCache>
            </c:strRef>
          </c:cat>
          <c:val>
            <c:numRef>
              <c:f>Sheet1!$C$2:$C$4</c:f>
              <c:numCache>
                <c:formatCode>General</c:formatCode>
                <c:ptCount val="2"/>
              </c:numCache>
            </c:numRef>
          </c:val>
          <c:extLst>
            <c:ext xmlns:c16="http://schemas.microsoft.com/office/drawing/2014/chart" uri="{C3380CC4-5D6E-409C-BE32-E72D297353CC}">
              <c16:uniqueId val="{00000001-827F-476F-AF01-924BB43ADD94}"/>
            </c:ext>
          </c:extLst>
        </c:ser>
        <c:ser>
          <c:idx val="7"/>
          <c:order val="2"/>
          <c:tx>
            <c:strRef>
              <c:f>Sheet1!$D$1</c:f>
              <c:strCache>
                <c:ptCount val="1"/>
                <c:pt idx="0">
                  <c:v>6 à 7</c:v>
                </c:pt>
              </c:strCache>
            </c:strRef>
          </c:tx>
          <c:spPr>
            <a:solidFill>
              <a:srgbClr val="FF740F"/>
            </a:solidFill>
            <a:ln w="17608">
              <a:noFill/>
            </a:ln>
          </c:spPr>
          <c:invertIfNegative val="0"/>
          <c:dLbls>
            <c:numFmt formatCode="0;&quot;&quot;;&quot;&quot;" sourceLinked="0"/>
            <c:spPr>
              <a:noFill/>
              <a:ln w="17608">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2"/>
                <c:pt idx="1">
                  <c:v>2024 (base : 30 313)</c:v>
                </c:pt>
              </c:strCache>
            </c:strRef>
          </c:cat>
          <c:val>
            <c:numRef>
              <c:f>Sheet1!$D$2:$D$4</c:f>
              <c:numCache>
                <c:formatCode>General</c:formatCode>
                <c:ptCount val="2"/>
              </c:numCache>
            </c:numRef>
          </c:val>
          <c:extLst>
            <c:ext xmlns:c16="http://schemas.microsoft.com/office/drawing/2014/chart" uri="{C3380CC4-5D6E-409C-BE32-E72D297353CC}">
              <c16:uniqueId val="{00000002-827F-476F-AF01-924BB43ADD94}"/>
            </c:ext>
          </c:extLst>
        </c:ser>
        <c:ser>
          <c:idx val="0"/>
          <c:order val="3"/>
          <c:tx>
            <c:strRef>
              <c:f>Sheet1!$E$1</c:f>
              <c:strCache>
                <c:ptCount val="1"/>
                <c:pt idx="0">
                  <c:v>1 à 5</c:v>
                </c:pt>
              </c:strCache>
            </c:strRef>
          </c:tx>
          <c:spPr>
            <a:solidFill>
              <a:srgbClr val="E50158"/>
            </a:solidFill>
            <a:ln w="17608">
              <a:noFill/>
            </a:ln>
          </c:spPr>
          <c:invertIfNegative val="0"/>
          <c:dLbls>
            <c:numFmt formatCode="0;&quot;&quot;;&quot;&quot;" sourceLinked="0"/>
            <c:spPr>
              <a:noFill/>
              <a:ln w="17608">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2"/>
                <c:pt idx="1">
                  <c:v>2024 (base : 30 313)</c:v>
                </c:pt>
              </c:strCache>
            </c:strRef>
          </c:cat>
          <c:val>
            <c:numRef>
              <c:f>Sheet1!$E$2:$E$4</c:f>
              <c:numCache>
                <c:formatCode>General</c:formatCode>
                <c:ptCount val="2"/>
              </c:numCache>
            </c:numRef>
          </c:val>
          <c:extLst>
            <c:ext xmlns:c16="http://schemas.microsoft.com/office/drawing/2014/chart" uri="{C3380CC4-5D6E-409C-BE32-E72D297353CC}">
              <c16:uniqueId val="{00000003-827F-476F-AF01-924BB43ADD94}"/>
            </c:ext>
          </c:extLst>
        </c:ser>
        <c:dLbls>
          <c:showLegendKey val="0"/>
          <c:showVal val="1"/>
          <c:showCatName val="0"/>
          <c:showSerName val="0"/>
          <c:showPercent val="0"/>
          <c:showBubbleSize val="0"/>
        </c:dLbls>
        <c:gapWidth val="80"/>
        <c:overlap val="100"/>
        <c:axId val="268345728"/>
        <c:axId val="268348416"/>
      </c:barChart>
      <c:barChart>
        <c:barDir val="bar"/>
        <c:grouping val="clustered"/>
        <c:varyColors val="0"/>
        <c:ser>
          <c:idx val="1"/>
          <c:order val="4"/>
          <c:tx>
            <c:strRef>
              <c:f>Sheet1!$F$1</c:f>
              <c:strCache>
                <c:ptCount val="1"/>
                <c:pt idx="0">
                  <c:v>Moyenne</c:v>
                </c:pt>
              </c:strCache>
            </c:strRef>
          </c:tx>
          <c:spPr>
            <a:noFill/>
            <a:ln w="17608">
              <a:noFill/>
            </a:ln>
          </c:spPr>
          <c:invertIfNegative val="0"/>
          <c:dLbls>
            <c:spPr>
              <a:noFill/>
              <a:ln w="17608">
                <a:noFill/>
              </a:ln>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2"/>
                <c:pt idx="1">
                  <c:v>2024 (base : 30 313)</c:v>
                </c:pt>
              </c:strCache>
            </c:strRef>
          </c:cat>
          <c:val>
            <c:numRef>
              <c:f>Sheet1!$F$2:$F$4</c:f>
              <c:numCache>
                <c:formatCode>0.00</c:formatCode>
                <c:ptCount val="2"/>
                <c:pt idx="0">
                  <c:v>8.6</c:v>
                </c:pt>
                <c:pt idx="1">
                  <c:v>8.36</c:v>
                </c:pt>
              </c:numCache>
            </c:numRef>
          </c:val>
          <c:extLst>
            <c:ext xmlns:c16="http://schemas.microsoft.com/office/drawing/2014/chart" uri="{C3380CC4-5D6E-409C-BE32-E72D297353CC}">
              <c16:uniqueId val="{00000004-827F-476F-AF01-924BB43ADD94}"/>
            </c:ext>
          </c:extLst>
        </c:ser>
        <c:ser>
          <c:idx val="2"/>
          <c:order val="5"/>
          <c:tx>
            <c:strRef>
              <c:f>Sheet1!$G$1</c:f>
              <c:strCache>
                <c:ptCount val="1"/>
                <c:pt idx="0">
                  <c:v>Position SIG+</c:v>
                </c:pt>
              </c:strCache>
            </c:strRef>
          </c:tx>
          <c:spPr>
            <a:noFill/>
            <a:ln>
              <a:noFill/>
            </a:ln>
          </c:spPr>
          <c:invertIfNegative val="0"/>
          <c:dLbls>
            <c:dLbl>
              <c:idx val="0"/>
              <c:tx>
                <c:rich>
                  <a:bodyPr/>
                  <a:lstStyle/>
                  <a:p>
                    <a:endParaRPr lang="fr-FR"/>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5-827F-476F-AF01-924BB43ADD94}"/>
                </c:ext>
              </c:extLst>
            </c:dLbl>
            <c:dLbl>
              <c:idx val="1"/>
              <c:tx>
                <c:rich>
                  <a:bodyPr/>
                  <a:lstStyle/>
                  <a:p>
                    <a:fld id="{2BF3E6CA-EFDB-459C-8245-5D95BC6BC315}" type="CELLRANGE">
                      <a:rPr lang="en-US"/>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827F-476F-AF01-924BB43ADD94}"/>
                </c:ext>
              </c:extLst>
            </c:dLbl>
            <c:spPr>
              <a:noFill/>
              <a:ln>
                <a:noFill/>
              </a:ln>
              <a:effectLst/>
            </c:sp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Sheet1!$A$2:$A$4</c:f>
              <c:strCache>
                <c:ptCount val="2"/>
                <c:pt idx="1">
                  <c:v>2024 (base : 30 313)</c:v>
                </c:pt>
              </c:strCache>
            </c:strRef>
          </c:cat>
          <c:val>
            <c:numRef>
              <c:f>Sheet1!$G$2:$G$4</c:f>
              <c:numCache>
                <c:formatCode>0</c:formatCode>
                <c:ptCount val="2"/>
                <c:pt idx="1">
                  <c:v>0</c:v>
                </c:pt>
              </c:numCache>
            </c:numRef>
          </c:val>
          <c:extLst>
            <c:ext xmlns:c15="http://schemas.microsoft.com/office/drawing/2012/chart" uri="{02D57815-91ED-43cb-92C2-25804820EDAC}">
              <c15:datalabelsRange>
                <c15:f>Sheet1!$I$3</c15:f>
                <c15:dlblRangeCache>
                  <c:ptCount val="1"/>
                </c15:dlblRangeCache>
              </c15:datalabelsRange>
            </c:ext>
            <c:ext xmlns:c16="http://schemas.microsoft.com/office/drawing/2014/chart" uri="{C3380CC4-5D6E-409C-BE32-E72D297353CC}">
              <c16:uniqueId val="{00000008-827F-476F-AF01-924BB43ADD94}"/>
            </c:ext>
          </c:extLst>
        </c:ser>
        <c:ser>
          <c:idx val="3"/>
          <c:order val="6"/>
          <c:tx>
            <c:strRef>
              <c:f>Sheet1!$H$1</c:f>
              <c:strCache>
                <c:ptCount val="1"/>
                <c:pt idx="0">
                  <c:v>Position SIG-</c:v>
                </c:pt>
              </c:strCache>
            </c:strRef>
          </c:tx>
          <c:spPr>
            <a:noFill/>
            <a:ln>
              <a:noFill/>
            </a:ln>
          </c:spPr>
          <c:invertIfNegative val="0"/>
          <c:dLbls>
            <c:dLbl>
              <c:idx val="0"/>
              <c:tx>
                <c:rich>
                  <a:bodyPr/>
                  <a:lstStyle/>
                  <a:p>
                    <a:endParaRPr lang="fr-FR"/>
                  </a:p>
                </c:rich>
              </c:tx>
              <c:dLblPos val="in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9-827F-476F-AF01-924BB43ADD94}"/>
                </c:ext>
              </c:extLst>
            </c:dLbl>
            <c:dLbl>
              <c:idx val="1"/>
              <c:tx>
                <c:rich>
                  <a:bodyPr/>
                  <a:lstStyle/>
                  <a:p>
                    <a:fld id="{EED2A184-2067-4714-99B9-14E0BDE236CD}" type="CELLRANGE">
                      <a:rPr lang="en-US"/>
                      <a:pPr/>
                      <a:t>[PLAGECELL]</a:t>
                    </a:fld>
                    <a:endParaRPr lang="fr-FR"/>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827F-476F-AF01-924BB43ADD94}"/>
                </c:ext>
              </c:extLst>
            </c:dLbl>
            <c:spPr>
              <a:noFill/>
              <a:ln>
                <a:noFill/>
              </a:ln>
              <a:effectLst/>
            </c:sp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Sheet1!$A$2:$A$4</c:f>
              <c:strCache>
                <c:ptCount val="2"/>
                <c:pt idx="1">
                  <c:v>2024 (base : 30 313)</c:v>
                </c:pt>
              </c:strCache>
            </c:strRef>
          </c:cat>
          <c:val>
            <c:numRef>
              <c:f>Sheet1!$H$2:$H$4</c:f>
              <c:numCache>
                <c:formatCode>0</c:formatCode>
                <c:ptCount val="2"/>
                <c:pt idx="1">
                  <c:v>0</c:v>
                </c:pt>
              </c:numCache>
            </c:numRef>
          </c:val>
          <c:extLst>
            <c:ext xmlns:c15="http://schemas.microsoft.com/office/drawing/2012/chart" uri="{02D57815-91ED-43cb-92C2-25804820EDAC}">
              <c15:datalabelsRange>
                <c15:f>Sheet1!$J$3</c15:f>
                <c15:dlblRangeCache>
                  <c:ptCount val="1"/>
                  <c:pt idx="0">
                    <c:v>î</c:v>
                  </c:pt>
                </c15:dlblRangeCache>
              </c15:datalabelsRange>
            </c:ext>
            <c:ext xmlns:c16="http://schemas.microsoft.com/office/drawing/2014/chart" uri="{C3380CC4-5D6E-409C-BE32-E72D297353CC}">
              <c16:uniqueId val="{0000000C-827F-476F-AF01-924BB43ADD94}"/>
            </c:ext>
          </c:extLst>
        </c:ser>
        <c:dLbls>
          <c:showLegendKey val="0"/>
          <c:showVal val="1"/>
          <c:showCatName val="0"/>
          <c:showSerName val="0"/>
          <c:showPercent val="0"/>
          <c:showBubbleSize val="0"/>
        </c:dLbls>
        <c:gapWidth val="150"/>
        <c:overlap val="100"/>
        <c:axId val="268350208"/>
        <c:axId val="268351744"/>
      </c:barChart>
      <c:catAx>
        <c:axId val="268345728"/>
        <c:scaling>
          <c:orientation val="maxMin"/>
        </c:scaling>
        <c:delete val="1"/>
        <c:axPos val="l"/>
        <c:numFmt formatCode="General" sourceLinked="1"/>
        <c:majorTickMark val="out"/>
        <c:minorTickMark val="none"/>
        <c:tickLblPos val="nextTo"/>
        <c:crossAx val="268348416"/>
        <c:crosses val="autoZero"/>
        <c:auto val="1"/>
        <c:lblAlgn val="ctr"/>
        <c:lblOffset val="100"/>
        <c:tickLblSkip val="1"/>
        <c:tickMarkSkip val="1"/>
        <c:noMultiLvlLbl val="0"/>
      </c:catAx>
      <c:valAx>
        <c:axId val="268348416"/>
        <c:scaling>
          <c:orientation val="minMax"/>
          <c:max val="1.1499999999999999"/>
          <c:min val="0"/>
        </c:scaling>
        <c:delete val="1"/>
        <c:axPos val="b"/>
        <c:numFmt formatCode="0%" sourceLinked="1"/>
        <c:majorTickMark val="out"/>
        <c:minorTickMark val="none"/>
        <c:tickLblPos val="nextTo"/>
        <c:crossAx val="268345728"/>
        <c:crosses val="max"/>
        <c:crossBetween val="between"/>
      </c:valAx>
      <c:catAx>
        <c:axId val="268350208"/>
        <c:scaling>
          <c:orientation val="maxMin"/>
        </c:scaling>
        <c:delete val="1"/>
        <c:axPos val="r"/>
        <c:numFmt formatCode="General" sourceLinked="1"/>
        <c:majorTickMark val="out"/>
        <c:minorTickMark val="none"/>
        <c:tickLblPos val="nextTo"/>
        <c:crossAx val="268351744"/>
        <c:crossesAt val="0"/>
        <c:auto val="1"/>
        <c:lblAlgn val="ctr"/>
        <c:lblOffset val="100"/>
        <c:noMultiLvlLbl val="0"/>
      </c:catAx>
      <c:valAx>
        <c:axId val="268351744"/>
        <c:scaling>
          <c:orientation val="maxMin"/>
          <c:min val="0"/>
        </c:scaling>
        <c:delete val="0"/>
        <c:axPos val="t"/>
        <c:numFmt formatCode="0.00" sourceLinked="1"/>
        <c:majorTickMark val="none"/>
        <c:minorTickMark val="none"/>
        <c:tickLblPos val="none"/>
        <c:spPr>
          <a:ln w="6603">
            <a:noFill/>
          </a:ln>
        </c:spPr>
        <c:crossAx val="268350208"/>
        <c:crosses val="autoZero"/>
        <c:crossBetween val="between"/>
      </c:valAx>
      <c:spPr>
        <a:noFill/>
        <a:ln w="17608">
          <a:noFill/>
        </a:ln>
      </c:spPr>
    </c:plotArea>
    <c:plotVisOnly val="1"/>
    <c:dispBlanksAs val="gap"/>
    <c:showDLblsOverMax val="0"/>
  </c:chart>
  <c:spPr>
    <a:noFill/>
    <a:ln>
      <a:noFill/>
    </a:ln>
  </c:spPr>
  <c:txPr>
    <a:bodyPr/>
    <a:lstStyle/>
    <a:p>
      <a:pPr>
        <a:defRPr sz="1050" b="1" i="0" u="none" strike="noStrike" baseline="0">
          <a:solidFill>
            <a:schemeClr val="tx1"/>
          </a:solidFill>
          <a:latin typeface="Arial"/>
          <a:ea typeface="Arial"/>
          <a:cs typeface="Arial"/>
        </a:defRPr>
      </a:pPr>
      <a:endParaRPr lang="fr-FR"/>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2544744463597415E-2"/>
          <c:y val="5.2702039456011984E-2"/>
          <c:w val="0.87629866626793751"/>
          <c:h val="0.84322547104677203"/>
        </c:manualLayout>
      </c:layout>
      <c:barChart>
        <c:barDir val="bar"/>
        <c:grouping val="percentStacked"/>
        <c:varyColors val="0"/>
        <c:ser>
          <c:idx val="5"/>
          <c:order val="0"/>
          <c:tx>
            <c:strRef>
              <c:f>Sheet1!$B$1</c:f>
              <c:strCache>
                <c:ptCount val="1"/>
                <c:pt idx="0">
                  <c:v>10</c:v>
                </c:pt>
              </c:strCache>
            </c:strRef>
          </c:tx>
          <c:spPr>
            <a:solidFill>
              <a:srgbClr val="1DAFAD"/>
            </a:solidFill>
            <a:ln w="17608">
              <a:noFill/>
            </a:ln>
          </c:spPr>
          <c:invertIfNegative val="0"/>
          <c:dLbls>
            <c:numFmt formatCode="0;&quot;&quot;;&quot;&quot;" sourceLinked="0"/>
            <c:spPr>
              <a:noFill/>
              <a:ln w="17608">
                <a:noFill/>
              </a:ln>
            </c:spPr>
            <c:txPr>
              <a:bodyPr/>
              <a:lstStyle/>
              <a:p>
                <a:pPr>
                  <a:defRPr sz="1800" b="1" i="0" u="none" strike="noStrike" baseline="0">
                    <a:solidFill>
                      <a:srgbClr val="FFFFFF"/>
                    </a:solidFill>
                    <a:latin typeface="+mj-lt"/>
                    <a:ea typeface="Trebuchet MS"/>
                    <a:cs typeface="Trebuchet M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1">
                  <c:v>2024 (base : 30 313)</c:v>
                </c:pt>
                <c:pt idx="2">
                  <c:v>2023 (base : 20 735)</c:v>
                </c:pt>
              </c:strCache>
            </c:strRef>
          </c:cat>
          <c:val>
            <c:numRef>
              <c:f>Sheet1!$B$2:$B$4</c:f>
              <c:numCache>
                <c:formatCode>General</c:formatCode>
                <c:ptCount val="3"/>
              </c:numCache>
            </c:numRef>
          </c:val>
          <c:extLst>
            <c:ext xmlns:c16="http://schemas.microsoft.com/office/drawing/2014/chart" uri="{C3380CC4-5D6E-409C-BE32-E72D297353CC}">
              <c16:uniqueId val="{00000000-CCE9-409E-9130-2F5872FB9615}"/>
            </c:ext>
          </c:extLst>
        </c:ser>
        <c:ser>
          <c:idx val="6"/>
          <c:order val="1"/>
          <c:tx>
            <c:strRef>
              <c:f>Sheet1!$C$1</c:f>
              <c:strCache>
                <c:ptCount val="1"/>
                <c:pt idx="0">
                  <c:v>8 à 9</c:v>
                </c:pt>
              </c:strCache>
            </c:strRef>
          </c:tx>
          <c:spPr>
            <a:solidFill>
              <a:srgbClr val="9FE5D8"/>
            </a:solidFill>
            <a:ln w="17608">
              <a:noFill/>
            </a:ln>
          </c:spPr>
          <c:invertIfNegative val="0"/>
          <c:dLbls>
            <c:numFmt formatCode="0;&quot;&quot;;&quot;&quot;" sourceLinked="0"/>
            <c:spPr>
              <a:noFill/>
              <a:ln w="17608">
                <a:noFill/>
              </a:ln>
            </c:spPr>
            <c:txPr>
              <a:bodyPr/>
              <a:lstStyle/>
              <a:p>
                <a:pPr>
                  <a:defRPr sz="1800" b="1" i="0" u="none" strike="noStrike" baseline="0">
                    <a:solidFill>
                      <a:schemeClr val="bg1"/>
                    </a:solidFill>
                    <a:latin typeface="+mj-lt"/>
                    <a:ea typeface="Trebuchet MS"/>
                    <a:cs typeface="Trebuchet M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1">
                  <c:v>2024 (base : 30 313)</c:v>
                </c:pt>
                <c:pt idx="2">
                  <c:v>2023 (base : 20 735)</c:v>
                </c:pt>
              </c:strCache>
            </c:strRef>
          </c:cat>
          <c:val>
            <c:numRef>
              <c:f>Sheet1!$C$2:$C$4</c:f>
              <c:numCache>
                <c:formatCode>General</c:formatCode>
                <c:ptCount val="3"/>
              </c:numCache>
            </c:numRef>
          </c:val>
          <c:extLst>
            <c:ext xmlns:c16="http://schemas.microsoft.com/office/drawing/2014/chart" uri="{C3380CC4-5D6E-409C-BE32-E72D297353CC}">
              <c16:uniqueId val="{00000001-CCE9-409E-9130-2F5872FB9615}"/>
            </c:ext>
          </c:extLst>
        </c:ser>
        <c:ser>
          <c:idx val="7"/>
          <c:order val="2"/>
          <c:tx>
            <c:strRef>
              <c:f>Sheet1!$D$1</c:f>
              <c:strCache>
                <c:ptCount val="1"/>
                <c:pt idx="0">
                  <c:v>6 à 7</c:v>
                </c:pt>
              </c:strCache>
            </c:strRef>
          </c:tx>
          <c:spPr>
            <a:solidFill>
              <a:srgbClr val="FF740F"/>
            </a:solidFill>
            <a:ln w="17608">
              <a:noFill/>
            </a:ln>
          </c:spPr>
          <c:invertIfNegative val="0"/>
          <c:dLbls>
            <c:numFmt formatCode="0;&quot;&quot;;&quot;&quot;" sourceLinked="0"/>
            <c:spPr>
              <a:noFill/>
              <a:ln w="17608">
                <a:noFill/>
              </a:ln>
            </c:spPr>
            <c:txPr>
              <a:bodyPr/>
              <a:lstStyle/>
              <a:p>
                <a:pPr>
                  <a:defRPr sz="1800" b="1" i="0" u="none" strike="noStrike" baseline="0">
                    <a:solidFill>
                      <a:schemeClr val="bg1"/>
                    </a:solidFill>
                    <a:latin typeface="+mj-lt"/>
                    <a:ea typeface="Trebuchet MS"/>
                    <a:cs typeface="Trebuchet M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1">
                  <c:v>2024 (base : 30 313)</c:v>
                </c:pt>
                <c:pt idx="2">
                  <c:v>2023 (base : 20 735)</c:v>
                </c:pt>
              </c:strCache>
            </c:strRef>
          </c:cat>
          <c:val>
            <c:numRef>
              <c:f>Sheet1!$D$2:$D$4</c:f>
              <c:numCache>
                <c:formatCode>General</c:formatCode>
                <c:ptCount val="3"/>
              </c:numCache>
            </c:numRef>
          </c:val>
          <c:extLst>
            <c:ext xmlns:c16="http://schemas.microsoft.com/office/drawing/2014/chart" uri="{C3380CC4-5D6E-409C-BE32-E72D297353CC}">
              <c16:uniqueId val="{00000002-CCE9-409E-9130-2F5872FB9615}"/>
            </c:ext>
          </c:extLst>
        </c:ser>
        <c:ser>
          <c:idx val="0"/>
          <c:order val="3"/>
          <c:tx>
            <c:strRef>
              <c:f>Sheet1!$E$1</c:f>
              <c:strCache>
                <c:ptCount val="1"/>
                <c:pt idx="0">
                  <c:v>1 à 5</c:v>
                </c:pt>
              </c:strCache>
            </c:strRef>
          </c:tx>
          <c:spPr>
            <a:solidFill>
              <a:srgbClr val="E50158"/>
            </a:solidFill>
            <a:ln w="17608">
              <a:noFill/>
            </a:ln>
          </c:spPr>
          <c:invertIfNegative val="0"/>
          <c:dLbls>
            <c:numFmt formatCode="0;&quot;&quot;;&quot;&quot;" sourceLinked="0"/>
            <c:spPr>
              <a:noFill/>
              <a:ln w="17608">
                <a:noFill/>
              </a:ln>
            </c:spPr>
            <c:txPr>
              <a:bodyPr/>
              <a:lstStyle/>
              <a:p>
                <a:pPr>
                  <a:defRPr sz="1800" b="1" i="0" u="none" strike="noStrike" baseline="0">
                    <a:solidFill>
                      <a:srgbClr val="FFFFFF"/>
                    </a:solidFill>
                    <a:latin typeface="+mj-lt"/>
                    <a:ea typeface="Arial"/>
                    <a:cs typeface="Aria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1">
                  <c:v>2024 (base : 30 313)</c:v>
                </c:pt>
                <c:pt idx="2">
                  <c:v>2023 (base : 20 735)</c:v>
                </c:pt>
              </c:strCache>
            </c:strRef>
          </c:cat>
          <c:val>
            <c:numRef>
              <c:f>Sheet1!$E$2:$E$4</c:f>
              <c:numCache>
                <c:formatCode>General</c:formatCode>
                <c:ptCount val="3"/>
              </c:numCache>
            </c:numRef>
          </c:val>
          <c:extLst>
            <c:ext xmlns:c16="http://schemas.microsoft.com/office/drawing/2014/chart" uri="{C3380CC4-5D6E-409C-BE32-E72D297353CC}">
              <c16:uniqueId val="{00000003-CCE9-409E-9130-2F5872FB9615}"/>
            </c:ext>
          </c:extLst>
        </c:ser>
        <c:dLbls>
          <c:showLegendKey val="0"/>
          <c:showVal val="1"/>
          <c:showCatName val="0"/>
          <c:showSerName val="0"/>
          <c:showPercent val="0"/>
          <c:showBubbleSize val="0"/>
        </c:dLbls>
        <c:gapWidth val="80"/>
        <c:overlap val="100"/>
        <c:axId val="268345728"/>
        <c:axId val="268348416"/>
      </c:barChart>
      <c:barChart>
        <c:barDir val="bar"/>
        <c:grouping val="clustered"/>
        <c:varyColors val="0"/>
        <c:ser>
          <c:idx val="1"/>
          <c:order val="4"/>
          <c:tx>
            <c:strRef>
              <c:f>Sheet1!$F$1</c:f>
              <c:strCache>
                <c:ptCount val="1"/>
                <c:pt idx="0">
                  <c:v>Moyenne</c:v>
                </c:pt>
              </c:strCache>
            </c:strRef>
          </c:tx>
          <c:spPr>
            <a:noFill/>
            <a:ln w="17608">
              <a:noFill/>
            </a:ln>
          </c:spPr>
          <c:invertIfNegative val="0"/>
          <c:dLbls>
            <c:spPr>
              <a:noFill/>
              <a:ln w="17608">
                <a:noFill/>
              </a:ln>
            </c:spPr>
            <c:txPr>
              <a:bodyPr/>
              <a:lstStyle/>
              <a:p>
                <a:pPr>
                  <a:defRPr sz="1800" b="1" i="0" u="none" strike="noStrike" baseline="0">
                    <a:solidFill>
                      <a:srgbClr val="080808"/>
                    </a:solidFill>
                    <a:latin typeface="+mj-lt"/>
                    <a:ea typeface="Arial"/>
                    <a:cs typeface="Aria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1">
                  <c:v>2024 (base : 30 313)</c:v>
                </c:pt>
                <c:pt idx="2">
                  <c:v>2023 (base : 20 735)</c:v>
                </c:pt>
              </c:strCache>
            </c:strRef>
          </c:cat>
          <c:val>
            <c:numRef>
              <c:f>Sheet1!$F$2:$F$4</c:f>
              <c:numCache>
                <c:formatCode>0.00;\-0.00;</c:formatCode>
                <c:ptCount val="3"/>
                <c:pt idx="0" formatCode="General">
                  <c:v>8.44</c:v>
                </c:pt>
                <c:pt idx="1">
                  <c:v>8.1</c:v>
                </c:pt>
                <c:pt idx="2">
                  <c:v>8.0766481280000004</c:v>
                </c:pt>
              </c:numCache>
            </c:numRef>
          </c:val>
          <c:extLst>
            <c:ext xmlns:c16="http://schemas.microsoft.com/office/drawing/2014/chart" uri="{C3380CC4-5D6E-409C-BE32-E72D297353CC}">
              <c16:uniqueId val="{00000004-CCE9-409E-9130-2F5872FB9615}"/>
            </c:ext>
          </c:extLst>
        </c:ser>
        <c:ser>
          <c:idx val="2"/>
          <c:order val="5"/>
          <c:tx>
            <c:strRef>
              <c:f>Sheet1!$G$1</c:f>
              <c:strCache>
                <c:ptCount val="1"/>
                <c:pt idx="0">
                  <c:v>Position SIG+</c:v>
                </c:pt>
              </c:strCache>
            </c:strRef>
          </c:tx>
          <c:spPr>
            <a:noFill/>
            <a:ln>
              <a:noFill/>
            </a:ln>
          </c:spPr>
          <c:invertIfNegative val="0"/>
          <c:dLbls>
            <c:dLbl>
              <c:idx val="0"/>
              <c:tx>
                <c:rich>
                  <a:bodyPr/>
                  <a:lstStyle/>
                  <a:p>
                    <a:endParaRPr lang="fr-FR"/>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5-CCE9-409E-9130-2F5872FB9615}"/>
                </c:ext>
              </c:extLst>
            </c:dLbl>
            <c:dLbl>
              <c:idx val="1"/>
              <c:tx>
                <c:rich>
                  <a:bodyPr/>
                  <a:lstStyle/>
                  <a:p>
                    <a:fld id="{D2C46784-A68E-401A-9315-50639EBF5F78}" type="CELLRANGE">
                      <a:rPr lang="en-US"/>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CE9-409E-9130-2F5872FB9615}"/>
                </c:ext>
              </c:extLst>
            </c:dLbl>
            <c:dLbl>
              <c:idx val="2"/>
              <c:tx>
                <c:rich>
                  <a:bodyPr/>
                  <a:lstStyle/>
                  <a:p>
                    <a:endParaRPr lang="fr-FR"/>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7-CCE9-409E-9130-2F5872FB9615}"/>
                </c:ext>
              </c:extLst>
            </c:dLbl>
            <c:spPr>
              <a:noFill/>
              <a:ln>
                <a:noFill/>
              </a:ln>
              <a:effectLst/>
            </c:spPr>
            <c:txPr>
              <a:bodyPr wrap="square" lIns="38100" tIns="19050" rIns="38100" bIns="19050" anchor="ctr">
                <a:spAutoFit/>
              </a:bodyPr>
              <a:lstStyle/>
              <a:p>
                <a:pPr>
                  <a:defRPr sz="1400">
                    <a:solidFill>
                      <a:srgbClr val="00B050"/>
                    </a:solidFill>
                    <a:latin typeface="Wingdings" panose="05000000000000000000" pitchFamily="2" charset="2"/>
                  </a:defRPr>
                </a:pPr>
                <a:endParaRPr lang="fr-FR"/>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Sheet1!$A$2:$A$4</c:f>
              <c:strCache>
                <c:ptCount val="3"/>
                <c:pt idx="1">
                  <c:v>2024 (base : 30 313)</c:v>
                </c:pt>
                <c:pt idx="2">
                  <c:v>2023 (base : 20 735)</c:v>
                </c:pt>
              </c:strCache>
            </c:strRef>
          </c:cat>
          <c:val>
            <c:numRef>
              <c:f>Sheet1!$G$2:$G$4</c:f>
              <c:numCache>
                <c:formatCode>0</c:formatCode>
                <c:ptCount val="3"/>
                <c:pt idx="1">
                  <c:v>0</c:v>
                </c:pt>
                <c:pt idx="2">
                  <c:v>0</c:v>
                </c:pt>
              </c:numCache>
            </c:numRef>
          </c:val>
          <c:extLst>
            <c:ext xmlns:c15="http://schemas.microsoft.com/office/drawing/2012/chart" uri="{02D57815-91ED-43cb-92C2-25804820EDAC}">
              <c15:datalabelsRange>
                <c15:f>Sheet1!$I$3</c15:f>
                <c15:dlblRangeCache>
                  <c:ptCount val="1"/>
                </c15:dlblRangeCache>
              </c15:datalabelsRange>
            </c:ext>
            <c:ext xmlns:c16="http://schemas.microsoft.com/office/drawing/2014/chart" uri="{C3380CC4-5D6E-409C-BE32-E72D297353CC}">
              <c16:uniqueId val="{0000000C-CCE9-409E-9130-2F5872FB9615}"/>
            </c:ext>
          </c:extLst>
        </c:ser>
        <c:ser>
          <c:idx val="3"/>
          <c:order val="6"/>
          <c:tx>
            <c:strRef>
              <c:f>Sheet1!$H$1</c:f>
              <c:strCache>
                <c:ptCount val="1"/>
                <c:pt idx="0">
                  <c:v>Position SIG-</c:v>
                </c:pt>
              </c:strCache>
            </c:strRef>
          </c:tx>
          <c:spPr>
            <a:noFill/>
            <a:ln>
              <a:noFill/>
            </a:ln>
          </c:spPr>
          <c:invertIfNegative val="0"/>
          <c:dLbls>
            <c:dLbl>
              <c:idx val="0"/>
              <c:tx>
                <c:rich>
                  <a:bodyPr/>
                  <a:lstStyle/>
                  <a:p>
                    <a:endParaRPr lang="fr-FR"/>
                  </a:p>
                </c:rich>
              </c:tx>
              <c:dLblPos val="in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D-CCE9-409E-9130-2F5872FB9615}"/>
                </c:ext>
              </c:extLst>
            </c:dLbl>
            <c:dLbl>
              <c:idx val="1"/>
              <c:tx>
                <c:rich>
                  <a:bodyPr/>
                  <a:lstStyle/>
                  <a:p>
                    <a:fld id="{ED57D69D-DFF6-49BB-A971-8A191911EAB0}" type="CELLRANGE">
                      <a:rPr lang="en-US"/>
                      <a:pPr/>
                      <a:t>[PLAGECELL]</a:t>
                    </a:fld>
                    <a:endParaRPr lang="fr-FR"/>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CCE9-409E-9130-2F5872FB9615}"/>
                </c:ext>
              </c:extLst>
            </c:dLbl>
            <c:dLbl>
              <c:idx val="2"/>
              <c:tx>
                <c:rich>
                  <a:bodyPr wrap="square" lIns="38100" tIns="19050" rIns="38100" bIns="19050" anchor="ctr">
                    <a:spAutoFit/>
                  </a:bodyPr>
                  <a:lstStyle/>
                  <a:p>
                    <a:pPr>
                      <a:defRPr sz="1400">
                        <a:solidFill>
                          <a:srgbClr val="FFCC66"/>
                        </a:solidFill>
                        <a:latin typeface="Wingdings" panose="05000000000000000000" pitchFamily="2" charset="2"/>
                      </a:defRPr>
                    </a:pPr>
                    <a:fld id="{643465C2-F71F-4DA4-BD54-5FE665B8D0FC}" type="CELLRANGE">
                      <a:rPr lang="en-US" dirty="0"/>
                      <a:pPr>
                        <a:defRPr sz="1400">
                          <a:solidFill>
                            <a:srgbClr val="FFCC66"/>
                          </a:solidFill>
                          <a:latin typeface="Wingdings" panose="05000000000000000000" pitchFamily="2" charset="2"/>
                        </a:defRPr>
                      </a:pPr>
                      <a:t>[PLAGECELL]</a:t>
                    </a:fld>
                    <a:endParaRPr lang="fr-FR"/>
                  </a:p>
                </c:rich>
              </c:tx>
              <c:spPr>
                <a:noFill/>
                <a:ln>
                  <a:noFill/>
                </a:ln>
                <a:effectLst/>
              </c:spPr>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CCE9-409E-9130-2F5872FB9615}"/>
                </c:ext>
              </c:extLst>
            </c:dLbl>
            <c:spPr>
              <a:noFill/>
              <a:ln>
                <a:noFill/>
              </a:ln>
              <a:effectLst/>
            </c:spPr>
            <c:txPr>
              <a:bodyPr wrap="square" lIns="38100" tIns="19050" rIns="38100" bIns="19050" anchor="ctr">
                <a:spAutoFit/>
              </a:bodyPr>
              <a:lstStyle/>
              <a:p>
                <a:pPr>
                  <a:defRPr sz="1800">
                    <a:solidFill>
                      <a:srgbClr val="FFCC66"/>
                    </a:solidFill>
                    <a:latin typeface="Wingdings" panose="05000000000000000000" pitchFamily="2" charset="2"/>
                  </a:defRPr>
                </a:pPr>
                <a:endParaRPr lang="fr-FR"/>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Sheet1!$A$2:$A$4</c:f>
              <c:strCache>
                <c:ptCount val="3"/>
                <c:pt idx="1">
                  <c:v>2024 (base : 30 313)</c:v>
                </c:pt>
                <c:pt idx="2">
                  <c:v>2023 (base : 20 735)</c:v>
                </c:pt>
              </c:strCache>
            </c:strRef>
          </c:cat>
          <c:val>
            <c:numRef>
              <c:f>Sheet1!$H$2:$H$4</c:f>
              <c:numCache>
                <c:formatCode>0</c:formatCode>
                <c:ptCount val="3"/>
                <c:pt idx="1">
                  <c:v>0</c:v>
                </c:pt>
                <c:pt idx="2">
                  <c:v>0</c:v>
                </c:pt>
              </c:numCache>
            </c:numRef>
          </c:val>
          <c:extLst>
            <c:ext xmlns:c15="http://schemas.microsoft.com/office/drawing/2012/chart" uri="{02D57815-91ED-43cb-92C2-25804820EDAC}">
              <c15:datalabelsRange>
                <c15:f>Sheet1!$J$3</c15:f>
                <c15:dlblRangeCache>
                  <c:ptCount val="1"/>
                </c15:dlblRangeCache>
              </c15:datalabelsRange>
            </c:ext>
            <c:ext xmlns:c16="http://schemas.microsoft.com/office/drawing/2014/chart" uri="{C3380CC4-5D6E-409C-BE32-E72D297353CC}">
              <c16:uniqueId val="{00000014-CCE9-409E-9130-2F5872FB9615}"/>
            </c:ext>
          </c:extLst>
        </c:ser>
        <c:dLbls>
          <c:showLegendKey val="0"/>
          <c:showVal val="1"/>
          <c:showCatName val="0"/>
          <c:showSerName val="0"/>
          <c:showPercent val="0"/>
          <c:showBubbleSize val="0"/>
        </c:dLbls>
        <c:gapWidth val="150"/>
        <c:overlap val="100"/>
        <c:axId val="268350208"/>
        <c:axId val="268351744"/>
      </c:barChart>
      <c:catAx>
        <c:axId val="268345728"/>
        <c:scaling>
          <c:orientation val="maxMin"/>
        </c:scaling>
        <c:delete val="1"/>
        <c:axPos val="l"/>
        <c:numFmt formatCode="General" sourceLinked="1"/>
        <c:majorTickMark val="out"/>
        <c:minorTickMark val="none"/>
        <c:tickLblPos val="nextTo"/>
        <c:crossAx val="268348416"/>
        <c:crosses val="autoZero"/>
        <c:auto val="1"/>
        <c:lblAlgn val="ctr"/>
        <c:lblOffset val="100"/>
        <c:tickLblSkip val="1"/>
        <c:tickMarkSkip val="1"/>
        <c:noMultiLvlLbl val="0"/>
      </c:catAx>
      <c:valAx>
        <c:axId val="268348416"/>
        <c:scaling>
          <c:orientation val="minMax"/>
          <c:max val="1.1499999999999999"/>
          <c:min val="0"/>
        </c:scaling>
        <c:delete val="1"/>
        <c:axPos val="b"/>
        <c:numFmt formatCode="0%" sourceLinked="1"/>
        <c:majorTickMark val="out"/>
        <c:minorTickMark val="none"/>
        <c:tickLblPos val="nextTo"/>
        <c:crossAx val="268345728"/>
        <c:crosses val="max"/>
        <c:crossBetween val="between"/>
      </c:valAx>
      <c:catAx>
        <c:axId val="268350208"/>
        <c:scaling>
          <c:orientation val="maxMin"/>
        </c:scaling>
        <c:delete val="1"/>
        <c:axPos val="r"/>
        <c:numFmt formatCode="General" sourceLinked="1"/>
        <c:majorTickMark val="out"/>
        <c:minorTickMark val="none"/>
        <c:tickLblPos val="nextTo"/>
        <c:crossAx val="268351744"/>
        <c:crossesAt val="0"/>
        <c:auto val="1"/>
        <c:lblAlgn val="ctr"/>
        <c:lblOffset val="100"/>
        <c:noMultiLvlLbl val="0"/>
      </c:catAx>
      <c:valAx>
        <c:axId val="268351744"/>
        <c:scaling>
          <c:orientation val="maxMin"/>
          <c:min val="0"/>
        </c:scaling>
        <c:delete val="0"/>
        <c:axPos val="t"/>
        <c:numFmt formatCode="General" sourceLinked="1"/>
        <c:majorTickMark val="none"/>
        <c:minorTickMark val="none"/>
        <c:tickLblPos val="none"/>
        <c:spPr>
          <a:ln w="6603">
            <a:noFill/>
          </a:ln>
        </c:spPr>
        <c:crossAx val="268350208"/>
        <c:crosses val="autoZero"/>
        <c:crossBetween val="between"/>
      </c:valAx>
      <c:spPr>
        <a:noFill/>
        <a:ln w="17608">
          <a:noFill/>
        </a:ln>
      </c:spPr>
    </c:plotArea>
    <c:plotVisOnly val="1"/>
    <c:dispBlanksAs val="gap"/>
    <c:showDLblsOverMax val="0"/>
  </c:chart>
  <c:spPr>
    <a:noFill/>
    <a:ln>
      <a:noFill/>
    </a:ln>
  </c:spPr>
  <c:txPr>
    <a:bodyPr/>
    <a:lstStyle/>
    <a:p>
      <a:pPr>
        <a:defRPr sz="1057" b="1" i="0" u="none" strike="noStrike" baseline="0">
          <a:solidFill>
            <a:schemeClr val="tx1"/>
          </a:solidFill>
          <a:latin typeface="Arial"/>
          <a:ea typeface="Arial"/>
          <a:cs typeface="Arial"/>
        </a:defRPr>
      </a:pPr>
      <a:endParaRPr lang="fr-FR"/>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878018335003627"/>
          <c:y val="5.2702039456011984E-2"/>
          <c:w val="0.75940027770468999"/>
          <c:h val="0.84322547104677203"/>
        </c:manualLayout>
      </c:layout>
      <c:barChart>
        <c:barDir val="bar"/>
        <c:grouping val="percentStacked"/>
        <c:varyColors val="0"/>
        <c:ser>
          <c:idx val="5"/>
          <c:order val="0"/>
          <c:tx>
            <c:strRef>
              <c:f>Sheet1!$B$1</c:f>
              <c:strCache>
                <c:ptCount val="1"/>
                <c:pt idx="0">
                  <c:v>10</c:v>
                </c:pt>
              </c:strCache>
            </c:strRef>
          </c:tx>
          <c:spPr>
            <a:solidFill>
              <a:srgbClr val="2DB574"/>
            </a:solidFill>
            <a:ln w="17608">
              <a:noFill/>
            </a:ln>
          </c:spPr>
          <c:invertIfNegative val="0"/>
          <c:dLbls>
            <c:numFmt formatCode="0;&quot;&quot;;&quot;&quot;" sourceLinked="0"/>
            <c:spPr>
              <a:noFill/>
              <a:ln w="17608">
                <a:noFill/>
              </a:ln>
            </c:spPr>
            <c:txPr>
              <a:bodyPr/>
              <a:lstStyle/>
              <a:p>
                <a:pPr>
                  <a:defRPr sz="1800" b="1" i="0" u="none" strike="noStrike" baseline="0">
                    <a:solidFill>
                      <a:srgbClr val="FFFFFF"/>
                    </a:solidFill>
                    <a:latin typeface="+mj-lt"/>
                    <a:ea typeface="Trebuchet MS"/>
                    <a:cs typeface="Trebuchet M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2025 (base : 28 155)</c:v>
                </c:pt>
                <c:pt idx="1">
                  <c:v>2024 (base : 28 363)</c:v>
                </c:pt>
                <c:pt idx="2">
                  <c:v>2023 (base : 20 735)</c:v>
                </c:pt>
              </c:strCache>
            </c:strRef>
          </c:cat>
          <c:val>
            <c:numRef>
              <c:f>Sheet1!$B$2:$B$4</c:f>
              <c:numCache>
                <c:formatCode>0;\-0;</c:formatCode>
                <c:ptCount val="3"/>
                <c:pt idx="0" formatCode="General">
                  <c:v>40.869198716590923</c:v>
                </c:pt>
                <c:pt idx="1">
                  <c:v>34.745099477893582</c:v>
                </c:pt>
                <c:pt idx="2">
                  <c:v>33.860977908899997</c:v>
                </c:pt>
              </c:numCache>
            </c:numRef>
          </c:val>
          <c:extLst>
            <c:ext xmlns:c16="http://schemas.microsoft.com/office/drawing/2014/chart" uri="{C3380CC4-5D6E-409C-BE32-E72D297353CC}">
              <c16:uniqueId val="{00000000-CCE9-409E-9130-2F5872FB9615}"/>
            </c:ext>
          </c:extLst>
        </c:ser>
        <c:ser>
          <c:idx val="6"/>
          <c:order val="1"/>
          <c:tx>
            <c:strRef>
              <c:f>Sheet1!$C$1</c:f>
              <c:strCache>
                <c:ptCount val="1"/>
                <c:pt idx="0">
                  <c:v>8 à 9</c:v>
                </c:pt>
              </c:strCache>
            </c:strRef>
          </c:tx>
          <c:spPr>
            <a:solidFill>
              <a:srgbClr val="1DAFAD"/>
            </a:solidFill>
            <a:ln w="17608">
              <a:noFill/>
            </a:ln>
          </c:spPr>
          <c:invertIfNegative val="0"/>
          <c:dLbls>
            <c:numFmt formatCode="0;&quot;&quot;;&quot;&quot;" sourceLinked="0"/>
            <c:spPr>
              <a:noFill/>
              <a:ln w="17608">
                <a:noFill/>
              </a:ln>
            </c:spPr>
            <c:txPr>
              <a:bodyPr/>
              <a:lstStyle/>
              <a:p>
                <a:pPr>
                  <a:defRPr sz="1800" b="1" i="0" u="none" strike="noStrike" baseline="0">
                    <a:solidFill>
                      <a:schemeClr val="bg1"/>
                    </a:solidFill>
                    <a:latin typeface="+mj-lt"/>
                    <a:ea typeface="Trebuchet MS"/>
                    <a:cs typeface="Trebuchet M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2025 (base : 28 155)</c:v>
                </c:pt>
                <c:pt idx="1">
                  <c:v>2024 (base : 28 363)</c:v>
                </c:pt>
                <c:pt idx="2">
                  <c:v>2023 (base : 20 735)</c:v>
                </c:pt>
              </c:strCache>
            </c:strRef>
          </c:cat>
          <c:val>
            <c:numRef>
              <c:f>Sheet1!$C$2:$C$4</c:f>
              <c:numCache>
                <c:formatCode>0;\-0;</c:formatCode>
                <c:ptCount val="3"/>
                <c:pt idx="0" formatCode="General">
                  <c:v>36.484393262020255</c:v>
                </c:pt>
                <c:pt idx="1">
                  <c:v>35.838146019928352</c:v>
                </c:pt>
                <c:pt idx="2">
                  <c:v>36.5628526558</c:v>
                </c:pt>
              </c:numCache>
            </c:numRef>
          </c:val>
          <c:extLst>
            <c:ext xmlns:c16="http://schemas.microsoft.com/office/drawing/2014/chart" uri="{C3380CC4-5D6E-409C-BE32-E72D297353CC}">
              <c16:uniqueId val="{00000001-CCE9-409E-9130-2F5872FB9615}"/>
            </c:ext>
          </c:extLst>
        </c:ser>
        <c:ser>
          <c:idx val="7"/>
          <c:order val="2"/>
          <c:tx>
            <c:strRef>
              <c:f>Sheet1!$D$1</c:f>
              <c:strCache>
                <c:ptCount val="1"/>
                <c:pt idx="0">
                  <c:v>6 à 7</c:v>
                </c:pt>
              </c:strCache>
            </c:strRef>
          </c:tx>
          <c:spPr>
            <a:solidFill>
              <a:srgbClr val="F1BE48"/>
            </a:solidFill>
            <a:ln w="17608">
              <a:noFill/>
            </a:ln>
          </c:spPr>
          <c:invertIfNegative val="0"/>
          <c:dLbls>
            <c:numFmt formatCode="0;&quot;&quot;;&quot;&quot;" sourceLinked="0"/>
            <c:spPr>
              <a:noFill/>
              <a:ln w="17608">
                <a:noFill/>
              </a:ln>
            </c:spPr>
            <c:txPr>
              <a:bodyPr/>
              <a:lstStyle/>
              <a:p>
                <a:pPr>
                  <a:defRPr sz="1800" b="1" i="0" u="none" strike="noStrike" baseline="0">
                    <a:solidFill>
                      <a:schemeClr val="bg1"/>
                    </a:solidFill>
                    <a:latin typeface="+mj-lt"/>
                    <a:ea typeface="Trebuchet MS"/>
                    <a:cs typeface="Trebuchet M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2025 (base : 28 155)</c:v>
                </c:pt>
                <c:pt idx="1">
                  <c:v>2024 (base : 28 363)</c:v>
                </c:pt>
                <c:pt idx="2">
                  <c:v>2023 (base : 20 735)</c:v>
                </c:pt>
              </c:strCache>
            </c:strRef>
          </c:cat>
          <c:val>
            <c:numRef>
              <c:f>Sheet1!$D$2:$D$4</c:f>
              <c:numCache>
                <c:formatCode>0;\-0;</c:formatCode>
                <c:ptCount val="3"/>
                <c:pt idx="0" formatCode="General">
                  <c:v>14.274044328687671</c:v>
                </c:pt>
                <c:pt idx="1">
                  <c:v>17.332057012474515</c:v>
                </c:pt>
                <c:pt idx="2">
                  <c:v>17.386181226200002</c:v>
                </c:pt>
              </c:numCache>
            </c:numRef>
          </c:val>
          <c:extLst>
            <c:ext xmlns:c16="http://schemas.microsoft.com/office/drawing/2014/chart" uri="{C3380CC4-5D6E-409C-BE32-E72D297353CC}">
              <c16:uniqueId val="{00000002-CCE9-409E-9130-2F5872FB9615}"/>
            </c:ext>
          </c:extLst>
        </c:ser>
        <c:ser>
          <c:idx val="0"/>
          <c:order val="3"/>
          <c:tx>
            <c:strRef>
              <c:f>Sheet1!$E$1</c:f>
              <c:strCache>
                <c:ptCount val="1"/>
                <c:pt idx="0">
                  <c:v>1 à 5</c:v>
                </c:pt>
              </c:strCache>
            </c:strRef>
          </c:tx>
          <c:spPr>
            <a:solidFill>
              <a:srgbClr val="FF740F"/>
            </a:solidFill>
            <a:ln w="17608">
              <a:noFill/>
            </a:ln>
          </c:spPr>
          <c:invertIfNegative val="0"/>
          <c:dLbls>
            <c:numFmt formatCode="0;&quot;&quot;;&quot;&quot;" sourceLinked="0"/>
            <c:spPr>
              <a:noFill/>
              <a:ln w="17608">
                <a:noFill/>
              </a:ln>
            </c:spPr>
            <c:txPr>
              <a:bodyPr/>
              <a:lstStyle/>
              <a:p>
                <a:pPr>
                  <a:defRPr sz="1800" b="1" i="0" u="none" strike="noStrike" baseline="0">
                    <a:solidFill>
                      <a:srgbClr val="FFFFFF"/>
                    </a:solidFill>
                    <a:latin typeface="+mj-lt"/>
                    <a:ea typeface="Arial"/>
                    <a:cs typeface="Aria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2025 (base : 28 155)</c:v>
                </c:pt>
                <c:pt idx="1">
                  <c:v>2024 (base : 28 363)</c:v>
                </c:pt>
                <c:pt idx="2">
                  <c:v>2023 (base : 20 735)</c:v>
                </c:pt>
              </c:strCache>
            </c:strRef>
          </c:cat>
          <c:val>
            <c:numRef>
              <c:f>Sheet1!$E$2:$E$4</c:f>
              <c:numCache>
                <c:formatCode>0;\-0;</c:formatCode>
                <c:ptCount val="3"/>
                <c:pt idx="0" formatCode="General">
                  <c:v>8.3723636927093832</c:v>
                </c:pt>
                <c:pt idx="1">
                  <c:v>12.084697489683082</c:v>
                </c:pt>
                <c:pt idx="2">
                  <c:v>12.189988208999999</c:v>
                </c:pt>
              </c:numCache>
            </c:numRef>
          </c:val>
          <c:extLst>
            <c:ext xmlns:c16="http://schemas.microsoft.com/office/drawing/2014/chart" uri="{C3380CC4-5D6E-409C-BE32-E72D297353CC}">
              <c16:uniqueId val="{00000003-CCE9-409E-9130-2F5872FB9615}"/>
            </c:ext>
          </c:extLst>
        </c:ser>
        <c:dLbls>
          <c:showLegendKey val="0"/>
          <c:showVal val="1"/>
          <c:showCatName val="0"/>
          <c:showSerName val="0"/>
          <c:showPercent val="0"/>
          <c:showBubbleSize val="0"/>
        </c:dLbls>
        <c:gapWidth val="80"/>
        <c:overlap val="100"/>
        <c:axId val="268345728"/>
        <c:axId val="268348416"/>
      </c:barChart>
      <c:barChart>
        <c:barDir val="bar"/>
        <c:grouping val="clustered"/>
        <c:varyColors val="0"/>
        <c:ser>
          <c:idx val="1"/>
          <c:order val="4"/>
          <c:tx>
            <c:strRef>
              <c:f>Sheet1!$F$1</c:f>
              <c:strCache>
                <c:ptCount val="1"/>
                <c:pt idx="0">
                  <c:v>Moyenne</c:v>
                </c:pt>
              </c:strCache>
            </c:strRef>
          </c:tx>
          <c:spPr>
            <a:noFill/>
            <a:ln w="17608">
              <a:noFill/>
            </a:ln>
          </c:spPr>
          <c:invertIfNegative val="0"/>
          <c:dLbls>
            <c:spPr>
              <a:noFill/>
              <a:ln w="17608">
                <a:noFill/>
              </a:ln>
            </c:spPr>
            <c:txPr>
              <a:bodyPr/>
              <a:lstStyle/>
              <a:p>
                <a:pPr>
                  <a:defRPr sz="1800" b="1" i="0" u="none" strike="noStrike" baseline="0">
                    <a:solidFill>
                      <a:srgbClr val="080808"/>
                    </a:solidFill>
                    <a:latin typeface="+mj-lt"/>
                    <a:ea typeface="Arial"/>
                    <a:cs typeface="Aria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2025 (base : 28 155)</c:v>
                </c:pt>
                <c:pt idx="1">
                  <c:v>2024 (base : 28 363)</c:v>
                </c:pt>
                <c:pt idx="2">
                  <c:v>2023 (base : 20 735)</c:v>
                </c:pt>
              </c:strCache>
            </c:strRef>
          </c:cat>
          <c:val>
            <c:numRef>
              <c:f>Sheet1!$F$2:$F$4</c:f>
              <c:numCache>
                <c:formatCode>General</c:formatCode>
                <c:ptCount val="3"/>
              </c:numCache>
            </c:numRef>
          </c:val>
          <c:extLst>
            <c:ext xmlns:c16="http://schemas.microsoft.com/office/drawing/2014/chart" uri="{C3380CC4-5D6E-409C-BE32-E72D297353CC}">
              <c16:uniqueId val="{00000004-CCE9-409E-9130-2F5872FB9615}"/>
            </c:ext>
          </c:extLst>
        </c:ser>
        <c:ser>
          <c:idx val="2"/>
          <c:order val="5"/>
          <c:tx>
            <c:strRef>
              <c:f>Sheet1!$G$1</c:f>
              <c:strCache>
                <c:ptCount val="1"/>
                <c:pt idx="0">
                  <c:v>Position SIG+</c:v>
                </c:pt>
              </c:strCache>
            </c:strRef>
          </c:tx>
          <c:spPr>
            <a:noFill/>
            <a:ln>
              <a:noFill/>
            </a:ln>
          </c:spPr>
          <c:invertIfNegative val="0"/>
          <c:dLbls>
            <c:dLbl>
              <c:idx val="0"/>
              <c:tx>
                <c:rich>
                  <a:bodyPr/>
                  <a:lstStyle/>
                  <a:p>
                    <a:endParaRPr lang="fr-FR"/>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5-CCE9-409E-9130-2F5872FB9615}"/>
                </c:ext>
              </c:extLst>
            </c:dLbl>
            <c:dLbl>
              <c:idx val="1"/>
              <c:tx>
                <c:rich>
                  <a:bodyPr/>
                  <a:lstStyle/>
                  <a:p>
                    <a:fld id="{1649E388-A034-4991-8363-046195C3E818}" type="CELLRANGE">
                      <a:rPr lang="en-US" dirty="0"/>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CE9-409E-9130-2F5872FB9615}"/>
                </c:ext>
              </c:extLst>
            </c:dLbl>
            <c:dLbl>
              <c:idx val="2"/>
              <c:tx>
                <c:rich>
                  <a:bodyPr/>
                  <a:lstStyle/>
                  <a:p>
                    <a:fld id="{1401979C-8223-48F0-AF8D-598915429B47}" type="CELLRANGE">
                      <a:rPr lang="en-US"/>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CCE9-409E-9130-2F5872FB9615}"/>
                </c:ext>
              </c:extLst>
            </c:dLbl>
            <c:spPr>
              <a:noFill/>
              <a:ln>
                <a:noFill/>
              </a:ln>
              <a:effectLst/>
            </c:spPr>
            <c:txPr>
              <a:bodyPr wrap="square" lIns="38100" tIns="19050" rIns="38100" bIns="19050" anchor="ctr">
                <a:spAutoFit/>
              </a:bodyPr>
              <a:lstStyle/>
              <a:p>
                <a:pPr>
                  <a:defRPr sz="1400">
                    <a:solidFill>
                      <a:srgbClr val="00B050"/>
                    </a:solidFill>
                    <a:latin typeface="Wingdings" panose="05000000000000000000" pitchFamily="2" charset="2"/>
                  </a:defRPr>
                </a:pPr>
                <a:endParaRPr lang="fr-FR"/>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Sheet1!$A$2:$A$4</c:f>
              <c:strCache>
                <c:ptCount val="3"/>
                <c:pt idx="0">
                  <c:v>2025 (base : 28 155)</c:v>
                </c:pt>
                <c:pt idx="1">
                  <c:v>2024 (base : 28 363)</c:v>
                </c:pt>
                <c:pt idx="2">
                  <c:v>2023 (base : 20 735)</c:v>
                </c:pt>
              </c:strCache>
            </c:strRef>
          </c:cat>
          <c:val>
            <c:numRef>
              <c:f>Sheet1!$G$2:$G$4</c:f>
              <c:numCache>
                <c:formatCode>0</c:formatCode>
                <c:ptCount val="3"/>
                <c:pt idx="1">
                  <c:v>0</c:v>
                </c:pt>
                <c:pt idx="2">
                  <c:v>0</c:v>
                </c:pt>
              </c:numCache>
            </c:numRef>
          </c:val>
          <c:extLst>
            <c:ext xmlns:c15="http://schemas.microsoft.com/office/drawing/2012/chart" uri="{02D57815-91ED-43cb-92C2-25804820EDAC}">
              <c15:datalabelsRange>
                <c15:f>Sheet1!$I$5:$I$6</c15:f>
                <c15:dlblRangeCache>
                  <c:ptCount val="2"/>
                </c15:dlblRangeCache>
              </c15:datalabelsRange>
            </c:ext>
            <c:ext xmlns:c16="http://schemas.microsoft.com/office/drawing/2014/chart" uri="{C3380CC4-5D6E-409C-BE32-E72D297353CC}">
              <c16:uniqueId val="{0000000C-CCE9-409E-9130-2F5872FB9615}"/>
            </c:ext>
          </c:extLst>
        </c:ser>
        <c:ser>
          <c:idx val="3"/>
          <c:order val="6"/>
          <c:tx>
            <c:strRef>
              <c:f>Sheet1!$H$1</c:f>
              <c:strCache>
                <c:ptCount val="1"/>
                <c:pt idx="0">
                  <c:v>Position SIG-</c:v>
                </c:pt>
              </c:strCache>
            </c:strRef>
          </c:tx>
          <c:spPr>
            <a:noFill/>
            <a:ln>
              <a:noFill/>
            </a:ln>
          </c:spPr>
          <c:invertIfNegative val="0"/>
          <c:dLbls>
            <c:dLbl>
              <c:idx val="0"/>
              <c:tx>
                <c:rich>
                  <a:bodyPr/>
                  <a:lstStyle/>
                  <a:p>
                    <a:endParaRPr lang="fr-FR"/>
                  </a:p>
                </c:rich>
              </c:tx>
              <c:dLblPos val="in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D-CCE9-409E-9130-2F5872FB9615}"/>
                </c:ext>
              </c:extLst>
            </c:dLbl>
            <c:dLbl>
              <c:idx val="1"/>
              <c:delete val="1"/>
              <c:extLst>
                <c:ext xmlns:c15="http://schemas.microsoft.com/office/drawing/2012/chart" uri="{CE6537A1-D6FC-4f65-9D91-7224C49458BB}"/>
                <c:ext xmlns:c16="http://schemas.microsoft.com/office/drawing/2014/chart" uri="{C3380CC4-5D6E-409C-BE32-E72D297353CC}">
                  <c16:uniqueId val="{0000000E-CCE9-409E-9130-2F5872FB9615}"/>
                </c:ext>
              </c:extLst>
            </c:dLbl>
            <c:dLbl>
              <c:idx val="2"/>
              <c:tx>
                <c:rich>
                  <a:bodyPr/>
                  <a:lstStyle/>
                  <a:p>
                    <a:fld id="{098C2929-3491-49EE-A335-44497963F4B3}" type="CELLRANGE">
                      <a:rPr lang="en-US"/>
                      <a:pPr/>
                      <a:t>[PLAGECELL]</a:t>
                    </a:fld>
                    <a:endParaRPr lang="fr-FR"/>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CCE9-409E-9130-2F5872FB9615}"/>
                </c:ext>
              </c:extLst>
            </c:dLbl>
            <c:spPr>
              <a:noFill/>
              <a:ln>
                <a:noFill/>
              </a:ln>
              <a:effectLst/>
            </c:spPr>
            <c:txPr>
              <a:bodyPr wrap="square" lIns="38100" tIns="19050" rIns="38100" bIns="19050" anchor="ctr">
                <a:spAutoFit/>
              </a:bodyPr>
              <a:lstStyle/>
              <a:p>
                <a:pPr>
                  <a:defRPr sz="1800">
                    <a:solidFill>
                      <a:srgbClr val="FFCC66"/>
                    </a:solidFill>
                    <a:latin typeface="Wingdings" panose="05000000000000000000" pitchFamily="2" charset="2"/>
                  </a:defRPr>
                </a:pPr>
                <a:endParaRPr lang="fr-FR"/>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Sheet1!$A$2:$A$4</c:f>
              <c:strCache>
                <c:ptCount val="3"/>
                <c:pt idx="0">
                  <c:v>2025 (base : 28 155)</c:v>
                </c:pt>
                <c:pt idx="1">
                  <c:v>2024 (base : 28 363)</c:v>
                </c:pt>
                <c:pt idx="2">
                  <c:v>2023 (base : 20 735)</c:v>
                </c:pt>
              </c:strCache>
            </c:strRef>
          </c:cat>
          <c:val>
            <c:numRef>
              <c:f>Sheet1!$H$2:$H$4</c:f>
              <c:numCache>
                <c:formatCode>0</c:formatCode>
                <c:ptCount val="3"/>
                <c:pt idx="1">
                  <c:v>0</c:v>
                </c:pt>
                <c:pt idx="2">
                  <c:v>0</c:v>
                </c:pt>
              </c:numCache>
            </c:numRef>
          </c:val>
          <c:extLst>
            <c:ext xmlns:c15="http://schemas.microsoft.com/office/drawing/2012/chart" uri="{02D57815-91ED-43cb-92C2-25804820EDAC}">
              <c15:datalabelsRange>
                <c15:f>Sheet1!$J$5:$J$6</c15:f>
                <c15:dlblRangeCache>
                  <c:ptCount val="2"/>
                </c15:dlblRangeCache>
              </c15:datalabelsRange>
            </c:ext>
            <c:ext xmlns:c16="http://schemas.microsoft.com/office/drawing/2014/chart" uri="{C3380CC4-5D6E-409C-BE32-E72D297353CC}">
              <c16:uniqueId val="{00000014-CCE9-409E-9130-2F5872FB9615}"/>
            </c:ext>
          </c:extLst>
        </c:ser>
        <c:dLbls>
          <c:showLegendKey val="0"/>
          <c:showVal val="1"/>
          <c:showCatName val="0"/>
          <c:showSerName val="0"/>
          <c:showPercent val="0"/>
          <c:showBubbleSize val="0"/>
        </c:dLbls>
        <c:gapWidth val="150"/>
        <c:overlap val="100"/>
        <c:axId val="268350208"/>
        <c:axId val="268351744"/>
      </c:barChart>
      <c:catAx>
        <c:axId val="268345728"/>
        <c:scaling>
          <c:orientation val="maxMin"/>
        </c:scaling>
        <c:delete val="0"/>
        <c:axPos val="l"/>
        <c:numFmt formatCode="General" sourceLinked="1"/>
        <c:majorTickMark val="out"/>
        <c:minorTickMark val="none"/>
        <c:tickLblPos val="nextTo"/>
        <c:spPr>
          <a:ln w="6603">
            <a:noFill/>
          </a:ln>
        </c:spPr>
        <c:txPr>
          <a:bodyPr rot="0" vert="horz"/>
          <a:lstStyle/>
          <a:p>
            <a:pPr>
              <a:defRPr sz="1400" b="0" i="0" u="none" strike="noStrike" baseline="0">
                <a:solidFill>
                  <a:srgbClr val="808080"/>
                </a:solidFill>
                <a:latin typeface="+mj-lt"/>
                <a:ea typeface="Trebuchet MS"/>
                <a:cs typeface="Trebuchet MS"/>
              </a:defRPr>
            </a:pPr>
            <a:endParaRPr lang="fr-FR"/>
          </a:p>
        </c:txPr>
        <c:crossAx val="268348416"/>
        <c:crosses val="autoZero"/>
        <c:auto val="1"/>
        <c:lblAlgn val="ctr"/>
        <c:lblOffset val="100"/>
        <c:tickLblSkip val="1"/>
        <c:tickMarkSkip val="1"/>
        <c:noMultiLvlLbl val="0"/>
      </c:catAx>
      <c:valAx>
        <c:axId val="268348416"/>
        <c:scaling>
          <c:orientation val="minMax"/>
          <c:max val="1.1499999999999999"/>
          <c:min val="0"/>
        </c:scaling>
        <c:delete val="0"/>
        <c:axPos val="b"/>
        <c:numFmt formatCode="0%" sourceLinked="1"/>
        <c:majorTickMark val="out"/>
        <c:minorTickMark val="none"/>
        <c:tickLblPos val="nextTo"/>
        <c:spPr>
          <a:ln w="6603">
            <a:noFill/>
          </a:ln>
        </c:spPr>
        <c:txPr>
          <a:bodyPr rot="0" vert="horz"/>
          <a:lstStyle/>
          <a:p>
            <a:pPr>
              <a:defRPr sz="589" b="1" i="0" u="none" strike="noStrike" baseline="0">
                <a:solidFill>
                  <a:srgbClr val="FFFFFF"/>
                </a:solidFill>
                <a:latin typeface="Trebuchet MS"/>
                <a:ea typeface="Trebuchet MS"/>
                <a:cs typeface="Trebuchet MS"/>
              </a:defRPr>
            </a:pPr>
            <a:endParaRPr lang="fr-FR"/>
          </a:p>
        </c:txPr>
        <c:crossAx val="268345728"/>
        <c:crosses val="max"/>
        <c:crossBetween val="between"/>
      </c:valAx>
      <c:catAx>
        <c:axId val="268350208"/>
        <c:scaling>
          <c:orientation val="maxMin"/>
        </c:scaling>
        <c:delete val="1"/>
        <c:axPos val="r"/>
        <c:numFmt formatCode="General" sourceLinked="1"/>
        <c:majorTickMark val="out"/>
        <c:minorTickMark val="none"/>
        <c:tickLblPos val="nextTo"/>
        <c:crossAx val="268351744"/>
        <c:crossesAt val="0"/>
        <c:auto val="1"/>
        <c:lblAlgn val="ctr"/>
        <c:lblOffset val="100"/>
        <c:noMultiLvlLbl val="0"/>
      </c:catAx>
      <c:valAx>
        <c:axId val="268351744"/>
        <c:scaling>
          <c:orientation val="maxMin"/>
          <c:min val="0"/>
        </c:scaling>
        <c:delete val="0"/>
        <c:axPos val="t"/>
        <c:numFmt formatCode="General" sourceLinked="1"/>
        <c:majorTickMark val="none"/>
        <c:minorTickMark val="none"/>
        <c:tickLblPos val="none"/>
        <c:spPr>
          <a:ln w="6603">
            <a:noFill/>
          </a:ln>
        </c:spPr>
        <c:crossAx val="268350208"/>
        <c:crosses val="autoZero"/>
        <c:crossBetween val="between"/>
      </c:valAx>
      <c:spPr>
        <a:noFill/>
        <a:ln w="17608">
          <a:noFill/>
        </a:ln>
      </c:spPr>
    </c:plotArea>
    <c:legend>
      <c:legendPos val="b"/>
      <c:legendEntry>
        <c:idx val="4"/>
        <c:delete val="1"/>
      </c:legendEntry>
      <c:legendEntry>
        <c:idx val="5"/>
        <c:delete val="1"/>
      </c:legendEntry>
      <c:legendEntry>
        <c:idx val="6"/>
        <c:delete val="1"/>
      </c:legendEntry>
      <c:layout>
        <c:manualLayout>
          <c:xMode val="edge"/>
          <c:yMode val="edge"/>
          <c:x val="0.18839634077459833"/>
          <c:y val="0.93471458160926824"/>
          <c:w val="0.67148925955213379"/>
          <c:h val="4.8751751548892136E-2"/>
        </c:manualLayout>
      </c:layout>
      <c:overlay val="0"/>
    </c:legend>
    <c:plotVisOnly val="1"/>
    <c:dispBlanksAs val="gap"/>
    <c:showDLblsOverMax val="0"/>
  </c:chart>
  <c:spPr>
    <a:noFill/>
    <a:ln>
      <a:noFill/>
    </a:ln>
  </c:spPr>
  <c:txPr>
    <a:bodyPr/>
    <a:lstStyle/>
    <a:p>
      <a:pPr>
        <a:defRPr sz="1057" b="1" i="0" u="none" strike="noStrike" baseline="0">
          <a:solidFill>
            <a:schemeClr val="tx1"/>
          </a:solidFill>
          <a:latin typeface="Arial"/>
          <a:ea typeface="Arial"/>
          <a:cs typeface="Arial"/>
        </a:defRPr>
      </a:pPr>
      <a:endParaRPr lang="fr-FR"/>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manualLayout>
          <c:layoutTarget val="inner"/>
          <c:xMode val="edge"/>
          <c:yMode val="edge"/>
          <c:x val="0.27793629480039023"/>
          <c:y val="0"/>
          <c:w val="0.72206370519960972"/>
          <c:h val="0.92679012426551022"/>
        </c:manualLayout>
      </c:layout>
      <c:barChart>
        <c:barDir val="bar"/>
        <c:grouping val="clustered"/>
        <c:varyColors val="0"/>
        <c:ser>
          <c:idx val="0"/>
          <c:order val="0"/>
          <c:tx>
            <c:strRef>
              <c:f>Feuil1!$B$1</c:f>
              <c:strCache>
                <c:ptCount val="1"/>
                <c:pt idx="0">
                  <c:v>Série 1</c:v>
                </c:pt>
              </c:strCache>
            </c:strRef>
          </c:tx>
          <c:spPr>
            <a:solidFill>
              <a:srgbClr val="E3D8F0"/>
            </a:solidFill>
          </c:spPr>
          <c:invertIfNegative val="0"/>
          <c:dLbls>
            <c:numFmt formatCode="#,##0" sourceLinked="0"/>
            <c:spPr>
              <a:noFill/>
              <a:ln>
                <a:noFill/>
              </a:ln>
              <a:effectLst/>
            </c:spPr>
            <c:txPr>
              <a:bodyPr wrap="square" lIns="38100" tIns="19050" rIns="38100" bIns="19050" anchor="ctr">
                <a:spAutoFit/>
              </a:bodyPr>
              <a:lstStyle/>
              <a:p>
                <a:pPr>
                  <a:defRPr b="1">
                    <a:solidFill>
                      <a:schemeClr val="tx1">
                        <a:lumMod val="50000"/>
                        <a:lumOff val="50000"/>
                      </a:schemeClr>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Moins d'1 an</c:v>
                </c:pt>
                <c:pt idx="1">
                  <c:v>1 an</c:v>
                </c:pt>
                <c:pt idx="2">
                  <c:v>2 ans</c:v>
                </c:pt>
                <c:pt idx="3">
                  <c:v>3 ans</c:v>
                </c:pt>
                <c:pt idx="4">
                  <c:v>4 ans et plus</c:v>
                </c:pt>
              </c:strCache>
            </c:strRef>
          </c:cat>
          <c:val>
            <c:numRef>
              <c:f>Feuil1!$B$2:$B$6</c:f>
              <c:numCache>
                <c:formatCode>0;\-0;</c:formatCode>
                <c:ptCount val="5"/>
                <c:pt idx="0">
                  <c:v>20.473882961908846</c:v>
                </c:pt>
                <c:pt idx="1">
                  <c:v>33.678072394575288</c:v>
                </c:pt>
                <c:pt idx="2">
                  <c:v>40.152562925086364</c:v>
                </c:pt>
                <c:pt idx="3">
                  <c:v>10.700904942788865</c:v>
                </c:pt>
                <c:pt idx="4">
                  <c:v>5.8086300554361703</c:v>
                </c:pt>
              </c:numCache>
            </c:numRef>
          </c:val>
          <c:extLst>
            <c:ext xmlns:c16="http://schemas.microsoft.com/office/drawing/2014/chart" uri="{C3380CC4-5D6E-409C-BE32-E72D297353CC}">
              <c16:uniqueId val="{00000000-EA91-4D44-A5FE-FCF019D385AB}"/>
            </c:ext>
          </c:extLst>
        </c:ser>
        <c:dLbls>
          <c:showLegendKey val="0"/>
          <c:showVal val="0"/>
          <c:showCatName val="0"/>
          <c:showSerName val="0"/>
          <c:showPercent val="0"/>
          <c:showBubbleSize val="0"/>
        </c:dLbls>
        <c:gapWidth val="48"/>
        <c:overlap val="44"/>
        <c:axId val="259960832"/>
        <c:axId val="259962368"/>
      </c:barChart>
      <c:catAx>
        <c:axId val="259960832"/>
        <c:scaling>
          <c:orientation val="maxMin"/>
        </c:scaling>
        <c:delete val="0"/>
        <c:axPos val="l"/>
        <c:numFmt formatCode="General" sourceLinked="0"/>
        <c:majorTickMark val="out"/>
        <c:minorTickMark val="none"/>
        <c:tickLblPos val="nextTo"/>
        <c:spPr>
          <a:ln>
            <a:noFill/>
          </a:ln>
        </c:spPr>
        <c:txPr>
          <a:bodyPr/>
          <a:lstStyle/>
          <a:p>
            <a:pPr>
              <a:defRPr sz="1400" b="1">
                <a:solidFill>
                  <a:schemeClr val="tx1">
                    <a:lumMod val="50000"/>
                    <a:lumOff val="50000"/>
                  </a:schemeClr>
                </a:solidFill>
              </a:defRPr>
            </a:pPr>
            <a:endParaRPr lang="fr-FR"/>
          </a:p>
        </c:txPr>
        <c:crossAx val="259962368"/>
        <c:crosses val="autoZero"/>
        <c:auto val="1"/>
        <c:lblAlgn val="ctr"/>
        <c:lblOffset val="100"/>
        <c:noMultiLvlLbl val="0"/>
      </c:catAx>
      <c:valAx>
        <c:axId val="259962368"/>
        <c:scaling>
          <c:orientation val="minMax"/>
          <c:max val="60"/>
        </c:scaling>
        <c:delete val="1"/>
        <c:axPos val="t"/>
        <c:numFmt formatCode="0;\-0;" sourceLinked="1"/>
        <c:majorTickMark val="out"/>
        <c:minorTickMark val="none"/>
        <c:tickLblPos val="nextTo"/>
        <c:crossAx val="259960832"/>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manualLayout>
          <c:layoutTarget val="inner"/>
          <c:xMode val="edge"/>
          <c:yMode val="edge"/>
          <c:x val="0.394108795010431"/>
          <c:y val="3.660493786724487E-2"/>
          <c:w val="0.58384504345196209"/>
          <c:h val="0.92679012426551022"/>
        </c:manualLayout>
      </c:layout>
      <c:barChart>
        <c:barDir val="bar"/>
        <c:grouping val="clustered"/>
        <c:varyColors val="0"/>
        <c:ser>
          <c:idx val="0"/>
          <c:order val="0"/>
          <c:tx>
            <c:strRef>
              <c:f>Feuil1!$B$1</c:f>
              <c:strCache>
                <c:ptCount val="1"/>
                <c:pt idx="0">
                  <c:v>Série 1</c:v>
                </c:pt>
              </c:strCache>
            </c:strRef>
          </c:tx>
          <c:spPr>
            <a:solidFill>
              <a:srgbClr val="E3D8F0"/>
            </a:solidFill>
          </c:spPr>
          <c:invertIfNegative val="0"/>
          <c:dPt>
            <c:idx val="7"/>
            <c:invertIfNegative val="0"/>
            <c:bubble3D val="0"/>
            <c:extLst>
              <c:ext xmlns:c16="http://schemas.microsoft.com/office/drawing/2014/chart" uri="{C3380CC4-5D6E-409C-BE32-E72D297353CC}">
                <c16:uniqueId val="{00000000-71DA-4F1B-B323-D42827996C1C}"/>
              </c:ext>
            </c:extLst>
          </c:dPt>
          <c:dLbls>
            <c:spPr>
              <a:noFill/>
              <a:ln>
                <a:noFill/>
              </a:ln>
              <a:effectLst/>
            </c:spPr>
            <c:txPr>
              <a:bodyPr wrap="square" lIns="38100" tIns="19050" rIns="38100" bIns="19050" anchor="ctr">
                <a:spAutoFit/>
              </a:bodyPr>
              <a:lstStyle/>
              <a:p>
                <a:pPr>
                  <a:defRPr b="1">
                    <a:solidFill>
                      <a:schemeClr val="tx1">
                        <a:lumMod val="50000"/>
                        <a:lumOff val="50000"/>
                      </a:schemeClr>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Feuil1!$A$2:$A$11</c:f>
              <c:strCache>
                <c:ptCount val="9"/>
                <c:pt idx="0">
                  <c:v>Cadre</c:v>
                </c:pt>
                <c:pt idx="1">
                  <c:v>Employé</c:v>
                </c:pt>
                <c:pt idx="2">
                  <c:v>Profession intermédiaire </c:v>
                </c:pt>
                <c:pt idx="3">
                  <c:v>Profession libérale</c:v>
                </c:pt>
                <c:pt idx="4">
                  <c:v>Patron indépendant, commerçant et artisan</c:v>
                </c:pt>
                <c:pt idx="5">
                  <c:v>Chef d’entreprise</c:v>
                </c:pt>
                <c:pt idx="6">
                  <c:v>Ouvrier</c:v>
                </c:pt>
                <c:pt idx="7">
                  <c:v>Autre</c:v>
                </c:pt>
                <c:pt idx="8">
                  <c:v>Sans activité professionnelle</c:v>
                </c:pt>
              </c:strCache>
            </c:strRef>
          </c:cat>
          <c:val>
            <c:numRef>
              <c:f>Feuil1!$B$2:$B$11</c:f>
              <c:numCache>
                <c:formatCode>0;\-0;</c:formatCode>
                <c:ptCount val="9"/>
                <c:pt idx="0">
                  <c:v>39.24136172738249</c:v>
                </c:pt>
                <c:pt idx="1">
                  <c:v>38</c:v>
                </c:pt>
                <c:pt idx="2">
                  <c:v>4.7739162998264888</c:v>
                </c:pt>
                <c:pt idx="3">
                  <c:v>4.2591403039076532</c:v>
                </c:pt>
                <c:pt idx="4">
                  <c:v>2.6192555009650076</c:v>
                </c:pt>
                <c:pt idx="5">
                  <c:v>2.1731498483652629</c:v>
                </c:pt>
                <c:pt idx="6">
                  <c:v>0.77673307633637623</c:v>
                </c:pt>
                <c:pt idx="7">
                  <c:v>5.4403327261073677</c:v>
                </c:pt>
                <c:pt idx="8">
                  <c:v>3.1038942212074083</c:v>
                </c:pt>
              </c:numCache>
            </c:numRef>
          </c:val>
          <c:extLst>
            <c:ext xmlns:c16="http://schemas.microsoft.com/office/drawing/2014/chart" uri="{C3380CC4-5D6E-409C-BE32-E72D297353CC}">
              <c16:uniqueId val="{00000001-71DA-4F1B-B323-D42827996C1C}"/>
            </c:ext>
          </c:extLst>
        </c:ser>
        <c:dLbls>
          <c:showLegendKey val="0"/>
          <c:showVal val="0"/>
          <c:showCatName val="0"/>
          <c:showSerName val="0"/>
          <c:showPercent val="0"/>
          <c:showBubbleSize val="0"/>
        </c:dLbls>
        <c:gapWidth val="48"/>
        <c:overlap val="44"/>
        <c:axId val="260265856"/>
        <c:axId val="260267392"/>
      </c:barChart>
      <c:catAx>
        <c:axId val="260265856"/>
        <c:scaling>
          <c:orientation val="maxMin"/>
        </c:scaling>
        <c:delete val="0"/>
        <c:axPos val="l"/>
        <c:numFmt formatCode="General" sourceLinked="0"/>
        <c:majorTickMark val="out"/>
        <c:minorTickMark val="none"/>
        <c:tickLblPos val="nextTo"/>
        <c:spPr>
          <a:ln>
            <a:noFill/>
          </a:ln>
        </c:spPr>
        <c:txPr>
          <a:bodyPr/>
          <a:lstStyle/>
          <a:p>
            <a:pPr>
              <a:defRPr sz="1100" b="1">
                <a:solidFill>
                  <a:schemeClr val="tx1">
                    <a:lumMod val="50000"/>
                    <a:lumOff val="50000"/>
                  </a:schemeClr>
                </a:solidFill>
              </a:defRPr>
            </a:pPr>
            <a:endParaRPr lang="fr-FR"/>
          </a:p>
        </c:txPr>
        <c:crossAx val="260267392"/>
        <c:crosses val="autoZero"/>
        <c:auto val="1"/>
        <c:lblAlgn val="ctr"/>
        <c:lblOffset val="100"/>
        <c:noMultiLvlLbl val="0"/>
      </c:catAx>
      <c:valAx>
        <c:axId val="260267392"/>
        <c:scaling>
          <c:orientation val="minMax"/>
        </c:scaling>
        <c:delete val="1"/>
        <c:axPos val="t"/>
        <c:numFmt formatCode="0;\-0;" sourceLinked="1"/>
        <c:majorTickMark val="out"/>
        <c:minorTickMark val="none"/>
        <c:tickLblPos val="nextTo"/>
        <c:crossAx val="260265856"/>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11146126767398"/>
          <c:y val="1.146217242110311E-2"/>
          <c:w val="0.51366636661170284"/>
          <c:h val="0.98564001622398578"/>
        </c:manualLayout>
      </c:layout>
      <c:barChart>
        <c:barDir val="bar"/>
        <c:grouping val="clustered"/>
        <c:varyColors val="0"/>
        <c:ser>
          <c:idx val="0"/>
          <c:order val="0"/>
          <c:tx>
            <c:strRef>
              <c:f>Sheet1!$B$1</c:f>
              <c:strCache>
                <c:ptCount val="1"/>
                <c:pt idx="0">
                  <c:v>Series 1</c:v>
                </c:pt>
              </c:strCache>
            </c:strRef>
          </c:tx>
          <c:spPr>
            <a:solidFill>
              <a:srgbClr val="2DB574"/>
            </a:solidFill>
            <a:ln>
              <a:noFill/>
            </a:ln>
            <a:effectLst/>
          </c:spPr>
          <c:invertIfNegative val="0"/>
          <c:dPt>
            <c:idx val="0"/>
            <c:invertIfNegative val="0"/>
            <c:bubble3D val="0"/>
            <c:spPr>
              <a:solidFill>
                <a:srgbClr val="1DAFAD"/>
              </a:solidFill>
              <a:ln>
                <a:noFill/>
              </a:ln>
              <a:effectLst/>
            </c:spPr>
            <c:extLst>
              <c:ext xmlns:c16="http://schemas.microsoft.com/office/drawing/2014/chart" uri="{C3380CC4-5D6E-409C-BE32-E72D297353CC}">
                <c16:uniqueId val="{0000000C-9643-419C-9E8C-683D39E79F44}"/>
              </c:ext>
            </c:extLst>
          </c:dPt>
          <c:dPt>
            <c:idx val="1"/>
            <c:invertIfNegative val="0"/>
            <c:bubble3D val="0"/>
            <c:spPr>
              <a:solidFill>
                <a:srgbClr val="2DB574"/>
              </a:solidFill>
              <a:ln>
                <a:noFill/>
              </a:ln>
              <a:effectLst/>
            </c:spPr>
            <c:extLst>
              <c:ext xmlns:c16="http://schemas.microsoft.com/office/drawing/2014/chart" uri="{C3380CC4-5D6E-409C-BE32-E72D297353CC}">
                <c16:uniqueId val="{00000003-0F55-465B-9957-AD47EB990358}"/>
              </c:ext>
            </c:extLst>
          </c:dPt>
          <c:dPt>
            <c:idx val="2"/>
            <c:invertIfNegative val="0"/>
            <c:bubble3D val="0"/>
            <c:spPr>
              <a:solidFill>
                <a:srgbClr val="2DB574"/>
              </a:solidFill>
              <a:ln>
                <a:noFill/>
              </a:ln>
              <a:effectLst/>
            </c:spPr>
            <c:extLst>
              <c:ext xmlns:c16="http://schemas.microsoft.com/office/drawing/2014/chart" uri="{C3380CC4-5D6E-409C-BE32-E72D297353CC}">
                <c16:uniqueId val="{00000004-0F55-465B-9957-AD47EB990358}"/>
              </c:ext>
            </c:extLst>
          </c:dPt>
          <c:dPt>
            <c:idx val="3"/>
            <c:invertIfNegative val="0"/>
            <c:bubble3D val="0"/>
            <c:spPr>
              <a:solidFill>
                <a:srgbClr val="2DB574"/>
              </a:solidFill>
              <a:ln>
                <a:noFill/>
              </a:ln>
              <a:effectLst/>
            </c:spPr>
            <c:extLst>
              <c:ext xmlns:c16="http://schemas.microsoft.com/office/drawing/2014/chart" uri="{C3380CC4-5D6E-409C-BE32-E72D297353CC}">
                <c16:uniqueId val="{00000005-0F55-465B-9957-AD47EB990358}"/>
              </c:ext>
            </c:extLst>
          </c:dPt>
          <c:dPt>
            <c:idx val="4"/>
            <c:invertIfNegative val="0"/>
            <c:bubble3D val="0"/>
            <c:spPr>
              <a:solidFill>
                <a:srgbClr val="2DB574"/>
              </a:solidFill>
              <a:ln>
                <a:noFill/>
              </a:ln>
              <a:effectLst/>
            </c:spPr>
            <c:extLst>
              <c:ext xmlns:c16="http://schemas.microsoft.com/office/drawing/2014/chart" uri="{C3380CC4-5D6E-409C-BE32-E72D297353CC}">
                <c16:uniqueId val="{00000006-0F55-465B-9957-AD47EB990358}"/>
              </c:ext>
            </c:extLst>
          </c:dPt>
          <c:dPt>
            <c:idx val="5"/>
            <c:invertIfNegative val="0"/>
            <c:bubble3D val="0"/>
            <c:spPr>
              <a:solidFill>
                <a:srgbClr val="2DB574"/>
              </a:solidFill>
              <a:ln>
                <a:noFill/>
              </a:ln>
              <a:effectLst/>
            </c:spPr>
            <c:extLst>
              <c:ext xmlns:c16="http://schemas.microsoft.com/office/drawing/2014/chart" uri="{C3380CC4-5D6E-409C-BE32-E72D297353CC}">
                <c16:uniqueId val="{00000007-0F55-465B-9957-AD47EB990358}"/>
              </c:ext>
            </c:extLst>
          </c:dPt>
          <c:dPt>
            <c:idx val="6"/>
            <c:invertIfNegative val="0"/>
            <c:bubble3D val="0"/>
            <c:spPr>
              <a:solidFill>
                <a:srgbClr val="2DB574"/>
              </a:solidFill>
              <a:ln>
                <a:noFill/>
              </a:ln>
              <a:effectLst/>
            </c:spPr>
            <c:extLst>
              <c:ext xmlns:c16="http://schemas.microsoft.com/office/drawing/2014/chart" uri="{C3380CC4-5D6E-409C-BE32-E72D297353CC}">
                <c16:uniqueId val="{00000010-5C07-4E26-982D-4A599306365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Une assistante maternelle à son domicile</c:v>
                </c:pt>
                <c:pt idx="1">
                  <c:v>Une crèche collective associative ou municipale</c:v>
                </c:pt>
                <c:pt idx="2">
                  <c:v>Une microcrèche</c:v>
                </c:pt>
                <c:pt idx="3">
                  <c:v>Les parents ou la famille</c:v>
                </c:pt>
                <c:pt idx="4">
                  <c:v>Une garde à domicile ou garde partagée</c:v>
                </c:pt>
                <c:pt idx="5">
                  <c:v>Une crèche interentreprise</c:v>
                </c:pt>
                <c:pt idx="6">
                  <c:v>Une assistante maternelle en MAM</c:v>
                </c:pt>
                <c:pt idx="7">
                  <c:v>Une crèche familiale</c:v>
                </c:pt>
                <c:pt idx="8">
                  <c:v>Une Halte-garderie</c:v>
                </c:pt>
                <c:pt idx="9">
                  <c:v>Un ou une amie</c:v>
                </c:pt>
                <c:pt idx="10">
                  <c:v>Une crèche parentale</c:v>
                </c:pt>
                <c:pt idx="11">
                  <c:v>Autre</c:v>
                </c:pt>
              </c:strCache>
            </c:strRef>
          </c:cat>
          <c:val>
            <c:numRef>
              <c:f>Sheet1!$B$2:$B$13</c:f>
              <c:numCache>
                <c:formatCode>0</c:formatCode>
                <c:ptCount val="12"/>
                <c:pt idx="0">
                  <c:v>39</c:v>
                </c:pt>
                <c:pt idx="1">
                  <c:v>19</c:v>
                </c:pt>
                <c:pt idx="2">
                  <c:v>12</c:v>
                </c:pt>
                <c:pt idx="3">
                  <c:v>7</c:v>
                </c:pt>
                <c:pt idx="4">
                  <c:v>7</c:v>
                </c:pt>
                <c:pt idx="5">
                  <c:v>5.8928342854914479</c:v>
                </c:pt>
                <c:pt idx="6">
                  <c:v>4.7517384619815406</c:v>
                </c:pt>
                <c:pt idx="7">
                  <c:v>1.5938795388088238</c:v>
                </c:pt>
                <c:pt idx="8">
                  <c:v>1.1956875706162122</c:v>
                </c:pt>
                <c:pt idx="9">
                  <c:v>0.45483112291774602</c:v>
                </c:pt>
                <c:pt idx="10">
                  <c:v>0.320034738473647</c:v>
                </c:pt>
                <c:pt idx="11">
                  <c:v>1.7318964105367878</c:v>
                </c:pt>
              </c:numCache>
            </c:numRef>
          </c:val>
          <c:extLst>
            <c:ext xmlns:c16="http://schemas.microsoft.com/office/drawing/2014/chart" uri="{C3380CC4-5D6E-409C-BE32-E72D297353CC}">
              <c16:uniqueId val="{00000000-0F55-465B-9957-AD47EB990358}"/>
            </c:ext>
          </c:extLst>
        </c:ser>
        <c:dLbls>
          <c:dLblPos val="outEnd"/>
          <c:showLegendKey val="0"/>
          <c:showVal val="1"/>
          <c:showCatName val="0"/>
          <c:showSerName val="0"/>
          <c:showPercent val="0"/>
          <c:showBubbleSize val="0"/>
        </c:dLbls>
        <c:gapWidth val="25"/>
        <c:axId val="1864325999"/>
        <c:axId val="1761194767"/>
      </c:barChart>
      <c:catAx>
        <c:axId val="1864325999"/>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r-FR"/>
          </a:p>
        </c:txPr>
        <c:crossAx val="1761194767"/>
        <c:crosses val="autoZero"/>
        <c:auto val="1"/>
        <c:lblAlgn val="ctr"/>
        <c:lblOffset val="100"/>
        <c:noMultiLvlLbl val="0"/>
      </c:catAx>
      <c:valAx>
        <c:axId val="1761194767"/>
        <c:scaling>
          <c:orientation val="minMax"/>
        </c:scaling>
        <c:delete val="1"/>
        <c:axPos val="t"/>
        <c:numFmt formatCode="0" sourceLinked="1"/>
        <c:majorTickMark val="none"/>
        <c:minorTickMark val="none"/>
        <c:tickLblPos val="nextTo"/>
        <c:crossAx val="18643259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2544744463597415E-2"/>
          <c:y val="5.2702039456011984E-2"/>
          <c:w val="0.87629866626793751"/>
          <c:h val="0.84322547104677203"/>
        </c:manualLayout>
      </c:layout>
      <c:barChart>
        <c:barDir val="bar"/>
        <c:grouping val="percentStacked"/>
        <c:varyColors val="0"/>
        <c:ser>
          <c:idx val="5"/>
          <c:order val="0"/>
          <c:tx>
            <c:strRef>
              <c:f>Sheet1!$B$1</c:f>
              <c:strCache>
                <c:ptCount val="1"/>
                <c:pt idx="0">
                  <c:v>10</c:v>
                </c:pt>
              </c:strCache>
            </c:strRef>
          </c:tx>
          <c:spPr>
            <a:solidFill>
              <a:srgbClr val="1DAFAD"/>
            </a:solidFill>
            <a:ln w="17608">
              <a:noFill/>
            </a:ln>
          </c:spPr>
          <c:invertIfNegative val="0"/>
          <c:dLbls>
            <c:numFmt formatCode="0;&quot;&quot;;&quot;&quot;" sourceLinked="0"/>
            <c:spPr>
              <a:noFill/>
              <a:ln w="17608">
                <a:noFill/>
              </a:ln>
            </c:spPr>
            <c:txPr>
              <a:bodyPr/>
              <a:lstStyle/>
              <a:p>
                <a:pPr>
                  <a:defRPr sz="1800" b="1" i="0" u="none" strike="noStrike" baseline="0">
                    <a:solidFill>
                      <a:srgbClr val="FFFFFF"/>
                    </a:solidFill>
                    <a:latin typeface="+mj-lt"/>
                    <a:ea typeface="Trebuchet MS"/>
                    <a:cs typeface="Trebuchet M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1">
                  <c:v>2024 (base : 30 313)</c:v>
                </c:pt>
                <c:pt idx="2">
                  <c:v>2023 (base : 22 162)</c:v>
                </c:pt>
              </c:strCache>
            </c:strRef>
          </c:cat>
          <c:val>
            <c:numRef>
              <c:f>Sheet1!$B$2:$B$4</c:f>
              <c:numCache>
                <c:formatCode>General</c:formatCode>
                <c:ptCount val="3"/>
              </c:numCache>
            </c:numRef>
          </c:val>
          <c:extLst>
            <c:ext xmlns:c16="http://schemas.microsoft.com/office/drawing/2014/chart" uri="{C3380CC4-5D6E-409C-BE32-E72D297353CC}">
              <c16:uniqueId val="{00000000-CCE9-409E-9130-2F5872FB9615}"/>
            </c:ext>
          </c:extLst>
        </c:ser>
        <c:ser>
          <c:idx val="6"/>
          <c:order val="1"/>
          <c:tx>
            <c:strRef>
              <c:f>Sheet1!$C$1</c:f>
              <c:strCache>
                <c:ptCount val="1"/>
                <c:pt idx="0">
                  <c:v>8 à 9</c:v>
                </c:pt>
              </c:strCache>
            </c:strRef>
          </c:tx>
          <c:spPr>
            <a:solidFill>
              <a:srgbClr val="9FE5D8"/>
            </a:solidFill>
            <a:ln w="17608">
              <a:noFill/>
            </a:ln>
          </c:spPr>
          <c:invertIfNegative val="0"/>
          <c:dLbls>
            <c:numFmt formatCode="0;&quot;&quot;;&quot;&quot;" sourceLinked="0"/>
            <c:spPr>
              <a:noFill/>
              <a:ln w="17608">
                <a:noFill/>
              </a:ln>
            </c:spPr>
            <c:txPr>
              <a:bodyPr/>
              <a:lstStyle/>
              <a:p>
                <a:pPr>
                  <a:defRPr sz="1800" b="1" i="0" u="none" strike="noStrike" baseline="0">
                    <a:solidFill>
                      <a:schemeClr val="bg1"/>
                    </a:solidFill>
                    <a:latin typeface="+mj-lt"/>
                    <a:ea typeface="Trebuchet MS"/>
                    <a:cs typeface="Trebuchet M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1">
                  <c:v>2024 (base : 30 313)</c:v>
                </c:pt>
                <c:pt idx="2">
                  <c:v>2023 (base : 22 162)</c:v>
                </c:pt>
              </c:strCache>
            </c:strRef>
          </c:cat>
          <c:val>
            <c:numRef>
              <c:f>Sheet1!$C$2:$C$4</c:f>
              <c:numCache>
                <c:formatCode>General</c:formatCode>
                <c:ptCount val="3"/>
              </c:numCache>
            </c:numRef>
          </c:val>
          <c:extLst>
            <c:ext xmlns:c16="http://schemas.microsoft.com/office/drawing/2014/chart" uri="{C3380CC4-5D6E-409C-BE32-E72D297353CC}">
              <c16:uniqueId val="{00000001-CCE9-409E-9130-2F5872FB9615}"/>
            </c:ext>
          </c:extLst>
        </c:ser>
        <c:ser>
          <c:idx val="7"/>
          <c:order val="2"/>
          <c:tx>
            <c:strRef>
              <c:f>Sheet1!$D$1</c:f>
              <c:strCache>
                <c:ptCount val="1"/>
                <c:pt idx="0">
                  <c:v>6 à 7</c:v>
                </c:pt>
              </c:strCache>
            </c:strRef>
          </c:tx>
          <c:spPr>
            <a:solidFill>
              <a:srgbClr val="FF740F"/>
            </a:solidFill>
            <a:ln w="17608">
              <a:noFill/>
            </a:ln>
          </c:spPr>
          <c:invertIfNegative val="0"/>
          <c:dLbls>
            <c:numFmt formatCode="0;&quot;&quot;;&quot;&quot;" sourceLinked="0"/>
            <c:spPr>
              <a:noFill/>
              <a:ln w="17608">
                <a:noFill/>
              </a:ln>
            </c:spPr>
            <c:txPr>
              <a:bodyPr/>
              <a:lstStyle/>
              <a:p>
                <a:pPr>
                  <a:defRPr sz="1800" b="1" i="0" u="none" strike="noStrike" baseline="0">
                    <a:solidFill>
                      <a:schemeClr val="bg1"/>
                    </a:solidFill>
                    <a:latin typeface="+mj-lt"/>
                    <a:ea typeface="Trebuchet MS"/>
                    <a:cs typeface="Trebuchet M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1">
                  <c:v>2024 (base : 30 313)</c:v>
                </c:pt>
                <c:pt idx="2">
                  <c:v>2023 (base : 22 162)</c:v>
                </c:pt>
              </c:strCache>
            </c:strRef>
          </c:cat>
          <c:val>
            <c:numRef>
              <c:f>Sheet1!$D$2:$D$4</c:f>
              <c:numCache>
                <c:formatCode>General</c:formatCode>
                <c:ptCount val="3"/>
              </c:numCache>
            </c:numRef>
          </c:val>
          <c:extLst>
            <c:ext xmlns:c16="http://schemas.microsoft.com/office/drawing/2014/chart" uri="{C3380CC4-5D6E-409C-BE32-E72D297353CC}">
              <c16:uniqueId val="{00000002-CCE9-409E-9130-2F5872FB9615}"/>
            </c:ext>
          </c:extLst>
        </c:ser>
        <c:ser>
          <c:idx val="0"/>
          <c:order val="3"/>
          <c:tx>
            <c:strRef>
              <c:f>Sheet1!$E$1</c:f>
              <c:strCache>
                <c:ptCount val="1"/>
                <c:pt idx="0">
                  <c:v>1 à 5</c:v>
                </c:pt>
              </c:strCache>
            </c:strRef>
          </c:tx>
          <c:spPr>
            <a:solidFill>
              <a:srgbClr val="E50158"/>
            </a:solidFill>
            <a:ln w="17608">
              <a:noFill/>
            </a:ln>
          </c:spPr>
          <c:invertIfNegative val="0"/>
          <c:dLbls>
            <c:numFmt formatCode="0;&quot;&quot;;&quot;&quot;" sourceLinked="0"/>
            <c:spPr>
              <a:noFill/>
              <a:ln w="17608">
                <a:noFill/>
              </a:ln>
            </c:spPr>
            <c:txPr>
              <a:bodyPr/>
              <a:lstStyle/>
              <a:p>
                <a:pPr>
                  <a:defRPr sz="1800" b="1" i="0" u="none" strike="noStrike" baseline="0">
                    <a:solidFill>
                      <a:srgbClr val="FFFFFF"/>
                    </a:solidFill>
                    <a:latin typeface="+mj-lt"/>
                    <a:ea typeface="Arial"/>
                    <a:cs typeface="Aria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1">
                  <c:v>2024 (base : 30 313)</c:v>
                </c:pt>
                <c:pt idx="2">
                  <c:v>2023 (base : 22 162)</c:v>
                </c:pt>
              </c:strCache>
            </c:strRef>
          </c:cat>
          <c:val>
            <c:numRef>
              <c:f>Sheet1!$E$2:$E$4</c:f>
              <c:numCache>
                <c:formatCode>General</c:formatCode>
                <c:ptCount val="3"/>
              </c:numCache>
            </c:numRef>
          </c:val>
          <c:extLst>
            <c:ext xmlns:c16="http://schemas.microsoft.com/office/drawing/2014/chart" uri="{C3380CC4-5D6E-409C-BE32-E72D297353CC}">
              <c16:uniqueId val="{00000003-CCE9-409E-9130-2F5872FB9615}"/>
            </c:ext>
          </c:extLst>
        </c:ser>
        <c:dLbls>
          <c:showLegendKey val="0"/>
          <c:showVal val="1"/>
          <c:showCatName val="0"/>
          <c:showSerName val="0"/>
          <c:showPercent val="0"/>
          <c:showBubbleSize val="0"/>
        </c:dLbls>
        <c:gapWidth val="80"/>
        <c:overlap val="100"/>
        <c:axId val="268345728"/>
        <c:axId val="268348416"/>
      </c:barChart>
      <c:barChart>
        <c:barDir val="bar"/>
        <c:grouping val="clustered"/>
        <c:varyColors val="0"/>
        <c:ser>
          <c:idx val="1"/>
          <c:order val="4"/>
          <c:tx>
            <c:strRef>
              <c:f>Sheet1!$F$1</c:f>
              <c:strCache>
                <c:ptCount val="1"/>
                <c:pt idx="0">
                  <c:v>Moyenne</c:v>
                </c:pt>
              </c:strCache>
            </c:strRef>
          </c:tx>
          <c:spPr>
            <a:noFill/>
            <a:ln w="17608">
              <a:noFill/>
            </a:ln>
          </c:spPr>
          <c:invertIfNegative val="0"/>
          <c:dLbls>
            <c:spPr>
              <a:noFill/>
              <a:ln w="17608">
                <a:noFill/>
              </a:ln>
            </c:spPr>
            <c:txPr>
              <a:bodyPr/>
              <a:lstStyle/>
              <a:p>
                <a:pPr>
                  <a:defRPr sz="1800" b="1" i="0" u="none" strike="noStrike" baseline="0">
                    <a:solidFill>
                      <a:srgbClr val="080808"/>
                    </a:solidFill>
                    <a:latin typeface="+mj-lt"/>
                    <a:ea typeface="Arial"/>
                    <a:cs typeface="Aria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1">
                  <c:v>2024 (base : 30 313)</c:v>
                </c:pt>
                <c:pt idx="2">
                  <c:v>2023 (base : 22 162)</c:v>
                </c:pt>
              </c:strCache>
            </c:strRef>
          </c:cat>
          <c:val>
            <c:numRef>
              <c:f>Sheet1!$F$2:$F$4</c:f>
              <c:numCache>
                <c:formatCode>0.00</c:formatCode>
                <c:ptCount val="3"/>
                <c:pt idx="0">
                  <c:v>8.6</c:v>
                </c:pt>
                <c:pt idx="1">
                  <c:v>8.36</c:v>
                </c:pt>
                <c:pt idx="2">
                  <c:v>8.4400685102999997</c:v>
                </c:pt>
              </c:numCache>
            </c:numRef>
          </c:val>
          <c:extLst>
            <c:ext xmlns:c16="http://schemas.microsoft.com/office/drawing/2014/chart" uri="{C3380CC4-5D6E-409C-BE32-E72D297353CC}">
              <c16:uniqueId val="{00000004-CCE9-409E-9130-2F5872FB9615}"/>
            </c:ext>
          </c:extLst>
        </c:ser>
        <c:ser>
          <c:idx val="2"/>
          <c:order val="5"/>
          <c:tx>
            <c:strRef>
              <c:f>Sheet1!$G$1</c:f>
              <c:strCache>
                <c:ptCount val="1"/>
                <c:pt idx="0">
                  <c:v>Position SIG+</c:v>
                </c:pt>
              </c:strCache>
            </c:strRef>
          </c:tx>
          <c:spPr>
            <a:noFill/>
            <a:ln>
              <a:noFill/>
            </a:ln>
          </c:spPr>
          <c:invertIfNegative val="0"/>
          <c:dLbls>
            <c:dLbl>
              <c:idx val="0"/>
              <c:tx>
                <c:rich>
                  <a:bodyPr/>
                  <a:lstStyle/>
                  <a:p>
                    <a:endParaRPr lang="fr-FR"/>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5-CCE9-409E-9130-2F5872FB9615}"/>
                </c:ext>
              </c:extLst>
            </c:dLbl>
            <c:dLbl>
              <c:idx val="1"/>
              <c:tx>
                <c:rich>
                  <a:bodyPr/>
                  <a:lstStyle/>
                  <a:p>
                    <a:fld id="{2BF3E6CA-EFDB-459C-8245-5D95BC6BC315}" type="CELLRANGE">
                      <a:rPr lang="en-US"/>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CE9-409E-9130-2F5872FB9615}"/>
                </c:ext>
              </c:extLst>
            </c:dLbl>
            <c:dLbl>
              <c:idx val="2"/>
              <c:tx>
                <c:rich>
                  <a:bodyPr/>
                  <a:lstStyle/>
                  <a:p>
                    <a:endParaRPr lang="fr-FR"/>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7-CCE9-409E-9130-2F5872FB9615}"/>
                </c:ext>
              </c:extLst>
            </c:dLbl>
            <c:spPr>
              <a:noFill/>
              <a:ln>
                <a:noFill/>
              </a:ln>
              <a:effectLst/>
            </c:spPr>
            <c:txPr>
              <a:bodyPr wrap="square" lIns="38100" tIns="19050" rIns="38100" bIns="19050" anchor="ctr">
                <a:spAutoFit/>
              </a:bodyPr>
              <a:lstStyle/>
              <a:p>
                <a:pPr>
                  <a:defRPr sz="1400">
                    <a:solidFill>
                      <a:srgbClr val="00B050"/>
                    </a:solidFill>
                    <a:latin typeface="Wingdings" panose="05000000000000000000" pitchFamily="2" charset="2"/>
                  </a:defRPr>
                </a:pPr>
                <a:endParaRPr lang="fr-FR"/>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Sheet1!$A$2:$A$4</c:f>
              <c:strCache>
                <c:ptCount val="3"/>
                <c:pt idx="1">
                  <c:v>2024 (base : 30 313)</c:v>
                </c:pt>
                <c:pt idx="2">
                  <c:v>2023 (base : 22 162)</c:v>
                </c:pt>
              </c:strCache>
            </c:strRef>
          </c:cat>
          <c:val>
            <c:numRef>
              <c:f>Sheet1!$G$2:$G$4</c:f>
              <c:numCache>
                <c:formatCode>0</c:formatCode>
                <c:ptCount val="3"/>
                <c:pt idx="1">
                  <c:v>0</c:v>
                </c:pt>
                <c:pt idx="2">
                  <c:v>0</c:v>
                </c:pt>
              </c:numCache>
            </c:numRef>
          </c:val>
          <c:extLst>
            <c:ext xmlns:c15="http://schemas.microsoft.com/office/drawing/2012/chart" uri="{02D57815-91ED-43cb-92C2-25804820EDAC}">
              <c15:datalabelsRange>
                <c15:f>Sheet1!$I$3</c15:f>
                <c15:dlblRangeCache>
                  <c:ptCount val="1"/>
                </c15:dlblRangeCache>
              </c15:datalabelsRange>
            </c:ext>
            <c:ext xmlns:c16="http://schemas.microsoft.com/office/drawing/2014/chart" uri="{C3380CC4-5D6E-409C-BE32-E72D297353CC}">
              <c16:uniqueId val="{0000000C-CCE9-409E-9130-2F5872FB9615}"/>
            </c:ext>
          </c:extLst>
        </c:ser>
        <c:ser>
          <c:idx val="3"/>
          <c:order val="6"/>
          <c:tx>
            <c:strRef>
              <c:f>Sheet1!$H$1</c:f>
              <c:strCache>
                <c:ptCount val="1"/>
                <c:pt idx="0">
                  <c:v>Position SIG-</c:v>
                </c:pt>
              </c:strCache>
            </c:strRef>
          </c:tx>
          <c:spPr>
            <a:noFill/>
            <a:ln>
              <a:noFill/>
            </a:ln>
          </c:spPr>
          <c:invertIfNegative val="0"/>
          <c:dLbls>
            <c:dLbl>
              <c:idx val="0"/>
              <c:tx>
                <c:rich>
                  <a:bodyPr/>
                  <a:lstStyle/>
                  <a:p>
                    <a:endParaRPr lang="fr-FR"/>
                  </a:p>
                </c:rich>
              </c:tx>
              <c:dLblPos val="in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D-CCE9-409E-9130-2F5872FB9615}"/>
                </c:ext>
              </c:extLst>
            </c:dLbl>
            <c:dLbl>
              <c:idx val="1"/>
              <c:tx>
                <c:rich>
                  <a:bodyPr/>
                  <a:lstStyle/>
                  <a:p>
                    <a:fld id="{EED2A184-2067-4714-99B9-14E0BDE236CD}" type="CELLRANGE">
                      <a:rPr lang="en-US"/>
                      <a:pPr/>
                      <a:t>[PLAGECELL]</a:t>
                    </a:fld>
                    <a:endParaRPr lang="fr-FR"/>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CCE9-409E-9130-2F5872FB9615}"/>
                </c:ext>
              </c:extLst>
            </c:dLbl>
            <c:dLbl>
              <c:idx val="2"/>
              <c:tx>
                <c:rich>
                  <a:bodyPr/>
                  <a:lstStyle/>
                  <a:p>
                    <a:fld id="{643465C2-F71F-4DA4-BD54-5FE665B8D0FC}" type="CELLRANGE">
                      <a:rPr lang="en-US" sz="1400" dirty="0"/>
                      <a:pPr/>
                      <a:t>[PLAGECELL]</a:t>
                    </a:fld>
                    <a:endParaRPr lang="fr-FR"/>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CCE9-409E-9130-2F5872FB9615}"/>
                </c:ext>
              </c:extLst>
            </c:dLbl>
            <c:spPr>
              <a:noFill/>
              <a:ln>
                <a:noFill/>
              </a:ln>
              <a:effectLst/>
            </c:spPr>
            <c:txPr>
              <a:bodyPr wrap="square" lIns="38100" tIns="19050" rIns="38100" bIns="19050" anchor="ctr">
                <a:spAutoFit/>
              </a:bodyPr>
              <a:lstStyle/>
              <a:p>
                <a:pPr>
                  <a:defRPr sz="1400">
                    <a:solidFill>
                      <a:srgbClr val="FFCC66"/>
                    </a:solidFill>
                    <a:latin typeface="Wingdings" panose="05000000000000000000" pitchFamily="2" charset="2"/>
                  </a:defRPr>
                </a:pPr>
                <a:endParaRPr lang="fr-FR"/>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Sheet1!$A$2:$A$4</c:f>
              <c:strCache>
                <c:ptCount val="3"/>
                <c:pt idx="1">
                  <c:v>2024 (base : 30 313)</c:v>
                </c:pt>
                <c:pt idx="2">
                  <c:v>2023 (base : 22 162)</c:v>
                </c:pt>
              </c:strCache>
            </c:strRef>
          </c:cat>
          <c:val>
            <c:numRef>
              <c:f>Sheet1!$H$2:$H$4</c:f>
              <c:numCache>
                <c:formatCode>0</c:formatCode>
                <c:ptCount val="3"/>
                <c:pt idx="1">
                  <c:v>0</c:v>
                </c:pt>
                <c:pt idx="2">
                  <c:v>0</c:v>
                </c:pt>
              </c:numCache>
            </c:numRef>
          </c:val>
          <c:extLst>
            <c:ext xmlns:c15="http://schemas.microsoft.com/office/drawing/2012/chart" uri="{02D57815-91ED-43cb-92C2-25804820EDAC}">
              <c15:datalabelsRange>
                <c15:f>Sheet1!$J$3</c15:f>
                <c15:dlblRangeCache>
                  <c:ptCount val="1"/>
                  <c:pt idx="0">
                    <c:v>î</c:v>
                  </c:pt>
                </c15:dlblRangeCache>
              </c15:datalabelsRange>
            </c:ext>
            <c:ext xmlns:c16="http://schemas.microsoft.com/office/drawing/2014/chart" uri="{C3380CC4-5D6E-409C-BE32-E72D297353CC}">
              <c16:uniqueId val="{00000014-CCE9-409E-9130-2F5872FB9615}"/>
            </c:ext>
          </c:extLst>
        </c:ser>
        <c:dLbls>
          <c:showLegendKey val="0"/>
          <c:showVal val="1"/>
          <c:showCatName val="0"/>
          <c:showSerName val="0"/>
          <c:showPercent val="0"/>
          <c:showBubbleSize val="0"/>
        </c:dLbls>
        <c:gapWidth val="150"/>
        <c:overlap val="100"/>
        <c:axId val="268350208"/>
        <c:axId val="268351744"/>
      </c:barChart>
      <c:catAx>
        <c:axId val="268345728"/>
        <c:scaling>
          <c:orientation val="maxMin"/>
        </c:scaling>
        <c:delete val="1"/>
        <c:axPos val="l"/>
        <c:numFmt formatCode="General" sourceLinked="1"/>
        <c:majorTickMark val="out"/>
        <c:minorTickMark val="none"/>
        <c:tickLblPos val="nextTo"/>
        <c:crossAx val="268348416"/>
        <c:crosses val="autoZero"/>
        <c:auto val="1"/>
        <c:lblAlgn val="ctr"/>
        <c:lblOffset val="100"/>
        <c:tickLblSkip val="1"/>
        <c:tickMarkSkip val="1"/>
        <c:noMultiLvlLbl val="0"/>
      </c:catAx>
      <c:valAx>
        <c:axId val="268348416"/>
        <c:scaling>
          <c:orientation val="minMax"/>
          <c:max val="1.1499999999999999"/>
          <c:min val="0"/>
        </c:scaling>
        <c:delete val="1"/>
        <c:axPos val="b"/>
        <c:numFmt formatCode="0%" sourceLinked="1"/>
        <c:majorTickMark val="out"/>
        <c:minorTickMark val="none"/>
        <c:tickLblPos val="nextTo"/>
        <c:crossAx val="268345728"/>
        <c:crosses val="max"/>
        <c:crossBetween val="between"/>
      </c:valAx>
      <c:catAx>
        <c:axId val="268350208"/>
        <c:scaling>
          <c:orientation val="maxMin"/>
        </c:scaling>
        <c:delete val="1"/>
        <c:axPos val="r"/>
        <c:numFmt formatCode="General" sourceLinked="1"/>
        <c:majorTickMark val="out"/>
        <c:minorTickMark val="none"/>
        <c:tickLblPos val="nextTo"/>
        <c:crossAx val="268351744"/>
        <c:crossesAt val="0"/>
        <c:auto val="1"/>
        <c:lblAlgn val="ctr"/>
        <c:lblOffset val="100"/>
        <c:noMultiLvlLbl val="0"/>
      </c:catAx>
      <c:valAx>
        <c:axId val="268351744"/>
        <c:scaling>
          <c:orientation val="maxMin"/>
          <c:min val="0"/>
        </c:scaling>
        <c:delete val="0"/>
        <c:axPos val="t"/>
        <c:numFmt formatCode="0.00" sourceLinked="1"/>
        <c:majorTickMark val="none"/>
        <c:minorTickMark val="none"/>
        <c:tickLblPos val="none"/>
        <c:spPr>
          <a:ln w="6603">
            <a:noFill/>
          </a:ln>
        </c:spPr>
        <c:crossAx val="268350208"/>
        <c:crosses val="autoZero"/>
        <c:crossBetween val="between"/>
      </c:valAx>
      <c:spPr>
        <a:noFill/>
        <a:ln w="17608">
          <a:noFill/>
        </a:ln>
      </c:spPr>
    </c:plotArea>
    <c:plotVisOnly val="1"/>
    <c:dispBlanksAs val="gap"/>
    <c:showDLblsOverMax val="0"/>
  </c:chart>
  <c:spPr>
    <a:noFill/>
    <a:ln>
      <a:noFill/>
    </a:ln>
  </c:spPr>
  <c:txPr>
    <a:bodyPr/>
    <a:lstStyle/>
    <a:p>
      <a:pPr>
        <a:defRPr sz="1057" b="1" i="0" u="none" strike="noStrike" baseline="0">
          <a:solidFill>
            <a:schemeClr val="tx1"/>
          </a:solidFill>
          <a:latin typeface="Arial"/>
          <a:ea typeface="Arial"/>
          <a:cs typeface="Arial"/>
        </a:defRPr>
      </a:pPr>
      <a:endParaRPr lang="fr-FR"/>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338955015433641"/>
          <c:y val="5.2702096916446513E-2"/>
          <c:w val="0.75940027770468999"/>
          <c:h val="0.84322547104677203"/>
        </c:manualLayout>
      </c:layout>
      <c:barChart>
        <c:barDir val="bar"/>
        <c:grouping val="percentStacked"/>
        <c:varyColors val="0"/>
        <c:ser>
          <c:idx val="5"/>
          <c:order val="0"/>
          <c:tx>
            <c:strRef>
              <c:f>Sheet1!$B$1</c:f>
              <c:strCache>
                <c:ptCount val="1"/>
                <c:pt idx="0">
                  <c:v>10</c:v>
                </c:pt>
              </c:strCache>
            </c:strRef>
          </c:tx>
          <c:spPr>
            <a:solidFill>
              <a:srgbClr val="2DB574"/>
            </a:solidFill>
            <a:ln w="17608">
              <a:noFill/>
            </a:ln>
          </c:spPr>
          <c:invertIfNegative val="0"/>
          <c:dLbls>
            <c:numFmt formatCode="0;&quot;&quot;;&quot;&quot;" sourceLinked="0"/>
            <c:spPr>
              <a:noFill/>
              <a:ln w="17608">
                <a:noFill/>
              </a:ln>
            </c:spPr>
            <c:txPr>
              <a:bodyPr/>
              <a:lstStyle/>
              <a:p>
                <a:pPr>
                  <a:defRPr sz="1800" b="1" i="0" u="none" strike="noStrike" baseline="0">
                    <a:solidFill>
                      <a:srgbClr val="FFFFFF"/>
                    </a:solidFill>
                    <a:latin typeface="+mj-lt"/>
                    <a:ea typeface="Trebuchet MS"/>
                    <a:cs typeface="Trebuchet M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3"/>
                <c:pt idx="0">
                  <c:v>2025 (base : 28 399)</c:v>
                </c:pt>
                <c:pt idx="1">
                  <c:v>2024 (base : 30 313)</c:v>
                </c:pt>
                <c:pt idx="2">
                  <c:v>2023 (base : 22 162)</c:v>
                </c:pt>
              </c:strCache>
            </c:strRef>
          </c:cat>
          <c:val>
            <c:numRef>
              <c:f>Sheet1!$B$2:$B$11</c:f>
              <c:numCache>
                <c:formatCode>0;\-0;</c:formatCode>
                <c:ptCount val="3"/>
                <c:pt idx="0" formatCode="General">
                  <c:v>34.443903729083388</c:v>
                </c:pt>
                <c:pt idx="1">
                  <c:v>29.855633318009708</c:v>
                </c:pt>
                <c:pt idx="2">
                  <c:v>30.078763845600001</c:v>
                </c:pt>
              </c:numCache>
            </c:numRef>
          </c:val>
          <c:extLst>
            <c:ext xmlns:c16="http://schemas.microsoft.com/office/drawing/2014/chart" uri="{C3380CC4-5D6E-409C-BE32-E72D297353CC}">
              <c16:uniqueId val="{00000000-CCE9-409E-9130-2F5872FB9615}"/>
            </c:ext>
          </c:extLst>
        </c:ser>
        <c:ser>
          <c:idx val="6"/>
          <c:order val="1"/>
          <c:tx>
            <c:strRef>
              <c:f>Sheet1!$C$1</c:f>
              <c:strCache>
                <c:ptCount val="1"/>
                <c:pt idx="0">
                  <c:v>8 à 9</c:v>
                </c:pt>
              </c:strCache>
            </c:strRef>
          </c:tx>
          <c:spPr>
            <a:solidFill>
              <a:srgbClr val="1DAFAD"/>
            </a:solidFill>
            <a:ln w="17608">
              <a:noFill/>
            </a:ln>
          </c:spPr>
          <c:invertIfNegative val="0"/>
          <c:dLbls>
            <c:numFmt formatCode="0;&quot;&quot;;&quot;&quot;" sourceLinked="0"/>
            <c:spPr>
              <a:noFill/>
              <a:ln w="17608">
                <a:noFill/>
              </a:ln>
            </c:spPr>
            <c:txPr>
              <a:bodyPr/>
              <a:lstStyle/>
              <a:p>
                <a:pPr>
                  <a:defRPr sz="1800" b="1" i="0" u="none" strike="noStrike" baseline="0">
                    <a:solidFill>
                      <a:schemeClr val="bg1"/>
                    </a:solidFill>
                    <a:latin typeface="+mj-lt"/>
                    <a:ea typeface="Trebuchet MS"/>
                    <a:cs typeface="Trebuchet M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3"/>
                <c:pt idx="0">
                  <c:v>2025 (base : 28 399)</c:v>
                </c:pt>
                <c:pt idx="1">
                  <c:v>2024 (base : 30 313)</c:v>
                </c:pt>
                <c:pt idx="2">
                  <c:v>2023 (base : 22 162)</c:v>
                </c:pt>
              </c:strCache>
            </c:strRef>
          </c:cat>
          <c:val>
            <c:numRef>
              <c:f>Sheet1!$C$2:$C$11</c:f>
              <c:numCache>
                <c:formatCode>0;\-0;</c:formatCode>
                <c:ptCount val="3"/>
                <c:pt idx="0" formatCode="General">
                  <c:v>48.068162305415626</c:v>
                </c:pt>
                <c:pt idx="1">
                  <c:v>47.813054334014879</c:v>
                </c:pt>
                <c:pt idx="2">
                  <c:v>49.377850553000002</c:v>
                </c:pt>
              </c:numCache>
            </c:numRef>
          </c:val>
          <c:extLst>
            <c:ext xmlns:c16="http://schemas.microsoft.com/office/drawing/2014/chart" uri="{C3380CC4-5D6E-409C-BE32-E72D297353CC}">
              <c16:uniqueId val="{00000001-CCE9-409E-9130-2F5872FB9615}"/>
            </c:ext>
          </c:extLst>
        </c:ser>
        <c:ser>
          <c:idx val="7"/>
          <c:order val="2"/>
          <c:tx>
            <c:strRef>
              <c:f>Sheet1!$D$1</c:f>
              <c:strCache>
                <c:ptCount val="1"/>
                <c:pt idx="0">
                  <c:v>6 à 7</c:v>
                </c:pt>
              </c:strCache>
            </c:strRef>
          </c:tx>
          <c:spPr>
            <a:solidFill>
              <a:srgbClr val="F1BE48"/>
            </a:solidFill>
            <a:ln w="17608">
              <a:noFill/>
            </a:ln>
          </c:spPr>
          <c:invertIfNegative val="0"/>
          <c:dLbls>
            <c:numFmt formatCode="0;&quot;&quot;;&quot;&quot;" sourceLinked="0"/>
            <c:spPr>
              <a:noFill/>
              <a:ln w="17608">
                <a:noFill/>
              </a:ln>
            </c:spPr>
            <c:txPr>
              <a:bodyPr/>
              <a:lstStyle/>
              <a:p>
                <a:pPr>
                  <a:defRPr sz="1800" b="1" i="0" u="none" strike="noStrike" baseline="0">
                    <a:solidFill>
                      <a:schemeClr val="bg1"/>
                    </a:solidFill>
                    <a:latin typeface="+mj-lt"/>
                    <a:ea typeface="Trebuchet MS"/>
                    <a:cs typeface="Trebuchet M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3"/>
                <c:pt idx="0">
                  <c:v>2025 (base : 28 399)</c:v>
                </c:pt>
                <c:pt idx="1">
                  <c:v>2024 (base : 30 313)</c:v>
                </c:pt>
                <c:pt idx="2">
                  <c:v>2023 (base : 22 162)</c:v>
                </c:pt>
              </c:strCache>
            </c:strRef>
          </c:cat>
          <c:val>
            <c:numRef>
              <c:f>Sheet1!$D$2:$D$11</c:f>
              <c:numCache>
                <c:formatCode>0;\-0;</c:formatCode>
                <c:ptCount val="3"/>
                <c:pt idx="0" formatCode="General">
                  <c:v>12.913996756454594</c:v>
                </c:pt>
                <c:pt idx="1">
                  <c:v>15.235049757071945</c:v>
                </c:pt>
                <c:pt idx="2">
                  <c:v>14.7160300839</c:v>
                </c:pt>
              </c:numCache>
            </c:numRef>
          </c:val>
          <c:extLst>
            <c:ext xmlns:c16="http://schemas.microsoft.com/office/drawing/2014/chart" uri="{C3380CC4-5D6E-409C-BE32-E72D297353CC}">
              <c16:uniqueId val="{00000002-CCE9-409E-9130-2F5872FB9615}"/>
            </c:ext>
          </c:extLst>
        </c:ser>
        <c:ser>
          <c:idx val="0"/>
          <c:order val="3"/>
          <c:tx>
            <c:strRef>
              <c:f>Sheet1!$E$1</c:f>
              <c:strCache>
                <c:ptCount val="1"/>
                <c:pt idx="0">
                  <c:v>1 à 5</c:v>
                </c:pt>
              </c:strCache>
            </c:strRef>
          </c:tx>
          <c:spPr>
            <a:solidFill>
              <a:srgbClr val="FF740F"/>
            </a:solidFill>
            <a:ln w="17608">
              <a:noFill/>
            </a:ln>
          </c:spPr>
          <c:invertIfNegative val="0"/>
          <c:dLbls>
            <c:numFmt formatCode="0;&quot;&quot;;&quot;&quot;" sourceLinked="0"/>
            <c:spPr>
              <a:noFill/>
              <a:ln w="17608">
                <a:noFill/>
              </a:ln>
            </c:spPr>
            <c:txPr>
              <a:bodyPr/>
              <a:lstStyle/>
              <a:p>
                <a:pPr>
                  <a:defRPr sz="1800" b="1" i="0" u="none" strike="noStrike" baseline="0">
                    <a:solidFill>
                      <a:srgbClr val="FFFFFF"/>
                    </a:solidFill>
                    <a:latin typeface="+mj-lt"/>
                    <a:ea typeface="Arial"/>
                    <a:cs typeface="Aria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3"/>
                <c:pt idx="0">
                  <c:v>2025 (base : 28 399)</c:v>
                </c:pt>
                <c:pt idx="1">
                  <c:v>2024 (base : 30 313)</c:v>
                </c:pt>
                <c:pt idx="2">
                  <c:v>2023 (base : 22 162)</c:v>
                </c:pt>
              </c:strCache>
            </c:strRef>
          </c:cat>
          <c:val>
            <c:numRef>
              <c:f>Sheet1!$E$2:$E$11</c:f>
              <c:numCache>
                <c:formatCode>0;\-0;</c:formatCode>
                <c:ptCount val="3"/>
                <c:pt idx="0" formatCode="General">
                  <c:v>4.5739372090539758</c:v>
                </c:pt>
                <c:pt idx="1">
                  <c:v>7.096262590880337</c:v>
                </c:pt>
                <c:pt idx="2">
                  <c:v>5.8273555175</c:v>
                </c:pt>
              </c:numCache>
            </c:numRef>
          </c:val>
          <c:extLst>
            <c:ext xmlns:c16="http://schemas.microsoft.com/office/drawing/2014/chart" uri="{C3380CC4-5D6E-409C-BE32-E72D297353CC}">
              <c16:uniqueId val="{00000003-CCE9-409E-9130-2F5872FB9615}"/>
            </c:ext>
          </c:extLst>
        </c:ser>
        <c:dLbls>
          <c:showLegendKey val="0"/>
          <c:showVal val="1"/>
          <c:showCatName val="0"/>
          <c:showSerName val="0"/>
          <c:showPercent val="0"/>
          <c:showBubbleSize val="0"/>
        </c:dLbls>
        <c:gapWidth val="80"/>
        <c:overlap val="100"/>
        <c:axId val="268345728"/>
        <c:axId val="268348416"/>
      </c:barChart>
      <c:barChart>
        <c:barDir val="bar"/>
        <c:grouping val="clustered"/>
        <c:varyColors val="0"/>
        <c:ser>
          <c:idx val="1"/>
          <c:order val="4"/>
          <c:tx>
            <c:strRef>
              <c:f>Sheet1!$F$1</c:f>
              <c:strCache>
                <c:ptCount val="1"/>
                <c:pt idx="0">
                  <c:v>Moyenne</c:v>
                </c:pt>
              </c:strCache>
            </c:strRef>
          </c:tx>
          <c:spPr>
            <a:noFill/>
            <a:ln w="17608">
              <a:noFill/>
            </a:ln>
          </c:spPr>
          <c:invertIfNegative val="0"/>
          <c:dLbls>
            <c:spPr>
              <a:noFill/>
              <a:ln w="17608">
                <a:noFill/>
              </a:ln>
            </c:spPr>
            <c:txPr>
              <a:bodyPr/>
              <a:lstStyle/>
              <a:p>
                <a:pPr>
                  <a:defRPr sz="1800" b="1" i="0" u="none" strike="noStrike" baseline="0">
                    <a:solidFill>
                      <a:srgbClr val="080808"/>
                    </a:solidFill>
                    <a:latin typeface="+mj-lt"/>
                    <a:ea typeface="Arial"/>
                    <a:cs typeface="Aria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3"/>
                <c:pt idx="0">
                  <c:v>2025 (base : 28 399)</c:v>
                </c:pt>
                <c:pt idx="1">
                  <c:v>2024 (base : 30 313)</c:v>
                </c:pt>
                <c:pt idx="2">
                  <c:v>2023 (base : 22 162)</c:v>
                </c:pt>
              </c:strCache>
            </c:strRef>
          </c:cat>
          <c:val>
            <c:numRef>
              <c:f>Sheet1!$F$2:$F$11</c:f>
              <c:numCache>
                <c:formatCode>General</c:formatCode>
                <c:ptCount val="3"/>
              </c:numCache>
            </c:numRef>
          </c:val>
          <c:extLst>
            <c:ext xmlns:c16="http://schemas.microsoft.com/office/drawing/2014/chart" uri="{C3380CC4-5D6E-409C-BE32-E72D297353CC}">
              <c16:uniqueId val="{00000004-CCE9-409E-9130-2F5872FB9615}"/>
            </c:ext>
          </c:extLst>
        </c:ser>
        <c:ser>
          <c:idx val="2"/>
          <c:order val="5"/>
          <c:tx>
            <c:strRef>
              <c:f>Sheet1!$G$1</c:f>
              <c:strCache>
                <c:ptCount val="1"/>
                <c:pt idx="0">
                  <c:v>Position SIG+</c:v>
                </c:pt>
              </c:strCache>
            </c:strRef>
          </c:tx>
          <c:spPr>
            <a:noFill/>
            <a:ln>
              <a:noFill/>
            </a:ln>
          </c:spPr>
          <c:invertIfNegative val="0"/>
          <c:dLbls>
            <c:dLbl>
              <c:idx val="0"/>
              <c:tx>
                <c:rich>
                  <a:bodyPr/>
                  <a:lstStyle/>
                  <a:p>
                    <a:endParaRPr lang="fr-FR"/>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5-CCE9-409E-9130-2F5872FB9615}"/>
                </c:ext>
              </c:extLst>
            </c:dLbl>
            <c:dLbl>
              <c:idx val="1"/>
              <c:tx>
                <c:rich>
                  <a:bodyPr/>
                  <a:lstStyle/>
                  <a:p>
                    <a:fld id="{1649E388-A034-4991-8363-046195C3E818}" type="CELLRANGE">
                      <a:rPr lang="en-US" dirty="0"/>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CE9-409E-9130-2F5872FB9615}"/>
                </c:ext>
              </c:extLst>
            </c:dLbl>
            <c:dLbl>
              <c:idx val="2"/>
              <c:tx>
                <c:rich>
                  <a:bodyPr/>
                  <a:lstStyle/>
                  <a:p>
                    <a:endParaRPr lang="fr-FR"/>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7-CCE9-409E-9130-2F5872FB9615}"/>
                </c:ext>
              </c:extLst>
            </c:dLbl>
            <c:spPr>
              <a:noFill/>
              <a:ln>
                <a:noFill/>
              </a:ln>
              <a:effectLst/>
            </c:spPr>
            <c:txPr>
              <a:bodyPr wrap="square" lIns="38100" tIns="19050" rIns="38100" bIns="19050" anchor="ctr">
                <a:spAutoFit/>
              </a:bodyPr>
              <a:lstStyle/>
              <a:p>
                <a:pPr>
                  <a:defRPr sz="1400">
                    <a:solidFill>
                      <a:srgbClr val="00B050"/>
                    </a:solidFill>
                    <a:latin typeface="Wingdings" panose="05000000000000000000" pitchFamily="2" charset="2"/>
                  </a:defRPr>
                </a:pPr>
                <a:endParaRPr lang="fr-FR"/>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Sheet1!$A$2:$A$11</c:f>
              <c:strCache>
                <c:ptCount val="3"/>
                <c:pt idx="0">
                  <c:v>2025 (base : 28 399)</c:v>
                </c:pt>
                <c:pt idx="1">
                  <c:v>2024 (base : 30 313)</c:v>
                </c:pt>
                <c:pt idx="2">
                  <c:v>2023 (base : 22 162)</c:v>
                </c:pt>
              </c:strCache>
            </c:strRef>
          </c:cat>
          <c:val>
            <c:numRef>
              <c:f>Sheet1!$G$2:$G$11</c:f>
              <c:numCache>
                <c:formatCode>0</c:formatCode>
                <c:ptCount val="3"/>
                <c:pt idx="1">
                  <c:v>0</c:v>
                </c:pt>
                <c:pt idx="2">
                  <c:v>0</c:v>
                </c:pt>
              </c:numCache>
            </c:numRef>
          </c:val>
          <c:extLst>
            <c:ext xmlns:c15="http://schemas.microsoft.com/office/drawing/2012/chart" uri="{02D57815-91ED-43cb-92C2-25804820EDAC}">
              <c15:datalabelsRange>
                <c15:f>Sheet1!$I$5:$I$6</c15:f>
              </c15:datalabelsRange>
            </c:ext>
            <c:ext xmlns:c16="http://schemas.microsoft.com/office/drawing/2014/chart" uri="{C3380CC4-5D6E-409C-BE32-E72D297353CC}">
              <c16:uniqueId val="{0000000C-CCE9-409E-9130-2F5872FB9615}"/>
            </c:ext>
          </c:extLst>
        </c:ser>
        <c:ser>
          <c:idx val="3"/>
          <c:order val="6"/>
          <c:tx>
            <c:strRef>
              <c:f>Sheet1!$H$1</c:f>
              <c:strCache>
                <c:ptCount val="1"/>
                <c:pt idx="0">
                  <c:v>Position SIG-</c:v>
                </c:pt>
              </c:strCache>
            </c:strRef>
          </c:tx>
          <c:spPr>
            <a:noFill/>
            <a:ln>
              <a:noFill/>
            </a:ln>
          </c:spPr>
          <c:invertIfNegative val="0"/>
          <c:dLbls>
            <c:dLbl>
              <c:idx val="0"/>
              <c:tx>
                <c:rich>
                  <a:bodyPr/>
                  <a:lstStyle/>
                  <a:p>
                    <a:endParaRPr lang="fr-FR"/>
                  </a:p>
                </c:rich>
              </c:tx>
              <c:dLblPos val="in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D-CCE9-409E-9130-2F5872FB9615}"/>
                </c:ext>
              </c:extLst>
            </c:dLbl>
            <c:dLbl>
              <c:idx val="1"/>
              <c:delete val="1"/>
              <c:extLst>
                <c:ext xmlns:c15="http://schemas.microsoft.com/office/drawing/2012/chart" uri="{CE6537A1-D6FC-4f65-9D91-7224C49458BB}"/>
                <c:ext xmlns:c16="http://schemas.microsoft.com/office/drawing/2014/chart" uri="{C3380CC4-5D6E-409C-BE32-E72D297353CC}">
                  <c16:uniqueId val="{0000000E-CCE9-409E-9130-2F5872FB9615}"/>
                </c:ext>
              </c:extLst>
            </c:dLbl>
            <c:dLbl>
              <c:idx val="2"/>
              <c:tx>
                <c:rich>
                  <a:bodyPr/>
                  <a:lstStyle/>
                  <a:p>
                    <a:endParaRPr lang="fr-FR"/>
                  </a:p>
                </c:rich>
              </c:tx>
              <c:dLblPos val="in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F-CCE9-409E-9130-2F5872FB9615}"/>
                </c:ext>
              </c:extLst>
            </c:dLbl>
            <c:spPr>
              <a:noFill/>
              <a:ln>
                <a:noFill/>
              </a:ln>
              <a:effectLst/>
            </c:spPr>
            <c:txPr>
              <a:bodyPr wrap="square" lIns="38100" tIns="19050" rIns="38100" bIns="19050" anchor="ctr">
                <a:spAutoFit/>
              </a:bodyPr>
              <a:lstStyle/>
              <a:p>
                <a:pPr>
                  <a:defRPr sz="1800">
                    <a:solidFill>
                      <a:srgbClr val="FFCC66"/>
                    </a:solidFill>
                    <a:latin typeface="Wingdings" panose="05000000000000000000" pitchFamily="2" charset="2"/>
                  </a:defRPr>
                </a:pPr>
                <a:endParaRPr lang="fr-FR"/>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Sheet1!$A$2:$A$11</c:f>
              <c:strCache>
                <c:ptCount val="3"/>
                <c:pt idx="0">
                  <c:v>2025 (base : 28 399)</c:v>
                </c:pt>
                <c:pt idx="1">
                  <c:v>2024 (base : 30 313)</c:v>
                </c:pt>
                <c:pt idx="2">
                  <c:v>2023 (base : 22 162)</c:v>
                </c:pt>
              </c:strCache>
            </c:strRef>
          </c:cat>
          <c:val>
            <c:numRef>
              <c:f>Sheet1!$H$2:$H$11</c:f>
              <c:numCache>
                <c:formatCode>0</c:formatCode>
                <c:ptCount val="3"/>
                <c:pt idx="1">
                  <c:v>0</c:v>
                </c:pt>
                <c:pt idx="2">
                  <c:v>0</c:v>
                </c:pt>
              </c:numCache>
            </c:numRef>
          </c:val>
          <c:extLst>
            <c:ext xmlns:c15="http://schemas.microsoft.com/office/drawing/2012/chart" uri="{02D57815-91ED-43cb-92C2-25804820EDAC}">
              <c15:datalabelsRange>
                <c15:f>Sheet1!$J$5:$J$6</c15:f>
              </c15:datalabelsRange>
            </c:ext>
            <c:ext xmlns:c16="http://schemas.microsoft.com/office/drawing/2014/chart" uri="{C3380CC4-5D6E-409C-BE32-E72D297353CC}">
              <c16:uniqueId val="{00000014-CCE9-409E-9130-2F5872FB9615}"/>
            </c:ext>
          </c:extLst>
        </c:ser>
        <c:dLbls>
          <c:showLegendKey val="0"/>
          <c:showVal val="1"/>
          <c:showCatName val="0"/>
          <c:showSerName val="0"/>
          <c:showPercent val="0"/>
          <c:showBubbleSize val="0"/>
        </c:dLbls>
        <c:gapWidth val="150"/>
        <c:overlap val="100"/>
        <c:axId val="268350208"/>
        <c:axId val="268351744"/>
      </c:barChart>
      <c:catAx>
        <c:axId val="268345728"/>
        <c:scaling>
          <c:orientation val="maxMin"/>
        </c:scaling>
        <c:delete val="0"/>
        <c:axPos val="l"/>
        <c:numFmt formatCode="General" sourceLinked="1"/>
        <c:majorTickMark val="out"/>
        <c:minorTickMark val="none"/>
        <c:tickLblPos val="nextTo"/>
        <c:spPr>
          <a:ln w="6603">
            <a:noFill/>
          </a:ln>
        </c:spPr>
        <c:txPr>
          <a:bodyPr rot="0" vert="horz"/>
          <a:lstStyle/>
          <a:p>
            <a:pPr>
              <a:defRPr sz="1400" b="0" i="0" u="none" strike="noStrike" baseline="0">
                <a:solidFill>
                  <a:srgbClr val="808080"/>
                </a:solidFill>
                <a:latin typeface="+mj-lt"/>
                <a:ea typeface="Trebuchet MS"/>
                <a:cs typeface="Trebuchet MS"/>
              </a:defRPr>
            </a:pPr>
            <a:endParaRPr lang="fr-FR"/>
          </a:p>
        </c:txPr>
        <c:crossAx val="268348416"/>
        <c:crosses val="autoZero"/>
        <c:auto val="1"/>
        <c:lblAlgn val="ctr"/>
        <c:lblOffset val="100"/>
        <c:tickLblSkip val="1"/>
        <c:tickMarkSkip val="1"/>
        <c:noMultiLvlLbl val="0"/>
      </c:catAx>
      <c:valAx>
        <c:axId val="268348416"/>
        <c:scaling>
          <c:orientation val="minMax"/>
          <c:max val="1.1499999999999999"/>
          <c:min val="0"/>
        </c:scaling>
        <c:delete val="0"/>
        <c:axPos val="b"/>
        <c:numFmt formatCode="0%" sourceLinked="1"/>
        <c:majorTickMark val="out"/>
        <c:minorTickMark val="none"/>
        <c:tickLblPos val="nextTo"/>
        <c:spPr>
          <a:ln w="6603">
            <a:noFill/>
          </a:ln>
        </c:spPr>
        <c:txPr>
          <a:bodyPr rot="0" vert="horz"/>
          <a:lstStyle/>
          <a:p>
            <a:pPr>
              <a:defRPr sz="589" b="1" i="0" u="none" strike="noStrike" baseline="0">
                <a:solidFill>
                  <a:srgbClr val="FFFFFF"/>
                </a:solidFill>
                <a:latin typeface="Trebuchet MS"/>
                <a:ea typeface="Trebuchet MS"/>
                <a:cs typeface="Trebuchet MS"/>
              </a:defRPr>
            </a:pPr>
            <a:endParaRPr lang="fr-FR"/>
          </a:p>
        </c:txPr>
        <c:crossAx val="268345728"/>
        <c:crosses val="max"/>
        <c:crossBetween val="between"/>
      </c:valAx>
      <c:catAx>
        <c:axId val="268350208"/>
        <c:scaling>
          <c:orientation val="maxMin"/>
        </c:scaling>
        <c:delete val="1"/>
        <c:axPos val="r"/>
        <c:numFmt formatCode="General" sourceLinked="1"/>
        <c:majorTickMark val="out"/>
        <c:minorTickMark val="none"/>
        <c:tickLblPos val="nextTo"/>
        <c:crossAx val="268351744"/>
        <c:crossesAt val="0"/>
        <c:auto val="1"/>
        <c:lblAlgn val="ctr"/>
        <c:lblOffset val="100"/>
        <c:noMultiLvlLbl val="0"/>
      </c:catAx>
      <c:valAx>
        <c:axId val="268351744"/>
        <c:scaling>
          <c:orientation val="maxMin"/>
          <c:min val="0"/>
        </c:scaling>
        <c:delete val="0"/>
        <c:axPos val="t"/>
        <c:numFmt formatCode="General" sourceLinked="1"/>
        <c:majorTickMark val="none"/>
        <c:minorTickMark val="none"/>
        <c:tickLblPos val="none"/>
        <c:spPr>
          <a:ln w="6603">
            <a:noFill/>
          </a:ln>
        </c:spPr>
        <c:crossAx val="268350208"/>
        <c:crosses val="autoZero"/>
        <c:crossBetween val="between"/>
      </c:valAx>
      <c:spPr>
        <a:noFill/>
        <a:ln w="17608">
          <a:noFill/>
        </a:ln>
      </c:spPr>
    </c:plotArea>
    <c:legend>
      <c:legendPos val="b"/>
      <c:legendEntry>
        <c:idx val="4"/>
        <c:delete val="1"/>
      </c:legendEntry>
      <c:legendEntry>
        <c:idx val="5"/>
        <c:delete val="1"/>
      </c:legendEntry>
      <c:legendEntry>
        <c:idx val="6"/>
        <c:delete val="1"/>
      </c:legendEntry>
      <c:layout>
        <c:manualLayout>
          <c:xMode val="edge"/>
          <c:yMode val="edge"/>
          <c:x val="0.18839634077459833"/>
          <c:y val="0.93471458160926824"/>
          <c:w val="0.67148925955213379"/>
          <c:h val="4.8751751548892136E-2"/>
        </c:manualLayout>
      </c:layout>
      <c:overlay val="0"/>
    </c:legend>
    <c:plotVisOnly val="1"/>
    <c:dispBlanksAs val="gap"/>
    <c:showDLblsOverMax val="0"/>
  </c:chart>
  <c:spPr>
    <a:noFill/>
    <a:ln>
      <a:noFill/>
    </a:ln>
  </c:spPr>
  <c:txPr>
    <a:bodyPr/>
    <a:lstStyle/>
    <a:p>
      <a:pPr>
        <a:defRPr sz="1057" b="1" i="0" u="none" strike="noStrike" baseline="0">
          <a:solidFill>
            <a:schemeClr val="tx1"/>
          </a:solidFill>
          <a:latin typeface="Arial"/>
          <a:ea typeface="Arial"/>
          <a:cs typeface="Arial"/>
        </a:defRPr>
      </a:pPr>
      <a:endParaRPr lang="fr-FR"/>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878018335003627"/>
          <c:y val="5.2702039456011984E-2"/>
          <c:w val="0.75940027770468999"/>
          <c:h val="0.84322547104677203"/>
        </c:manualLayout>
      </c:layout>
      <c:barChart>
        <c:barDir val="bar"/>
        <c:grouping val="percentStacked"/>
        <c:varyColors val="0"/>
        <c:ser>
          <c:idx val="5"/>
          <c:order val="0"/>
          <c:tx>
            <c:strRef>
              <c:f>Sheet1!$B$1</c:f>
              <c:strCache>
                <c:ptCount val="1"/>
                <c:pt idx="0">
                  <c:v>10</c:v>
                </c:pt>
              </c:strCache>
            </c:strRef>
          </c:tx>
          <c:spPr>
            <a:solidFill>
              <a:srgbClr val="2DB574"/>
            </a:solidFill>
            <a:ln w="17608">
              <a:noFill/>
            </a:ln>
          </c:spPr>
          <c:invertIfNegative val="0"/>
          <c:dLbls>
            <c:numFmt formatCode="0;&quot;&quot;;&quot;&quot;" sourceLinked="0"/>
            <c:spPr>
              <a:noFill/>
              <a:ln w="17608">
                <a:noFill/>
              </a:ln>
            </c:spPr>
            <c:txPr>
              <a:bodyPr/>
              <a:lstStyle/>
              <a:p>
                <a:pPr>
                  <a:defRPr sz="1800" b="1" i="0" u="none" strike="noStrike" baseline="0">
                    <a:solidFill>
                      <a:srgbClr val="FFFFFF"/>
                    </a:solidFill>
                    <a:latin typeface="+mj-lt"/>
                    <a:ea typeface="Trebuchet MS"/>
                    <a:cs typeface="Trebuchet M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2025 (base : 28 478)</c:v>
                </c:pt>
                <c:pt idx="1">
                  <c:v>2024 (base : 29 257)</c:v>
                </c:pt>
                <c:pt idx="2">
                  <c:v>2023 (base : 20 981)</c:v>
                </c:pt>
              </c:strCache>
            </c:strRef>
          </c:cat>
          <c:val>
            <c:numRef>
              <c:f>Sheet1!$B$2:$B$4</c:f>
              <c:numCache>
                <c:formatCode>0;\-0;</c:formatCode>
                <c:ptCount val="3"/>
                <c:pt idx="0" formatCode="General">
                  <c:v>42.551418629197805</c:v>
                </c:pt>
                <c:pt idx="1">
                  <c:v>39.982485786687462</c:v>
                </c:pt>
                <c:pt idx="2">
                  <c:v>42.247043493200003</c:v>
                </c:pt>
              </c:numCache>
            </c:numRef>
          </c:val>
          <c:extLst>
            <c:ext xmlns:c16="http://schemas.microsoft.com/office/drawing/2014/chart" uri="{C3380CC4-5D6E-409C-BE32-E72D297353CC}">
              <c16:uniqueId val="{00000000-CCE9-409E-9130-2F5872FB9615}"/>
            </c:ext>
          </c:extLst>
        </c:ser>
        <c:ser>
          <c:idx val="6"/>
          <c:order val="1"/>
          <c:tx>
            <c:strRef>
              <c:f>Sheet1!$C$1</c:f>
              <c:strCache>
                <c:ptCount val="1"/>
                <c:pt idx="0">
                  <c:v>8 à 9</c:v>
                </c:pt>
              </c:strCache>
            </c:strRef>
          </c:tx>
          <c:spPr>
            <a:solidFill>
              <a:srgbClr val="1DAFAD"/>
            </a:solidFill>
            <a:ln w="17608">
              <a:noFill/>
            </a:ln>
          </c:spPr>
          <c:invertIfNegative val="0"/>
          <c:dLbls>
            <c:numFmt formatCode="0;&quot;&quot;;&quot;&quot;" sourceLinked="0"/>
            <c:spPr>
              <a:noFill/>
              <a:ln w="17608">
                <a:noFill/>
              </a:ln>
            </c:spPr>
            <c:txPr>
              <a:bodyPr/>
              <a:lstStyle/>
              <a:p>
                <a:pPr>
                  <a:defRPr sz="1800" b="1" i="0" u="none" strike="noStrike" baseline="0">
                    <a:solidFill>
                      <a:schemeClr val="bg1"/>
                    </a:solidFill>
                    <a:latin typeface="+mj-lt"/>
                    <a:ea typeface="Trebuchet MS"/>
                    <a:cs typeface="Trebuchet M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2025 (base : 28 478)</c:v>
                </c:pt>
                <c:pt idx="1">
                  <c:v>2024 (base : 29 257)</c:v>
                </c:pt>
                <c:pt idx="2">
                  <c:v>2023 (base : 20 981)</c:v>
                </c:pt>
              </c:strCache>
            </c:strRef>
          </c:cat>
          <c:val>
            <c:numRef>
              <c:f>Sheet1!$C$2:$C$4</c:f>
              <c:numCache>
                <c:formatCode>0;\-0;</c:formatCode>
                <c:ptCount val="3"/>
                <c:pt idx="0" formatCode="General">
                  <c:v>43.173155815825659</c:v>
                </c:pt>
                <c:pt idx="1">
                  <c:v>43.268978729140798</c:v>
                </c:pt>
                <c:pt idx="2">
                  <c:v>42.8068055082</c:v>
                </c:pt>
              </c:numCache>
            </c:numRef>
          </c:val>
          <c:extLst>
            <c:ext xmlns:c16="http://schemas.microsoft.com/office/drawing/2014/chart" uri="{C3380CC4-5D6E-409C-BE32-E72D297353CC}">
              <c16:uniqueId val="{00000001-CCE9-409E-9130-2F5872FB9615}"/>
            </c:ext>
          </c:extLst>
        </c:ser>
        <c:ser>
          <c:idx val="7"/>
          <c:order val="2"/>
          <c:tx>
            <c:strRef>
              <c:f>Sheet1!$D$1</c:f>
              <c:strCache>
                <c:ptCount val="1"/>
                <c:pt idx="0">
                  <c:v>6 à 7</c:v>
                </c:pt>
              </c:strCache>
            </c:strRef>
          </c:tx>
          <c:spPr>
            <a:solidFill>
              <a:srgbClr val="F1BE48"/>
            </a:solidFill>
            <a:ln w="17608">
              <a:noFill/>
            </a:ln>
          </c:spPr>
          <c:invertIfNegative val="0"/>
          <c:dLbls>
            <c:numFmt formatCode="0;&quot;&quot;;&quot;&quot;" sourceLinked="0"/>
            <c:spPr>
              <a:noFill/>
              <a:ln w="17608">
                <a:noFill/>
              </a:ln>
            </c:spPr>
            <c:txPr>
              <a:bodyPr/>
              <a:lstStyle/>
              <a:p>
                <a:pPr>
                  <a:defRPr sz="1800" b="1" i="0" u="none" strike="noStrike" baseline="0">
                    <a:solidFill>
                      <a:schemeClr val="bg1"/>
                    </a:solidFill>
                    <a:latin typeface="+mj-lt"/>
                    <a:ea typeface="Trebuchet MS"/>
                    <a:cs typeface="Trebuchet M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2025 (base : 28 478)</c:v>
                </c:pt>
                <c:pt idx="1">
                  <c:v>2024 (base : 29 257)</c:v>
                </c:pt>
                <c:pt idx="2">
                  <c:v>2023 (base : 20 981)</c:v>
                </c:pt>
              </c:strCache>
            </c:strRef>
          </c:cat>
          <c:val>
            <c:numRef>
              <c:f>Sheet1!$D$2:$D$4</c:f>
              <c:numCache>
                <c:formatCode>0;\-0;</c:formatCode>
                <c:ptCount val="3"/>
                <c:pt idx="0" formatCode="General">
                  <c:v>10.362038461014436</c:v>
                </c:pt>
                <c:pt idx="1">
                  <c:v>11.061820689893763</c:v>
                </c:pt>
                <c:pt idx="2">
                  <c:v>10.8803340889</c:v>
                </c:pt>
              </c:numCache>
            </c:numRef>
          </c:val>
          <c:extLst>
            <c:ext xmlns:c16="http://schemas.microsoft.com/office/drawing/2014/chart" uri="{C3380CC4-5D6E-409C-BE32-E72D297353CC}">
              <c16:uniqueId val="{00000002-CCE9-409E-9130-2F5872FB9615}"/>
            </c:ext>
          </c:extLst>
        </c:ser>
        <c:ser>
          <c:idx val="0"/>
          <c:order val="3"/>
          <c:tx>
            <c:strRef>
              <c:f>Sheet1!$E$1</c:f>
              <c:strCache>
                <c:ptCount val="1"/>
                <c:pt idx="0">
                  <c:v>1 à 5</c:v>
                </c:pt>
              </c:strCache>
            </c:strRef>
          </c:tx>
          <c:spPr>
            <a:solidFill>
              <a:srgbClr val="FF740F"/>
            </a:solidFill>
            <a:ln w="17608">
              <a:noFill/>
            </a:ln>
          </c:spPr>
          <c:invertIfNegative val="0"/>
          <c:dLbls>
            <c:numFmt formatCode="0;&quot;&quot;;&quot;&quot;" sourceLinked="0"/>
            <c:spPr>
              <a:noFill/>
              <a:ln w="17608">
                <a:noFill/>
              </a:ln>
            </c:spPr>
            <c:txPr>
              <a:bodyPr/>
              <a:lstStyle/>
              <a:p>
                <a:pPr>
                  <a:defRPr sz="1800" b="1" i="0" u="none" strike="noStrike" baseline="0">
                    <a:solidFill>
                      <a:srgbClr val="FFFFFF"/>
                    </a:solidFill>
                    <a:latin typeface="+mj-lt"/>
                    <a:ea typeface="Arial"/>
                    <a:cs typeface="Aria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2025 (base : 28 478)</c:v>
                </c:pt>
                <c:pt idx="1">
                  <c:v>2024 (base : 29 257)</c:v>
                </c:pt>
                <c:pt idx="2">
                  <c:v>2023 (base : 20 981)</c:v>
                </c:pt>
              </c:strCache>
            </c:strRef>
          </c:cat>
          <c:val>
            <c:numRef>
              <c:f>Sheet1!$E$2:$E$4</c:f>
              <c:numCache>
                <c:formatCode>0;\-0;</c:formatCode>
                <c:ptCount val="3"/>
                <c:pt idx="0" formatCode="General">
                  <c:v>3.9133870939690469</c:v>
                </c:pt>
                <c:pt idx="1">
                  <c:v>5.6867147942627554</c:v>
                </c:pt>
                <c:pt idx="2">
                  <c:v>4.0658169096999996</c:v>
                </c:pt>
              </c:numCache>
            </c:numRef>
          </c:val>
          <c:extLst>
            <c:ext xmlns:c16="http://schemas.microsoft.com/office/drawing/2014/chart" uri="{C3380CC4-5D6E-409C-BE32-E72D297353CC}">
              <c16:uniqueId val="{00000003-CCE9-409E-9130-2F5872FB9615}"/>
            </c:ext>
          </c:extLst>
        </c:ser>
        <c:dLbls>
          <c:showLegendKey val="0"/>
          <c:showVal val="1"/>
          <c:showCatName val="0"/>
          <c:showSerName val="0"/>
          <c:showPercent val="0"/>
          <c:showBubbleSize val="0"/>
        </c:dLbls>
        <c:gapWidth val="80"/>
        <c:overlap val="100"/>
        <c:axId val="268345728"/>
        <c:axId val="268348416"/>
      </c:barChart>
      <c:barChart>
        <c:barDir val="bar"/>
        <c:grouping val="clustered"/>
        <c:varyColors val="0"/>
        <c:ser>
          <c:idx val="1"/>
          <c:order val="4"/>
          <c:tx>
            <c:strRef>
              <c:f>Sheet1!$F$1</c:f>
              <c:strCache>
                <c:ptCount val="1"/>
                <c:pt idx="0">
                  <c:v>Moyenne</c:v>
                </c:pt>
              </c:strCache>
            </c:strRef>
          </c:tx>
          <c:spPr>
            <a:noFill/>
            <a:ln w="17608">
              <a:noFill/>
            </a:ln>
          </c:spPr>
          <c:invertIfNegative val="0"/>
          <c:dLbls>
            <c:spPr>
              <a:noFill/>
              <a:ln w="17608">
                <a:noFill/>
              </a:ln>
            </c:spPr>
            <c:txPr>
              <a:bodyPr/>
              <a:lstStyle/>
              <a:p>
                <a:pPr>
                  <a:defRPr sz="1800" b="1" i="0" u="none" strike="noStrike" baseline="0">
                    <a:solidFill>
                      <a:srgbClr val="080808"/>
                    </a:solidFill>
                    <a:latin typeface="+mj-lt"/>
                    <a:ea typeface="Arial"/>
                    <a:cs typeface="Aria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2025 (base : 28 478)</c:v>
                </c:pt>
                <c:pt idx="1">
                  <c:v>2024 (base : 29 257)</c:v>
                </c:pt>
                <c:pt idx="2">
                  <c:v>2023 (base : 20 981)</c:v>
                </c:pt>
              </c:strCache>
            </c:strRef>
          </c:cat>
          <c:val>
            <c:numRef>
              <c:f>Sheet1!$F$2:$F$4</c:f>
              <c:numCache>
                <c:formatCode>General</c:formatCode>
                <c:ptCount val="3"/>
              </c:numCache>
            </c:numRef>
          </c:val>
          <c:extLst>
            <c:ext xmlns:c16="http://schemas.microsoft.com/office/drawing/2014/chart" uri="{C3380CC4-5D6E-409C-BE32-E72D297353CC}">
              <c16:uniqueId val="{00000004-CCE9-409E-9130-2F5872FB9615}"/>
            </c:ext>
          </c:extLst>
        </c:ser>
        <c:ser>
          <c:idx val="2"/>
          <c:order val="5"/>
          <c:tx>
            <c:strRef>
              <c:f>Sheet1!$G$1</c:f>
              <c:strCache>
                <c:ptCount val="1"/>
                <c:pt idx="0">
                  <c:v>Position SIG+</c:v>
                </c:pt>
              </c:strCache>
            </c:strRef>
          </c:tx>
          <c:spPr>
            <a:noFill/>
            <a:ln>
              <a:noFill/>
            </a:ln>
          </c:spPr>
          <c:invertIfNegative val="0"/>
          <c:dLbls>
            <c:dLbl>
              <c:idx val="0"/>
              <c:tx>
                <c:rich>
                  <a:bodyPr/>
                  <a:lstStyle/>
                  <a:p>
                    <a:endParaRPr lang="fr-FR"/>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5-CCE9-409E-9130-2F5872FB9615}"/>
                </c:ext>
              </c:extLst>
            </c:dLbl>
            <c:dLbl>
              <c:idx val="1"/>
              <c:tx>
                <c:rich>
                  <a:bodyPr/>
                  <a:lstStyle/>
                  <a:p>
                    <a:fld id="{1649E388-A034-4991-8363-046195C3E818}" type="CELLRANGE">
                      <a:rPr lang="en-US" dirty="0"/>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CE9-409E-9130-2F5872FB9615}"/>
                </c:ext>
              </c:extLst>
            </c:dLbl>
            <c:dLbl>
              <c:idx val="2"/>
              <c:tx>
                <c:rich>
                  <a:bodyPr/>
                  <a:lstStyle/>
                  <a:p>
                    <a:fld id="{CEC99D15-395A-4F37-BC37-360BB7F9987A}" type="CELLRANGE">
                      <a:rPr lang="en-US"/>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CCE9-409E-9130-2F5872FB9615}"/>
                </c:ext>
              </c:extLst>
            </c:dLbl>
            <c:spPr>
              <a:noFill/>
              <a:ln>
                <a:noFill/>
              </a:ln>
              <a:effectLst/>
            </c:spPr>
            <c:txPr>
              <a:bodyPr wrap="square" lIns="38100" tIns="19050" rIns="38100" bIns="19050" anchor="ctr">
                <a:spAutoFit/>
              </a:bodyPr>
              <a:lstStyle/>
              <a:p>
                <a:pPr>
                  <a:defRPr sz="1400">
                    <a:solidFill>
                      <a:srgbClr val="00B050"/>
                    </a:solidFill>
                    <a:latin typeface="Wingdings" panose="05000000000000000000" pitchFamily="2" charset="2"/>
                  </a:defRPr>
                </a:pPr>
                <a:endParaRPr lang="fr-FR"/>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Sheet1!$A$2:$A$4</c:f>
              <c:strCache>
                <c:ptCount val="3"/>
                <c:pt idx="0">
                  <c:v>2025 (base : 28 478)</c:v>
                </c:pt>
                <c:pt idx="1">
                  <c:v>2024 (base : 29 257)</c:v>
                </c:pt>
                <c:pt idx="2">
                  <c:v>2023 (base : 20 981)</c:v>
                </c:pt>
              </c:strCache>
            </c:strRef>
          </c:cat>
          <c:val>
            <c:numRef>
              <c:f>Sheet1!$G$2:$G$4</c:f>
              <c:numCache>
                <c:formatCode>0</c:formatCode>
                <c:ptCount val="3"/>
                <c:pt idx="1">
                  <c:v>0</c:v>
                </c:pt>
                <c:pt idx="2">
                  <c:v>0</c:v>
                </c:pt>
              </c:numCache>
            </c:numRef>
          </c:val>
          <c:extLst>
            <c:ext xmlns:c15="http://schemas.microsoft.com/office/drawing/2012/chart" uri="{02D57815-91ED-43cb-92C2-25804820EDAC}">
              <c15:datalabelsRange>
                <c15:f>Sheet1!$I$5:$I$6</c15:f>
              </c15:datalabelsRange>
            </c:ext>
            <c:ext xmlns:c16="http://schemas.microsoft.com/office/drawing/2014/chart" uri="{C3380CC4-5D6E-409C-BE32-E72D297353CC}">
              <c16:uniqueId val="{0000000C-CCE9-409E-9130-2F5872FB9615}"/>
            </c:ext>
          </c:extLst>
        </c:ser>
        <c:ser>
          <c:idx val="3"/>
          <c:order val="6"/>
          <c:tx>
            <c:strRef>
              <c:f>Sheet1!$H$1</c:f>
              <c:strCache>
                <c:ptCount val="1"/>
                <c:pt idx="0">
                  <c:v>Position SIG-</c:v>
                </c:pt>
              </c:strCache>
            </c:strRef>
          </c:tx>
          <c:spPr>
            <a:noFill/>
            <a:ln>
              <a:noFill/>
            </a:ln>
          </c:spPr>
          <c:invertIfNegative val="0"/>
          <c:dLbls>
            <c:dLbl>
              <c:idx val="0"/>
              <c:tx>
                <c:rich>
                  <a:bodyPr/>
                  <a:lstStyle/>
                  <a:p>
                    <a:endParaRPr lang="fr-FR"/>
                  </a:p>
                </c:rich>
              </c:tx>
              <c:dLblPos val="in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D-CCE9-409E-9130-2F5872FB9615}"/>
                </c:ext>
              </c:extLst>
            </c:dLbl>
            <c:dLbl>
              <c:idx val="1"/>
              <c:delete val="1"/>
              <c:extLst>
                <c:ext xmlns:c15="http://schemas.microsoft.com/office/drawing/2012/chart" uri="{CE6537A1-D6FC-4f65-9D91-7224C49458BB}"/>
                <c:ext xmlns:c16="http://schemas.microsoft.com/office/drawing/2014/chart" uri="{C3380CC4-5D6E-409C-BE32-E72D297353CC}">
                  <c16:uniqueId val="{0000000E-CCE9-409E-9130-2F5872FB9615}"/>
                </c:ext>
              </c:extLst>
            </c:dLbl>
            <c:dLbl>
              <c:idx val="2"/>
              <c:tx>
                <c:rich>
                  <a:bodyPr/>
                  <a:lstStyle/>
                  <a:p>
                    <a:fld id="{C48963BB-689A-48ED-BE56-70BF87653964}" type="CELLRANGE">
                      <a:rPr lang="en-US"/>
                      <a:pPr/>
                      <a:t>[PLAGECELL]</a:t>
                    </a:fld>
                    <a:endParaRPr lang="fr-FR"/>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CCE9-409E-9130-2F5872FB9615}"/>
                </c:ext>
              </c:extLst>
            </c:dLbl>
            <c:spPr>
              <a:noFill/>
              <a:ln>
                <a:noFill/>
              </a:ln>
              <a:effectLst/>
            </c:spPr>
            <c:txPr>
              <a:bodyPr wrap="square" lIns="38100" tIns="19050" rIns="38100" bIns="19050" anchor="ctr">
                <a:spAutoFit/>
              </a:bodyPr>
              <a:lstStyle/>
              <a:p>
                <a:pPr>
                  <a:defRPr sz="1800">
                    <a:solidFill>
                      <a:srgbClr val="FFCC66"/>
                    </a:solidFill>
                    <a:latin typeface="Wingdings" panose="05000000000000000000" pitchFamily="2" charset="2"/>
                  </a:defRPr>
                </a:pPr>
                <a:endParaRPr lang="fr-FR"/>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Sheet1!$A$2:$A$4</c:f>
              <c:strCache>
                <c:ptCount val="3"/>
                <c:pt idx="0">
                  <c:v>2025 (base : 28 478)</c:v>
                </c:pt>
                <c:pt idx="1">
                  <c:v>2024 (base : 29 257)</c:v>
                </c:pt>
                <c:pt idx="2">
                  <c:v>2023 (base : 20 981)</c:v>
                </c:pt>
              </c:strCache>
            </c:strRef>
          </c:cat>
          <c:val>
            <c:numRef>
              <c:f>Sheet1!$H$2:$H$4</c:f>
              <c:numCache>
                <c:formatCode>0</c:formatCode>
                <c:ptCount val="3"/>
                <c:pt idx="1">
                  <c:v>0</c:v>
                </c:pt>
                <c:pt idx="2">
                  <c:v>0</c:v>
                </c:pt>
              </c:numCache>
            </c:numRef>
          </c:val>
          <c:extLst>
            <c:ext xmlns:c15="http://schemas.microsoft.com/office/drawing/2012/chart" uri="{02D57815-91ED-43cb-92C2-25804820EDAC}">
              <c15:datalabelsRange>
                <c15:f>Sheet1!$J$5:$J$6</c15:f>
              </c15:datalabelsRange>
            </c:ext>
            <c:ext xmlns:c16="http://schemas.microsoft.com/office/drawing/2014/chart" uri="{C3380CC4-5D6E-409C-BE32-E72D297353CC}">
              <c16:uniqueId val="{00000014-CCE9-409E-9130-2F5872FB9615}"/>
            </c:ext>
          </c:extLst>
        </c:ser>
        <c:dLbls>
          <c:showLegendKey val="0"/>
          <c:showVal val="1"/>
          <c:showCatName val="0"/>
          <c:showSerName val="0"/>
          <c:showPercent val="0"/>
          <c:showBubbleSize val="0"/>
        </c:dLbls>
        <c:gapWidth val="150"/>
        <c:overlap val="100"/>
        <c:axId val="268350208"/>
        <c:axId val="268351744"/>
      </c:barChart>
      <c:catAx>
        <c:axId val="268345728"/>
        <c:scaling>
          <c:orientation val="maxMin"/>
        </c:scaling>
        <c:delete val="0"/>
        <c:axPos val="l"/>
        <c:numFmt formatCode="General" sourceLinked="1"/>
        <c:majorTickMark val="out"/>
        <c:minorTickMark val="none"/>
        <c:tickLblPos val="nextTo"/>
        <c:spPr>
          <a:ln w="6603">
            <a:noFill/>
          </a:ln>
        </c:spPr>
        <c:txPr>
          <a:bodyPr rot="0" vert="horz"/>
          <a:lstStyle/>
          <a:p>
            <a:pPr>
              <a:defRPr sz="1400" b="0" i="0" u="none" strike="noStrike" baseline="0">
                <a:solidFill>
                  <a:srgbClr val="808080"/>
                </a:solidFill>
                <a:latin typeface="+mj-lt"/>
                <a:ea typeface="Trebuchet MS"/>
                <a:cs typeface="Trebuchet MS"/>
              </a:defRPr>
            </a:pPr>
            <a:endParaRPr lang="fr-FR"/>
          </a:p>
        </c:txPr>
        <c:crossAx val="268348416"/>
        <c:crosses val="autoZero"/>
        <c:auto val="1"/>
        <c:lblAlgn val="ctr"/>
        <c:lblOffset val="100"/>
        <c:tickLblSkip val="1"/>
        <c:tickMarkSkip val="1"/>
        <c:noMultiLvlLbl val="0"/>
      </c:catAx>
      <c:valAx>
        <c:axId val="268348416"/>
        <c:scaling>
          <c:orientation val="minMax"/>
          <c:max val="1.1499999999999999"/>
          <c:min val="0"/>
        </c:scaling>
        <c:delete val="0"/>
        <c:axPos val="b"/>
        <c:numFmt formatCode="0%" sourceLinked="1"/>
        <c:majorTickMark val="out"/>
        <c:minorTickMark val="none"/>
        <c:tickLblPos val="nextTo"/>
        <c:spPr>
          <a:ln w="6603">
            <a:noFill/>
          </a:ln>
        </c:spPr>
        <c:txPr>
          <a:bodyPr rot="0" vert="horz"/>
          <a:lstStyle/>
          <a:p>
            <a:pPr>
              <a:defRPr sz="589" b="1" i="0" u="none" strike="noStrike" baseline="0">
                <a:solidFill>
                  <a:srgbClr val="FFFFFF"/>
                </a:solidFill>
                <a:latin typeface="Trebuchet MS"/>
                <a:ea typeface="Trebuchet MS"/>
                <a:cs typeface="Trebuchet MS"/>
              </a:defRPr>
            </a:pPr>
            <a:endParaRPr lang="fr-FR"/>
          </a:p>
        </c:txPr>
        <c:crossAx val="268345728"/>
        <c:crosses val="max"/>
        <c:crossBetween val="between"/>
      </c:valAx>
      <c:catAx>
        <c:axId val="268350208"/>
        <c:scaling>
          <c:orientation val="maxMin"/>
        </c:scaling>
        <c:delete val="1"/>
        <c:axPos val="r"/>
        <c:numFmt formatCode="General" sourceLinked="1"/>
        <c:majorTickMark val="out"/>
        <c:minorTickMark val="none"/>
        <c:tickLblPos val="nextTo"/>
        <c:crossAx val="268351744"/>
        <c:crossesAt val="0"/>
        <c:auto val="1"/>
        <c:lblAlgn val="ctr"/>
        <c:lblOffset val="100"/>
        <c:noMultiLvlLbl val="0"/>
      </c:catAx>
      <c:valAx>
        <c:axId val="268351744"/>
        <c:scaling>
          <c:orientation val="maxMin"/>
          <c:min val="0"/>
        </c:scaling>
        <c:delete val="0"/>
        <c:axPos val="t"/>
        <c:numFmt formatCode="General" sourceLinked="1"/>
        <c:majorTickMark val="none"/>
        <c:minorTickMark val="none"/>
        <c:tickLblPos val="none"/>
        <c:spPr>
          <a:ln w="6603">
            <a:noFill/>
          </a:ln>
        </c:spPr>
        <c:crossAx val="268350208"/>
        <c:crosses val="autoZero"/>
        <c:crossBetween val="between"/>
      </c:valAx>
      <c:spPr>
        <a:noFill/>
        <a:ln w="17608">
          <a:noFill/>
        </a:ln>
      </c:spPr>
    </c:plotArea>
    <c:legend>
      <c:legendPos val="b"/>
      <c:legendEntry>
        <c:idx val="4"/>
        <c:delete val="1"/>
      </c:legendEntry>
      <c:legendEntry>
        <c:idx val="5"/>
        <c:delete val="1"/>
      </c:legendEntry>
      <c:legendEntry>
        <c:idx val="6"/>
        <c:delete val="1"/>
      </c:legendEntry>
      <c:layout>
        <c:manualLayout>
          <c:xMode val="edge"/>
          <c:yMode val="edge"/>
          <c:x val="0.18839634077459833"/>
          <c:y val="0.93471458160926824"/>
          <c:w val="0.67148925955213379"/>
          <c:h val="4.8751751548892136E-2"/>
        </c:manualLayout>
      </c:layout>
      <c:overlay val="0"/>
    </c:legend>
    <c:plotVisOnly val="1"/>
    <c:dispBlanksAs val="gap"/>
    <c:showDLblsOverMax val="0"/>
  </c:chart>
  <c:spPr>
    <a:noFill/>
    <a:ln>
      <a:noFill/>
    </a:ln>
  </c:spPr>
  <c:txPr>
    <a:bodyPr/>
    <a:lstStyle/>
    <a:p>
      <a:pPr>
        <a:defRPr sz="1057" b="1" i="0" u="none" strike="noStrike" baseline="0">
          <a:solidFill>
            <a:schemeClr val="tx1"/>
          </a:solidFill>
          <a:latin typeface="Arial"/>
          <a:ea typeface="Arial"/>
          <a:cs typeface="Arial"/>
        </a:defRPr>
      </a:pPr>
      <a:endParaRPr lang="fr-FR"/>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5.2702096916446513E-2"/>
          <c:w val="0.87629866626793751"/>
          <c:h val="0.84322547104677203"/>
        </c:manualLayout>
      </c:layout>
      <c:barChart>
        <c:barDir val="bar"/>
        <c:grouping val="percentStacked"/>
        <c:varyColors val="0"/>
        <c:ser>
          <c:idx val="5"/>
          <c:order val="0"/>
          <c:tx>
            <c:strRef>
              <c:f>Sheet1!$B$1</c:f>
              <c:strCache>
                <c:ptCount val="1"/>
                <c:pt idx="0">
                  <c:v>10</c:v>
                </c:pt>
              </c:strCache>
            </c:strRef>
          </c:tx>
          <c:spPr>
            <a:solidFill>
              <a:srgbClr val="1DAFAD"/>
            </a:solidFill>
            <a:ln w="17608">
              <a:noFill/>
            </a:ln>
          </c:spPr>
          <c:invertIfNegative val="0"/>
          <c:dLbls>
            <c:numFmt formatCode="0;&quot;&quot;;&quot;&quot;" sourceLinked="0"/>
            <c:spPr>
              <a:noFill/>
              <a:ln w="17608">
                <a:noFill/>
              </a:ln>
            </c:spPr>
            <c:txPr>
              <a:bodyPr/>
              <a:lstStyle/>
              <a:p>
                <a:pPr>
                  <a:defRPr sz="1800" b="1" i="0" u="none" strike="noStrike" baseline="0">
                    <a:solidFill>
                      <a:srgbClr val="FFFFFF"/>
                    </a:solidFill>
                    <a:latin typeface="+mj-lt"/>
                    <a:ea typeface="Trebuchet MS"/>
                    <a:cs typeface="Trebuchet M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1">
                  <c:v>2024 (base : 30 313)</c:v>
                </c:pt>
                <c:pt idx="2">
                  <c:v>2023 (base : 20 981)</c:v>
                </c:pt>
              </c:strCache>
            </c:strRef>
          </c:cat>
          <c:val>
            <c:numRef>
              <c:f>Sheet1!$B$2:$B$4</c:f>
              <c:numCache>
                <c:formatCode>General</c:formatCode>
                <c:ptCount val="3"/>
              </c:numCache>
            </c:numRef>
          </c:val>
          <c:extLst>
            <c:ext xmlns:c16="http://schemas.microsoft.com/office/drawing/2014/chart" uri="{C3380CC4-5D6E-409C-BE32-E72D297353CC}">
              <c16:uniqueId val="{00000000-CCE9-409E-9130-2F5872FB9615}"/>
            </c:ext>
          </c:extLst>
        </c:ser>
        <c:ser>
          <c:idx val="6"/>
          <c:order val="1"/>
          <c:tx>
            <c:strRef>
              <c:f>Sheet1!$C$1</c:f>
              <c:strCache>
                <c:ptCount val="1"/>
                <c:pt idx="0">
                  <c:v>8 à 9</c:v>
                </c:pt>
              </c:strCache>
            </c:strRef>
          </c:tx>
          <c:spPr>
            <a:solidFill>
              <a:srgbClr val="9FE5D8"/>
            </a:solidFill>
            <a:ln w="17608">
              <a:noFill/>
            </a:ln>
          </c:spPr>
          <c:invertIfNegative val="0"/>
          <c:dLbls>
            <c:numFmt formatCode="0;&quot;&quot;;&quot;&quot;" sourceLinked="0"/>
            <c:spPr>
              <a:noFill/>
              <a:ln w="17608">
                <a:noFill/>
              </a:ln>
            </c:spPr>
            <c:txPr>
              <a:bodyPr/>
              <a:lstStyle/>
              <a:p>
                <a:pPr>
                  <a:defRPr sz="1800" b="1" i="0" u="none" strike="noStrike" baseline="0">
                    <a:solidFill>
                      <a:schemeClr val="bg1"/>
                    </a:solidFill>
                    <a:latin typeface="+mj-lt"/>
                    <a:ea typeface="Trebuchet MS"/>
                    <a:cs typeface="Trebuchet M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1">
                  <c:v>2024 (base : 30 313)</c:v>
                </c:pt>
                <c:pt idx="2">
                  <c:v>2023 (base : 20 981)</c:v>
                </c:pt>
              </c:strCache>
            </c:strRef>
          </c:cat>
          <c:val>
            <c:numRef>
              <c:f>Sheet1!$C$2:$C$4</c:f>
              <c:numCache>
                <c:formatCode>General</c:formatCode>
                <c:ptCount val="3"/>
              </c:numCache>
            </c:numRef>
          </c:val>
          <c:extLst>
            <c:ext xmlns:c16="http://schemas.microsoft.com/office/drawing/2014/chart" uri="{C3380CC4-5D6E-409C-BE32-E72D297353CC}">
              <c16:uniqueId val="{00000001-CCE9-409E-9130-2F5872FB9615}"/>
            </c:ext>
          </c:extLst>
        </c:ser>
        <c:ser>
          <c:idx val="7"/>
          <c:order val="2"/>
          <c:tx>
            <c:strRef>
              <c:f>Sheet1!$D$1</c:f>
              <c:strCache>
                <c:ptCount val="1"/>
                <c:pt idx="0">
                  <c:v>6 à 7</c:v>
                </c:pt>
              </c:strCache>
            </c:strRef>
          </c:tx>
          <c:spPr>
            <a:solidFill>
              <a:srgbClr val="FF740F"/>
            </a:solidFill>
            <a:ln w="17608">
              <a:noFill/>
            </a:ln>
          </c:spPr>
          <c:invertIfNegative val="0"/>
          <c:dLbls>
            <c:numFmt formatCode="0;&quot;&quot;;&quot;&quot;" sourceLinked="0"/>
            <c:spPr>
              <a:noFill/>
              <a:ln w="17608">
                <a:noFill/>
              </a:ln>
            </c:spPr>
            <c:txPr>
              <a:bodyPr/>
              <a:lstStyle/>
              <a:p>
                <a:pPr>
                  <a:defRPr sz="1800" b="1" i="0" u="none" strike="noStrike" baseline="0">
                    <a:solidFill>
                      <a:schemeClr val="bg1"/>
                    </a:solidFill>
                    <a:latin typeface="+mj-lt"/>
                    <a:ea typeface="Trebuchet MS"/>
                    <a:cs typeface="Trebuchet M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1">
                  <c:v>2024 (base : 30 313)</c:v>
                </c:pt>
                <c:pt idx="2">
                  <c:v>2023 (base : 20 981)</c:v>
                </c:pt>
              </c:strCache>
            </c:strRef>
          </c:cat>
          <c:val>
            <c:numRef>
              <c:f>Sheet1!$D$2:$D$4</c:f>
              <c:numCache>
                <c:formatCode>General</c:formatCode>
                <c:ptCount val="3"/>
              </c:numCache>
            </c:numRef>
          </c:val>
          <c:extLst>
            <c:ext xmlns:c16="http://schemas.microsoft.com/office/drawing/2014/chart" uri="{C3380CC4-5D6E-409C-BE32-E72D297353CC}">
              <c16:uniqueId val="{00000002-CCE9-409E-9130-2F5872FB9615}"/>
            </c:ext>
          </c:extLst>
        </c:ser>
        <c:ser>
          <c:idx val="0"/>
          <c:order val="3"/>
          <c:tx>
            <c:strRef>
              <c:f>Sheet1!$E$1</c:f>
              <c:strCache>
                <c:ptCount val="1"/>
                <c:pt idx="0">
                  <c:v>1 à 5</c:v>
                </c:pt>
              </c:strCache>
            </c:strRef>
          </c:tx>
          <c:spPr>
            <a:solidFill>
              <a:srgbClr val="E50158"/>
            </a:solidFill>
            <a:ln w="17608">
              <a:noFill/>
            </a:ln>
          </c:spPr>
          <c:invertIfNegative val="0"/>
          <c:dLbls>
            <c:numFmt formatCode="0;&quot;&quot;;&quot;&quot;" sourceLinked="0"/>
            <c:spPr>
              <a:noFill/>
              <a:ln w="17608">
                <a:noFill/>
              </a:ln>
            </c:spPr>
            <c:txPr>
              <a:bodyPr/>
              <a:lstStyle/>
              <a:p>
                <a:pPr>
                  <a:defRPr sz="1800" b="1" i="0" u="none" strike="noStrike" baseline="0">
                    <a:solidFill>
                      <a:srgbClr val="FFFFFF"/>
                    </a:solidFill>
                    <a:latin typeface="+mj-lt"/>
                    <a:ea typeface="Arial"/>
                    <a:cs typeface="Aria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1">
                  <c:v>2024 (base : 30 313)</c:v>
                </c:pt>
                <c:pt idx="2">
                  <c:v>2023 (base : 20 981)</c:v>
                </c:pt>
              </c:strCache>
            </c:strRef>
          </c:cat>
          <c:val>
            <c:numRef>
              <c:f>Sheet1!$E$2:$E$4</c:f>
              <c:numCache>
                <c:formatCode>General</c:formatCode>
                <c:ptCount val="3"/>
              </c:numCache>
            </c:numRef>
          </c:val>
          <c:extLst>
            <c:ext xmlns:c16="http://schemas.microsoft.com/office/drawing/2014/chart" uri="{C3380CC4-5D6E-409C-BE32-E72D297353CC}">
              <c16:uniqueId val="{00000003-CCE9-409E-9130-2F5872FB9615}"/>
            </c:ext>
          </c:extLst>
        </c:ser>
        <c:dLbls>
          <c:showLegendKey val="0"/>
          <c:showVal val="1"/>
          <c:showCatName val="0"/>
          <c:showSerName val="0"/>
          <c:showPercent val="0"/>
          <c:showBubbleSize val="0"/>
        </c:dLbls>
        <c:gapWidth val="80"/>
        <c:overlap val="100"/>
        <c:axId val="268345728"/>
        <c:axId val="268348416"/>
      </c:barChart>
      <c:barChart>
        <c:barDir val="bar"/>
        <c:grouping val="clustered"/>
        <c:varyColors val="0"/>
        <c:ser>
          <c:idx val="1"/>
          <c:order val="4"/>
          <c:tx>
            <c:strRef>
              <c:f>Sheet1!$F$1</c:f>
              <c:strCache>
                <c:ptCount val="1"/>
                <c:pt idx="0">
                  <c:v>Moyenne</c:v>
                </c:pt>
              </c:strCache>
            </c:strRef>
          </c:tx>
          <c:spPr>
            <a:noFill/>
            <a:ln w="17608">
              <a:noFill/>
            </a:ln>
          </c:spPr>
          <c:invertIfNegative val="0"/>
          <c:dLbls>
            <c:spPr>
              <a:noFill/>
              <a:ln w="17608">
                <a:noFill/>
              </a:ln>
            </c:spPr>
            <c:txPr>
              <a:bodyPr/>
              <a:lstStyle/>
              <a:p>
                <a:pPr>
                  <a:defRPr sz="1800" b="1" i="0" u="none" strike="noStrike" baseline="0">
                    <a:solidFill>
                      <a:srgbClr val="080808"/>
                    </a:solidFill>
                    <a:latin typeface="+mj-lt"/>
                    <a:ea typeface="Arial"/>
                    <a:cs typeface="Aria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1">
                  <c:v>2024 (base : 30 313)</c:v>
                </c:pt>
                <c:pt idx="2">
                  <c:v>2023 (base : 20 981)</c:v>
                </c:pt>
              </c:strCache>
            </c:strRef>
          </c:cat>
          <c:val>
            <c:numRef>
              <c:f>Sheet1!$F$2:$F$4</c:f>
              <c:numCache>
                <c:formatCode>0.00</c:formatCode>
                <c:ptCount val="3"/>
                <c:pt idx="0">
                  <c:v>8.8000000000000007</c:v>
                </c:pt>
                <c:pt idx="1">
                  <c:v>8.67</c:v>
                </c:pt>
                <c:pt idx="2">
                  <c:v>8.7782622983999996</c:v>
                </c:pt>
              </c:numCache>
            </c:numRef>
          </c:val>
          <c:extLst>
            <c:ext xmlns:c16="http://schemas.microsoft.com/office/drawing/2014/chart" uri="{C3380CC4-5D6E-409C-BE32-E72D297353CC}">
              <c16:uniqueId val="{00000004-CCE9-409E-9130-2F5872FB9615}"/>
            </c:ext>
          </c:extLst>
        </c:ser>
        <c:ser>
          <c:idx val="2"/>
          <c:order val="5"/>
          <c:tx>
            <c:strRef>
              <c:f>Sheet1!$G$1</c:f>
              <c:strCache>
                <c:ptCount val="1"/>
                <c:pt idx="0">
                  <c:v>Position SIG+</c:v>
                </c:pt>
              </c:strCache>
            </c:strRef>
          </c:tx>
          <c:spPr>
            <a:noFill/>
            <a:ln>
              <a:noFill/>
            </a:ln>
          </c:spPr>
          <c:invertIfNegative val="0"/>
          <c:dLbls>
            <c:dLbl>
              <c:idx val="0"/>
              <c:tx>
                <c:rich>
                  <a:bodyPr/>
                  <a:lstStyle/>
                  <a:p>
                    <a:endParaRPr lang="fr-FR"/>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5-CCE9-409E-9130-2F5872FB9615}"/>
                </c:ext>
              </c:extLst>
            </c:dLbl>
            <c:dLbl>
              <c:idx val="1"/>
              <c:tx>
                <c:rich>
                  <a:bodyPr/>
                  <a:lstStyle/>
                  <a:p>
                    <a:fld id="{1B8AFFD2-0CC1-449B-945A-6414D5E4FAA0}" type="CELLRANGE">
                      <a:rPr lang="en-US"/>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CE9-409E-9130-2F5872FB9615}"/>
                </c:ext>
              </c:extLst>
            </c:dLbl>
            <c:dLbl>
              <c:idx val="2"/>
              <c:tx>
                <c:rich>
                  <a:bodyPr/>
                  <a:lstStyle/>
                  <a:p>
                    <a:endParaRPr lang="fr-FR"/>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7-CCE9-409E-9130-2F5872FB9615}"/>
                </c:ext>
              </c:extLst>
            </c:dLbl>
            <c:spPr>
              <a:noFill/>
              <a:ln>
                <a:noFill/>
              </a:ln>
              <a:effectLst/>
            </c:spPr>
            <c:txPr>
              <a:bodyPr wrap="square" lIns="38100" tIns="19050" rIns="38100" bIns="19050" anchor="ctr">
                <a:spAutoFit/>
              </a:bodyPr>
              <a:lstStyle/>
              <a:p>
                <a:pPr>
                  <a:defRPr sz="1400">
                    <a:solidFill>
                      <a:srgbClr val="00B050"/>
                    </a:solidFill>
                    <a:latin typeface="Wingdings" panose="05000000000000000000" pitchFamily="2" charset="2"/>
                  </a:defRPr>
                </a:pPr>
                <a:endParaRPr lang="fr-FR"/>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Sheet1!$A$2:$A$4</c:f>
              <c:strCache>
                <c:ptCount val="3"/>
                <c:pt idx="1">
                  <c:v>2024 (base : 30 313)</c:v>
                </c:pt>
                <c:pt idx="2">
                  <c:v>2023 (base : 20 981)</c:v>
                </c:pt>
              </c:strCache>
            </c:strRef>
          </c:cat>
          <c:val>
            <c:numRef>
              <c:f>Sheet1!$G$2:$G$4</c:f>
              <c:numCache>
                <c:formatCode>0</c:formatCode>
                <c:ptCount val="3"/>
                <c:pt idx="1">
                  <c:v>0</c:v>
                </c:pt>
                <c:pt idx="2">
                  <c:v>0</c:v>
                </c:pt>
              </c:numCache>
            </c:numRef>
          </c:val>
          <c:extLst>
            <c:ext xmlns:c15="http://schemas.microsoft.com/office/drawing/2012/chart" uri="{02D57815-91ED-43cb-92C2-25804820EDAC}">
              <c15:datalabelsRange>
                <c15:f>Sheet1!$I$3</c15:f>
                <c15:dlblRangeCache>
                  <c:ptCount val="1"/>
                </c15:dlblRangeCache>
              </c15:datalabelsRange>
            </c:ext>
            <c:ext xmlns:c16="http://schemas.microsoft.com/office/drawing/2014/chart" uri="{C3380CC4-5D6E-409C-BE32-E72D297353CC}">
              <c16:uniqueId val="{0000000C-CCE9-409E-9130-2F5872FB9615}"/>
            </c:ext>
          </c:extLst>
        </c:ser>
        <c:ser>
          <c:idx val="3"/>
          <c:order val="6"/>
          <c:tx>
            <c:strRef>
              <c:f>Sheet1!$H$1</c:f>
              <c:strCache>
                <c:ptCount val="1"/>
                <c:pt idx="0">
                  <c:v>Position SIG-</c:v>
                </c:pt>
              </c:strCache>
            </c:strRef>
          </c:tx>
          <c:spPr>
            <a:noFill/>
            <a:ln>
              <a:noFill/>
            </a:ln>
          </c:spPr>
          <c:invertIfNegative val="0"/>
          <c:dLbls>
            <c:dLbl>
              <c:idx val="0"/>
              <c:tx>
                <c:rich>
                  <a:bodyPr/>
                  <a:lstStyle/>
                  <a:p>
                    <a:endParaRPr lang="fr-FR"/>
                  </a:p>
                </c:rich>
              </c:tx>
              <c:dLblPos val="in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D-CCE9-409E-9130-2F5872FB9615}"/>
                </c:ext>
              </c:extLst>
            </c:dLbl>
            <c:dLbl>
              <c:idx val="1"/>
              <c:tx>
                <c:rich>
                  <a:bodyPr/>
                  <a:lstStyle/>
                  <a:p>
                    <a:fld id="{25DF5B15-D83A-4EA4-B59D-0F441739A9C5}" type="CELLRANGE">
                      <a:rPr lang="en-US"/>
                      <a:pPr/>
                      <a:t>[PLAGECELL]</a:t>
                    </a:fld>
                    <a:endParaRPr lang="fr-FR"/>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CCE9-409E-9130-2F5872FB9615}"/>
                </c:ext>
              </c:extLst>
            </c:dLbl>
            <c:dLbl>
              <c:idx val="2"/>
              <c:tx>
                <c:rich>
                  <a:bodyPr/>
                  <a:lstStyle/>
                  <a:p>
                    <a:fld id="{643465C2-F71F-4DA4-BD54-5FE665B8D0FC}" type="CELLRANGE">
                      <a:rPr lang="en-US" sz="1400" dirty="0"/>
                      <a:pPr/>
                      <a:t>[PLAGECELL]</a:t>
                    </a:fld>
                    <a:endParaRPr lang="fr-FR"/>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CCE9-409E-9130-2F5872FB9615}"/>
                </c:ext>
              </c:extLst>
            </c:dLbl>
            <c:spPr>
              <a:noFill/>
              <a:ln>
                <a:noFill/>
              </a:ln>
              <a:effectLst/>
            </c:spPr>
            <c:txPr>
              <a:bodyPr wrap="square" lIns="38100" tIns="19050" rIns="38100" bIns="19050" anchor="ctr">
                <a:spAutoFit/>
              </a:bodyPr>
              <a:lstStyle/>
              <a:p>
                <a:pPr>
                  <a:defRPr sz="1400">
                    <a:solidFill>
                      <a:srgbClr val="FFCC66"/>
                    </a:solidFill>
                    <a:latin typeface="Wingdings" panose="05000000000000000000" pitchFamily="2" charset="2"/>
                  </a:defRPr>
                </a:pPr>
                <a:endParaRPr lang="fr-FR"/>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Sheet1!$A$2:$A$4</c:f>
              <c:strCache>
                <c:ptCount val="3"/>
                <c:pt idx="1">
                  <c:v>2024 (base : 30 313)</c:v>
                </c:pt>
                <c:pt idx="2">
                  <c:v>2023 (base : 20 981)</c:v>
                </c:pt>
              </c:strCache>
            </c:strRef>
          </c:cat>
          <c:val>
            <c:numRef>
              <c:f>Sheet1!$H$2:$H$4</c:f>
              <c:numCache>
                <c:formatCode>0</c:formatCode>
                <c:ptCount val="3"/>
                <c:pt idx="1">
                  <c:v>0</c:v>
                </c:pt>
                <c:pt idx="2">
                  <c:v>0</c:v>
                </c:pt>
              </c:numCache>
            </c:numRef>
          </c:val>
          <c:extLst>
            <c:ext xmlns:c15="http://schemas.microsoft.com/office/drawing/2012/chart" uri="{02D57815-91ED-43cb-92C2-25804820EDAC}">
              <c15:datalabelsRange>
                <c15:f>Sheet1!$J$3</c15:f>
                <c15:dlblRangeCache>
                  <c:ptCount val="1"/>
                  <c:pt idx="0">
                    <c:v>î</c:v>
                  </c:pt>
                </c15:dlblRangeCache>
              </c15:datalabelsRange>
            </c:ext>
            <c:ext xmlns:c16="http://schemas.microsoft.com/office/drawing/2014/chart" uri="{C3380CC4-5D6E-409C-BE32-E72D297353CC}">
              <c16:uniqueId val="{00000014-CCE9-409E-9130-2F5872FB9615}"/>
            </c:ext>
          </c:extLst>
        </c:ser>
        <c:dLbls>
          <c:showLegendKey val="0"/>
          <c:showVal val="1"/>
          <c:showCatName val="0"/>
          <c:showSerName val="0"/>
          <c:showPercent val="0"/>
          <c:showBubbleSize val="0"/>
        </c:dLbls>
        <c:gapWidth val="150"/>
        <c:overlap val="100"/>
        <c:axId val="268350208"/>
        <c:axId val="268351744"/>
      </c:barChart>
      <c:catAx>
        <c:axId val="268345728"/>
        <c:scaling>
          <c:orientation val="maxMin"/>
        </c:scaling>
        <c:delete val="1"/>
        <c:axPos val="l"/>
        <c:numFmt formatCode="General" sourceLinked="1"/>
        <c:majorTickMark val="out"/>
        <c:minorTickMark val="none"/>
        <c:tickLblPos val="nextTo"/>
        <c:crossAx val="268348416"/>
        <c:crosses val="autoZero"/>
        <c:auto val="1"/>
        <c:lblAlgn val="ctr"/>
        <c:lblOffset val="100"/>
        <c:tickLblSkip val="1"/>
        <c:tickMarkSkip val="1"/>
        <c:noMultiLvlLbl val="0"/>
      </c:catAx>
      <c:valAx>
        <c:axId val="268348416"/>
        <c:scaling>
          <c:orientation val="minMax"/>
          <c:max val="1.1499999999999999"/>
          <c:min val="0"/>
        </c:scaling>
        <c:delete val="1"/>
        <c:axPos val="b"/>
        <c:numFmt formatCode="0%" sourceLinked="1"/>
        <c:majorTickMark val="out"/>
        <c:minorTickMark val="none"/>
        <c:tickLblPos val="nextTo"/>
        <c:crossAx val="268345728"/>
        <c:crosses val="max"/>
        <c:crossBetween val="between"/>
      </c:valAx>
      <c:catAx>
        <c:axId val="268350208"/>
        <c:scaling>
          <c:orientation val="maxMin"/>
        </c:scaling>
        <c:delete val="1"/>
        <c:axPos val="r"/>
        <c:numFmt formatCode="General" sourceLinked="1"/>
        <c:majorTickMark val="out"/>
        <c:minorTickMark val="none"/>
        <c:tickLblPos val="nextTo"/>
        <c:crossAx val="268351744"/>
        <c:crossesAt val="0"/>
        <c:auto val="1"/>
        <c:lblAlgn val="ctr"/>
        <c:lblOffset val="100"/>
        <c:noMultiLvlLbl val="0"/>
      </c:catAx>
      <c:valAx>
        <c:axId val="268351744"/>
        <c:scaling>
          <c:orientation val="maxMin"/>
          <c:min val="0"/>
        </c:scaling>
        <c:delete val="0"/>
        <c:axPos val="t"/>
        <c:numFmt formatCode="0.00" sourceLinked="1"/>
        <c:majorTickMark val="none"/>
        <c:minorTickMark val="none"/>
        <c:tickLblPos val="none"/>
        <c:spPr>
          <a:ln w="6603">
            <a:noFill/>
          </a:ln>
        </c:spPr>
        <c:crossAx val="268350208"/>
        <c:crosses val="autoZero"/>
        <c:crossBetween val="between"/>
      </c:valAx>
      <c:spPr>
        <a:noFill/>
        <a:ln w="17608">
          <a:noFill/>
        </a:ln>
      </c:spPr>
    </c:plotArea>
    <c:plotVisOnly val="1"/>
    <c:dispBlanksAs val="gap"/>
    <c:showDLblsOverMax val="0"/>
  </c:chart>
  <c:spPr>
    <a:noFill/>
    <a:ln>
      <a:noFill/>
    </a:ln>
  </c:spPr>
  <c:txPr>
    <a:bodyPr/>
    <a:lstStyle/>
    <a:p>
      <a:pPr>
        <a:defRPr sz="1057" b="1" i="0" u="none" strike="noStrike" baseline="0">
          <a:solidFill>
            <a:schemeClr val="tx1"/>
          </a:solidFill>
          <a:latin typeface="Arial"/>
          <a:ea typeface="Arial"/>
          <a:cs typeface="Arial"/>
        </a:defRPr>
      </a:pPr>
      <a:endParaRPr lang="fr-FR"/>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155384385792675"/>
          <c:y val="9.9547511312217188E-2"/>
          <c:w val="0.72376036513134978"/>
          <c:h val="0.7963800904977375"/>
        </c:manualLayout>
      </c:layout>
      <c:barChart>
        <c:barDir val="bar"/>
        <c:grouping val="percentStacked"/>
        <c:varyColors val="0"/>
        <c:ser>
          <c:idx val="5"/>
          <c:order val="0"/>
          <c:tx>
            <c:strRef>
              <c:f>Sheet1!$B$1</c:f>
              <c:strCache>
                <c:ptCount val="1"/>
                <c:pt idx="0">
                  <c:v>Indispensable</c:v>
                </c:pt>
              </c:strCache>
            </c:strRef>
          </c:tx>
          <c:spPr>
            <a:solidFill>
              <a:srgbClr val="2DB574"/>
            </a:solidFill>
            <a:ln w="17608">
              <a:noFill/>
            </a:ln>
          </c:spPr>
          <c:invertIfNegative val="0"/>
          <c:dLbls>
            <c:numFmt formatCode="0;&quot;&quot;;&quot;&quot;" sourceLinked="0"/>
            <c:spPr>
              <a:noFill/>
              <a:ln w="17608">
                <a:noFill/>
              </a:ln>
            </c:spPr>
            <c:txPr>
              <a:bodyPr/>
              <a:lstStyle/>
              <a:p>
                <a:pPr>
                  <a:defRPr sz="1800" b="1" i="0" u="none" strike="noStrike" baseline="0">
                    <a:solidFill>
                      <a:srgbClr val="FFFFFF"/>
                    </a:solidFill>
                    <a:latin typeface="+mj-lt"/>
                    <a:ea typeface="Trebuchet MS"/>
                    <a:cs typeface="Trebuchet M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Son développement social (base : 26 658)</c:v>
                </c:pt>
                <c:pt idx="1">
                  <c:v>Le développement de sa motricité (base : 26 376)</c:v>
                </c:pt>
                <c:pt idx="2">
                  <c:v>Le développement de son langage (base : 26 045)</c:v>
                </c:pt>
                <c:pt idx="3">
                  <c:v>Son développement cognitif (base : 25 976)</c:v>
                </c:pt>
                <c:pt idx="4">
                  <c:v>Le développement de sa sensorialité (base : 25 787)</c:v>
                </c:pt>
                <c:pt idx="5">
                  <c:v>Son développement affectif (base : 25 608)</c:v>
                </c:pt>
              </c:strCache>
            </c:strRef>
          </c:cat>
          <c:val>
            <c:numRef>
              <c:f>Sheet1!$B$2:$B$7</c:f>
              <c:numCache>
                <c:formatCode>0;\-0;</c:formatCode>
                <c:ptCount val="6"/>
                <c:pt idx="0">
                  <c:v>70.755540531761994</c:v>
                </c:pt>
                <c:pt idx="1">
                  <c:v>54.628957781582578</c:v>
                </c:pt>
                <c:pt idx="2">
                  <c:v>53.85568753139512</c:v>
                </c:pt>
                <c:pt idx="3">
                  <c:v>52.761526374906467</c:v>
                </c:pt>
                <c:pt idx="4">
                  <c:v>47.814724273071597</c:v>
                </c:pt>
                <c:pt idx="5">
                  <c:v>44.764313687609295</c:v>
                </c:pt>
              </c:numCache>
            </c:numRef>
          </c:val>
          <c:extLst>
            <c:ext xmlns:c16="http://schemas.microsoft.com/office/drawing/2014/chart" uri="{C3380CC4-5D6E-409C-BE32-E72D297353CC}">
              <c16:uniqueId val="{00000000-F0D5-4AD8-B3A0-A28EABD6512C}"/>
            </c:ext>
          </c:extLst>
        </c:ser>
        <c:ser>
          <c:idx val="6"/>
          <c:order val="1"/>
          <c:tx>
            <c:strRef>
              <c:f>Sheet1!$C$1</c:f>
              <c:strCache>
                <c:ptCount val="1"/>
                <c:pt idx="0">
                  <c:v>Souhaitable</c:v>
                </c:pt>
              </c:strCache>
            </c:strRef>
          </c:tx>
          <c:spPr>
            <a:solidFill>
              <a:srgbClr val="1DAFAD"/>
            </a:solidFill>
            <a:ln w="17608">
              <a:noFill/>
            </a:ln>
          </c:spPr>
          <c:invertIfNegative val="0"/>
          <c:dLbls>
            <c:numFmt formatCode="0;&quot;&quot;;&quot;&quot;" sourceLinked="0"/>
            <c:spPr>
              <a:noFill/>
              <a:ln w="17608">
                <a:noFill/>
              </a:ln>
            </c:spPr>
            <c:txPr>
              <a:bodyPr/>
              <a:lstStyle/>
              <a:p>
                <a:pPr>
                  <a:defRPr sz="1800" b="1" i="0" u="none" strike="noStrike" baseline="0">
                    <a:solidFill>
                      <a:schemeClr val="bg1"/>
                    </a:solidFill>
                    <a:latin typeface="+mj-lt"/>
                    <a:ea typeface="Trebuchet MS"/>
                    <a:cs typeface="Trebuchet M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Son développement social (base : 26 658)</c:v>
                </c:pt>
                <c:pt idx="1">
                  <c:v>Le développement de sa motricité (base : 26 376)</c:v>
                </c:pt>
                <c:pt idx="2">
                  <c:v>Le développement de son langage (base : 26 045)</c:v>
                </c:pt>
                <c:pt idx="3">
                  <c:v>Son développement cognitif (base : 25 976)</c:v>
                </c:pt>
                <c:pt idx="4">
                  <c:v>Le développement de sa sensorialité (base : 25 787)</c:v>
                </c:pt>
                <c:pt idx="5">
                  <c:v>Son développement affectif (base : 25 608)</c:v>
                </c:pt>
              </c:strCache>
            </c:strRef>
          </c:cat>
          <c:val>
            <c:numRef>
              <c:f>Sheet1!$C$2:$C$7</c:f>
              <c:numCache>
                <c:formatCode>0;\-0;</c:formatCode>
                <c:ptCount val="6"/>
                <c:pt idx="0">
                  <c:v>28.091465840680151</c:v>
                </c:pt>
                <c:pt idx="1">
                  <c:v>41.802023706257231</c:v>
                </c:pt>
                <c:pt idx="2">
                  <c:v>41.827396331340523</c:v>
                </c:pt>
                <c:pt idx="3">
                  <c:v>44.578442606739991</c:v>
                </c:pt>
                <c:pt idx="4">
                  <c:v>48.596282034142988</c:v>
                </c:pt>
                <c:pt idx="5">
                  <c:v>48.756652838453519</c:v>
                </c:pt>
              </c:numCache>
            </c:numRef>
          </c:val>
          <c:extLst>
            <c:ext xmlns:c16="http://schemas.microsoft.com/office/drawing/2014/chart" uri="{C3380CC4-5D6E-409C-BE32-E72D297353CC}">
              <c16:uniqueId val="{00000001-F0D5-4AD8-B3A0-A28EABD6512C}"/>
            </c:ext>
          </c:extLst>
        </c:ser>
        <c:ser>
          <c:idx val="7"/>
          <c:order val="2"/>
          <c:tx>
            <c:strRef>
              <c:f>Sheet1!$D$1</c:f>
              <c:strCache>
                <c:ptCount val="1"/>
                <c:pt idx="0">
                  <c:v>Sans effet</c:v>
                </c:pt>
              </c:strCache>
            </c:strRef>
          </c:tx>
          <c:spPr>
            <a:solidFill>
              <a:srgbClr val="F1BE48"/>
            </a:solidFill>
            <a:ln w="17608">
              <a:noFill/>
            </a:ln>
          </c:spPr>
          <c:invertIfNegative val="0"/>
          <c:dLbls>
            <c:numFmt formatCode="0;&quot;&quot;;&quot;&quot;" sourceLinked="0"/>
            <c:spPr>
              <a:noFill/>
              <a:ln w="17608">
                <a:noFill/>
              </a:ln>
            </c:spPr>
            <c:txPr>
              <a:bodyPr/>
              <a:lstStyle/>
              <a:p>
                <a:pPr>
                  <a:defRPr sz="1800" b="1" i="0" u="none" strike="noStrike" baseline="0">
                    <a:solidFill>
                      <a:schemeClr val="bg1"/>
                    </a:solidFill>
                    <a:latin typeface="+mj-lt"/>
                    <a:ea typeface="Trebuchet MS"/>
                    <a:cs typeface="Trebuchet M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Son développement social (base : 26 658)</c:v>
                </c:pt>
                <c:pt idx="1">
                  <c:v>Le développement de sa motricité (base : 26 376)</c:v>
                </c:pt>
                <c:pt idx="2">
                  <c:v>Le développement de son langage (base : 26 045)</c:v>
                </c:pt>
                <c:pt idx="3">
                  <c:v>Son développement cognitif (base : 25 976)</c:v>
                </c:pt>
                <c:pt idx="4">
                  <c:v>Le développement de sa sensorialité (base : 25 787)</c:v>
                </c:pt>
                <c:pt idx="5">
                  <c:v>Son développement affectif (base : 25 608)</c:v>
                </c:pt>
              </c:strCache>
            </c:strRef>
          </c:cat>
          <c:val>
            <c:numRef>
              <c:f>Sheet1!$D$2:$D$7</c:f>
              <c:numCache>
                <c:formatCode>0;\-0;</c:formatCode>
                <c:ptCount val="6"/>
                <c:pt idx="0">
                  <c:v>1.1529936275587316</c:v>
                </c:pt>
                <c:pt idx="1">
                  <c:v>3.5690185121671312</c:v>
                </c:pt>
                <c:pt idx="2">
                  <c:v>4.3169161372712255</c:v>
                </c:pt>
                <c:pt idx="3">
                  <c:v>2.6600310183598657</c:v>
                </c:pt>
                <c:pt idx="4">
                  <c:v>3.5889936927913193</c:v>
                </c:pt>
                <c:pt idx="5">
                  <c:v>6.4790334739433897</c:v>
                </c:pt>
              </c:numCache>
            </c:numRef>
          </c:val>
          <c:extLst>
            <c:ext xmlns:c16="http://schemas.microsoft.com/office/drawing/2014/chart" uri="{C3380CC4-5D6E-409C-BE32-E72D297353CC}">
              <c16:uniqueId val="{00000002-F0D5-4AD8-B3A0-A28EABD6512C}"/>
            </c:ext>
          </c:extLst>
        </c:ser>
        <c:dLbls>
          <c:showLegendKey val="0"/>
          <c:showVal val="1"/>
          <c:showCatName val="0"/>
          <c:showSerName val="0"/>
          <c:showPercent val="0"/>
          <c:showBubbleSize val="0"/>
        </c:dLbls>
        <c:gapWidth val="80"/>
        <c:overlap val="100"/>
        <c:axId val="268253056"/>
        <c:axId val="268264192"/>
        <c:extLst>
          <c:ext xmlns:c15="http://schemas.microsoft.com/office/drawing/2012/chart" uri="{02D57815-91ED-43cb-92C2-25804820EDAC}">
            <c15:filteredBarSeries>
              <c15:ser>
                <c:idx val="0"/>
                <c:order val="3"/>
                <c:tx>
                  <c:strRef>
                    <c:extLst>
                      <c:ext uri="{02D57815-91ED-43cb-92C2-25804820EDAC}">
                        <c15:formulaRef>
                          <c15:sqref>Sheet1!#REF!</c15:sqref>
                        </c15:formulaRef>
                      </c:ext>
                    </c:extLst>
                    <c:strCache>
                      <c:ptCount val="1"/>
                      <c:pt idx="0">
                        <c:v>#REF!</c:v>
                      </c:pt>
                    </c:strCache>
                  </c:strRef>
                </c:tx>
                <c:invertIfNegative val="0"/>
                <c:dLbls>
                  <c:numFmt formatCode="0;&quot;&quot;;&quot;&quot;" sourceLinked="0"/>
                  <c:spPr>
                    <a:noFill/>
                    <a:ln w="17608">
                      <a:noFill/>
                    </a:ln>
                  </c:spPr>
                  <c:txPr>
                    <a:bodyPr/>
                    <a:lstStyle/>
                    <a:p>
                      <a:pPr>
                        <a:defRPr sz="1800" b="1" i="0" u="none" strike="noStrike" baseline="0">
                          <a:solidFill>
                            <a:srgbClr val="FFFFFF"/>
                          </a:solidFill>
                          <a:latin typeface="+mj-lt"/>
                          <a:ea typeface="Arial"/>
                          <a:cs typeface="Arial"/>
                        </a:defRPr>
                      </a:pPr>
                      <a:endParaRPr lang="fr-FR"/>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Sheet1!$A$2:$A$7</c15:sqref>
                        </c15:formulaRef>
                      </c:ext>
                    </c:extLst>
                    <c:strCache>
                      <c:ptCount val="6"/>
                      <c:pt idx="0">
                        <c:v>Son développement social (base : 26 658)</c:v>
                      </c:pt>
                      <c:pt idx="1">
                        <c:v>Le développement de sa motricité (base : 26 376)</c:v>
                      </c:pt>
                      <c:pt idx="2">
                        <c:v>Le développement de son langage (base : 26 045)</c:v>
                      </c:pt>
                      <c:pt idx="3">
                        <c:v>Son développement cognitif (base : 25 976)</c:v>
                      </c:pt>
                      <c:pt idx="4">
                        <c:v>Le développement de sa sensorialité (base : 25 787)</c:v>
                      </c:pt>
                      <c:pt idx="5">
                        <c:v>Son développement affectif (base : 25 608)</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12-F0D5-4AD8-B3A0-A28EABD6512C}"/>
                  </c:ext>
                </c:extLst>
              </c15:ser>
            </c15:filteredBarSeries>
          </c:ext>
        </c:extLst>
      </c:barChart>
      <c:barChart>
        <c:barDir val="bar"/>
        <c:grouping val="clustered"/>
        <c:varyColors val="0"/>
        <c:ser>
          <c:idx val="1"/>
          <c:order val="4"/>
          <c:tx>
            <c:strRef>
              <c:f>Sheet1!$E$1</c:f>
              <c:strCache>
                <c:ptCount val="1"/>
                <c:pt idx="0">
                  <c:v>Total Indispensable/Souhaitable</c:v>
                </c:pt>
              </c:strCache>
            </c:strRef>
          </c:tx>
          <c:spPr>
            <a:noFill/>
            <a:ln w="17608">
              <a:noFill/>
            </a:ln>
          </c:spPr>
          <c:invertIfNegative val="0"/>
          <c:dLbls>
            <c:spPr>
              <a:solidFill>
                <a:srgbClr val="222223"/>
              </a:solidFill>
              <a:ln w="17608">
                <a:noFill/>
              </a:ln>
            </c:spPr>
            <c:txPr>
              <a:bodyPr/>
              <a:lstStyle/>
              <a:p>
                <a:pPr>
                  <a:defRPr sz="1800" b="1" i="0" u="none" strike="noStrike" baseline="0">
                    <a:solidFill>
                      <a:srgbClr val="FFFFFF"/>
                    </a:solidFill>
                    <a:latin typeface="+mj-lt"/>
                    <a:ea typeface="Arial"/>
                    <a:cs typeface="Aria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Sheet1!$A$3:$A$7</c:f>
              <c:strCache>
                <c:ptCount val="5"/>
                <c:pt idx="0">
                  <c:v>Le développement de sa motricité (base : 26 376)</c:v>
                </c:pt>
                <c:pt idx="1">
                  <c:v>Le développement de son langage (base : 26 045)</c:v>
                </c:pt>
                <c:pt idx="2">
                  <c:v>Son développement cognitif (base : 25 976)</c:v>
                </c:pt>
                <c:pt idx="3">
                  <c:v>Le développement de sa sensorialité (base : 25 787)</c:v>
                </c:pt>
                <c:pt idx="4">
                  <c:v>Son développement affectif (base : 25 608)</c:v>
                </c:pt>
              </c:strCache>
            </c:strRef>
          </c:cat>
          <c:val>
            <c:numRef>
              <c:f>Sheet1!$E$2:$E$7</c:f>
              <c:numCache>
                <c:formatCode>General</c:formatCode>
                <c:ptCount val="6"/>
              </c:numCache>
            </c:numRef>
          </c:val>
          <c:extLst>
            <c:ext xmlns:c16="http://schemas.microsoft.com/office/drawing/2014/chart" uri="{C3380CC4-5D6E-409C-BE32-E72D297353CC}">
              <c16:uniqueId val="{00000003-F0D5-4AD8-B3A0-A28EABD6512C}"/>
            </c:ext>
          </c:extLst>
        </c:ser>
        <c:ser>
          <c:idx val="2"/>
          <c:order val="5"/>
          <c:tx>
            <c:strRef>
              <c:f>Sheet1!$F$1</c:f>
              <c:strCache>
                <c:ptCount val="1"/>
                <c:pt idx="0">
                  <c:v>Position SIG+</c:v>
                </c:pt>
              </c:strCache>
            </c:strRef>
          </c:tx>
          <c:invertIfNegative val="0"/>
          <c:dLbls>
            <c:dLbl>
              <c:idx val="0"/>
              <c:tx>
                <c:rich>
                  <a:bodyPr/>
                  <a:lstStyle/>
                  <a:p>
                    <a:fld id="{382A70F2-0665-784C-823B-22CCB04639A2}" type="CELLRANGE">
                      <a:rPr lang="en-US"/>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F0D5-4AD8-B3A0-A28EABD6512C}"/>
                </c:ext>
              </c:extLst>
            </c:dLbl>
            <c:dLbl>
              <c:idx val="1"/>
              <c:tx>
                <c:rich>
                  <a:bodyPr/>
                  <a:lstStyle/>
                  <a:p>
                    <a:fld id="{8EEDCC05-B225-6A4D-B879-2AF3C47A8CCF}"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0D5-4AD8-B3A0-A28EABD6512C}"/>
                </c:ext>
              </c:extLst>
            </c:dLbl>
            <c:dLbl>
              <c:idx val="2"/>
              <c:tx>
                <c:rich>
                  <a:bodyPr/>
                  <a:lstStyle/>
                  <a:p>
                    <a:fld id="{863D6779-376C-42D7-9BF3-61A34CD3E984}" type="CELLRANGE">
                      <a:rPr lang="en-US" dirty="0"/>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F0D5-4AD8-B3A0-A28EABD6512C}"/>
                </c:ext>
              </c:extLst>
            </c:dLbl>
            <c:dLbl>
              <c:idx val="3"/>
              <c:tx>
                <c:rich>
                  <a:bodyPr/>
                  <a:lstStyle/>
                  <a:p>
                    <a:fld id="{C3C77EB9-F09B-3542-9077-9C8E841863AE}"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F0D5-4AD8-B3A0-A28EABD6512C}"/>
                </c:ext>
              </c:extLst>
            </c:dLbl>
            <c:dLbl>
              <c:idx val="4"/>
              <c:tx>
                <c:rich>
                  <a:bodyPr/>
                  <a:lstStyle/>
                  <a:p>
                    <a:fld id="{EAB227E3-5DB0-F545-98A3-42AF3E167DE5}"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F0D5-4AD8-B3A0-A28EABD6512C}"/>
                </c:ext>
              </c:extLst>
            </c:dLbl>
            <c:dLbl>
              <c:idx val="5"/>
              <c:tx>
                <c:rich>
                  <a:bodyPr/>
                  <a:lstStyle/>
                  <a:p>
                    <a:endParaRPr lang="fr-FR"/>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9-F0D5-4AD8-B3A0-A28EABD6512C}"/>
                </c:ext>
              </c:extLst>
            </c:dLbl>
            <c:dLbl>
              <c:idx val="6"/>
              <c:tx>
                <c:rich>
                  <a:bodyPr/>
                  <a:lstStyle/>
                  <a:p>
                    <a:endParaRPr lang="fr-FR"/>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1-C204-4BF4-8E5C-78BD89939865}"/>
                </c:ext>
              </c:extLst>
            </c:dLbl>
            <c:spPr>
              <a:noFill/>
              <a:ln>
                <a:noFill/>
              </a:ln>
              <a:effectLst/>
            </c:spPr>
            <c:txPr>
              <a:bodyPr wrap="square" lIns="38100" tIns="19050" rIns="38100" bIns="19050" anchor="ctr">
                <a:spAutoFit/>
              </a:bodyPr>
              <a:lstStyle/>
              <a:p>
                <a:pPr>
                  <a:defRPr sz="1800">
                    <a:solidFill>
                      <a:srgbClr val="00B050"/>
                    </a:solidFill>
                    <a:latin typeface="Wingdings" panose="05000000000000000000" pitchFamily="2" charset="2"/>
                  </a:defRPr>
                </a:pPr>
                <a:endParaRPr lang="fr-FR"/>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Sheet1!$A$3:$A$7</c:f>
              <c:strCache>
                <c:ptCount val="5"/>
                <c:pt idx="0">
                  <c:v>Le développement de sa motricité (base : 26 376)</c:v>
                </c:pt>
                <c:pt idx="1">
                  <c:v>Le développement de son langage (base : 26 045)</c:v>
                </c:pt>
                <c:pt idx="2">
                  <c:v>Son développement cognitif (base : 25 976)</c:v>
                </c:pt>
                <c:pt idx="3">
                  <c:v>Le développement de sa sensorialité (base : 25 787)</c:v>
                </c:pt>
                <c:pt idx="4">
                  <c:v>Son développement affectif (base : 25 608)</c:v>
                </c:pt>
              </c:strCache>
            </c:strRef>
          </c:cat>
          <c:val>
            <c:numRef>
              <c:f>Sheet1!$F$2:$F$8</c:f>
              <c:numCache>
                <c:formatCode>0</c:formatCode>
                <c:ptCount val="7"/>
                <c:pt idx="0">
                  <c:v>0</c:v>
                </c:pt>
                <c:pt idx="1">
                  <c:v>0</c:v>
                </c:pt>
                <c:pt idx="2">
                  <c:v>0</c:v>
                </c:pt>
                <c:pt idx="3">
                  <c:v>0</c:v>
                </c:pt>
                <c:pt idx="4">
                  <c:v>0</c:v>
                </c:pt>
                <c:pt idx="5">
                  <c:v>0</c:v>
                </c:pt>
              </c:numCache>
            </c:numRef>
          </c:val>
          <c:extLst>
            <c:ext xmlns:c15="http://schemas.microsoft.com/office/drawing/2012/chart" uri="{02D57815-91ED-43cb-92C2-25804820EDAC}">
              <c15:datalabelsRange>
                <c15:f>Sheet1!$H$3:$H$7</c15:f>
                <c15:dlblRangeCache>
                  <c:ptCount val="5"/>
                </c15:dlblRangeCache>
              </c15:datalabelsRange>
            </c:ext>
            <c:ext xmlns:c16="http://schemas.microsoft.com/office/drawing/2014/chart" uri="{C3380CC4-5D6E-409C-BE32-E72D297353CC}">
              <c16:uniqueId val="{0000000A-F0D5-4AD8-B3A0-A28EABD6512C}"/>
            </c:ext>
          </c:extLst>
        </c:ser>
        <c:ser>
          <c:idx val="3"/>
          <c:order val="6"/>
          <c:tx>
            <c:strRef>
              <c:f>Sheet1!$G$1</c:f>
              <c:strCache>
                <c:ptCount val="1"/>
                <c:pt idx="0">
                  <c:v>Position SIG-</c:v>
                </c:pt>
              </c:strCache>
            </c:strRef>
          </c:tx>
          <c:invertIfNegative val="0"/>
          <c:dLbls>
            <c:dLbl>
              <c:idx val="0"/>
              <c:tx>
                <c:rich>
                  <a:bodyPr/>
                  <a:lstStyle/>
                  <a:p>
                    <a:fld id="{AAC039F4-3E44-2648-AB13-4E49BB0B02CC}" type="CELLRANGE">
                      <a:rPr lang="en-US"/>
                      <a:pPr/>
                      <a:t>[PLAGECELL]</a:t>
                    </a:fld>
                    <a:endParaRPr lang="fr-FR"/>
                  </a:p>
                </c:rich>
              </c:tx>
              <c:showLegendKey val="0"/>
              <c:showVal val="0"/>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B-F0D5-4AD8-B3A0-A28EABD6512C}"/>
                </c:ext>
              </c:extLst>
            </c:dLbl>
            <c:dLbl>
              <c:idx val="1"/>
              <c:tx>
                <c:rich>
                  <a:bodyPr/>
                  <a:lstStyle/>
                  <a:p>
                    <a:fld id="{D88D3E27-7E31-F546-AFF1-1564172CA9FE}" type="CELLRANGE">
                      <a:rPr lang="fr-FR"/>
                      <a:pPr/>
                      <a:t>[PLAGECELL]</a:t>
                    </a:fld>
                    <a:endParaRPr lang="fr-FR"/>
                  </a:p>
                </c:rich>
              </c:tx>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F0D5-4AD8-B3A0-A28EABD6512C}"/>
                </c:ext>
              </c:extLst>
            </c:dLbl>
            <c:dLbl>
              <c:idx val="2"/>
              <c:tx>
                <c:rich>
                  <a:bodyPr/>
                  <a:lstStyle/>
                  <a:p>
                    <a:fld id="{1EDC6C08-DFF0-4826-92BC-B0EBA627E6A5}" type="CELLRANGE">
                      <a:rPr lang="en-US" dirty="0"/>
                      <a:pPr/>
                      <a:t>[PLAGECELL]</a:t>
                    </a:fld>
                    <a:endParaRPr lang="fr-FR"/>
                  </a:p>
                </c:rich>
              </c:tx>
              <c:showLegendKey val="0"/>
              <c:showVal val="0"/>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D-F0D5-4AD8-B3A0-A28EABD6512C}"/>
                </c:ext>
              </c:extLst>
            </c:dLbl>
            <c:dLbl>
              <c:idx val="3"/>
              <c:tx>
                <c:rich>
                  <a:bodyPr/>
                  <a:lstStyle/>
                  <a:p>
                    <a:fld id="{375AFA73-88C3-284E-B5FC-54AB9DB56B24}" type="CELLRANGE">
                      <a:rPr lang="fr-FR"/>
                      <a:pPr/>
                      <a:t>[PLAGECELL]</a:t>
                    </a:fld>
                    <a:endParaRPr lang="fr-FR"/>
                  </a:p>
                </c:rich>
              </c:tx>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F0D5-4AD8-B3A0-A28EABD6512C}"/>
                </c:ext>
              </c:extLst>
            </c:dLbl>
            <c:dLbl>
              <c:idx val="4"/>
              <c:tx>
                <c:rich>
                  <a:bodyPr/>
                  <a:lstStyle/>
                  <a:p>
                    <a:fld id="{19126FE2-13A6-FE40-A9AB-C8C5335AF7E8}" type="CELLRANGE">
                      <a:rPr lang="fr-FR"/>
                      <a:pPr/>
                      <a:t>[PLAGECELL]</a:t>
                    </a:fld>
                    <a:endParaRPr lang="fr-FR"/>
                  </a:p>
                </c:rich>
              </c:tx>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F0D5-4AD8-B3A0-A28EABD6512C}"/>
                </c:ext>
              </c:extLst>
            </c:dLbl>
            <c:dLbl>
              <c:idx val="5"/>
              <c:tx>
                <c:rich>
                  <a:bodyPr/>
                  <a:lstStyle/>
                  <a:p>
                    <a:endParaRPr lang="fr-FR"/>
                  </a:p>
                </c:rich>
              </c:tx>
              <c:showLegendKey val="0"/>
              <c:showVal val="0"/>
              <c:showCatName val="0"/>
              <c:showSerName val="0"/>
              <c:showPercent val="0"/>
              <c:showBubbleSize val="0"/>
              <c:separator> </c:separator>
              <c:extLst>
                <c:ext xmlns:c15="http://schemas.microsoft.com/office/drawing/2012/chart" uri="{CE6537A1-D6FC-4f65-9D91-7224C49458BB}">
                  <c15:xForSave val="1"/>
                  <c15:showDataLabelsRange val="1"/>
                </c:ext>
                <c:ext xmlns:c16="http://schemas.microsoft.com/office/drawing/2014/chart" uri="{C3380CC4-5D6E-409C-BE32-E72D297353CC}">
                  <c16:uniqueId val="{00000010-F0D5-4AD8-B3A0-A28EABD6512C}"/>
                </c:ext>
              </c:extLst>
            </c:dLbl>
            <c:spPr>
              <a:noFill/>
              <a:ln>
                <a:noFill/>
              </a:ln>
              <a:effectLst/>
            </c:spPr>
            <c:txPr>
              <a:bodyPr wrap="square" lIns="38100" tIns="19050" rIns="38100" bIns="19050" anchor="ctr">
                <a:spAutoFit/>
              </a:bodyPr>
              <a:lstStyle/>
              <a:p>
                <a:pPr>
                  <a:defRPr sz="1800">
                    <a:solidFill>
                      <a:srgbClr val="FF0000"/>
                    </a:solidFill>
                    <a:latin typeface="Wingdings" panose="05000000000000000000" pitchFamily="2" charset="2"/>
                  </a:defRPr>
                </a:pPr>
                <a:endParaRPr lang="fr-FR"/>
              </a:p>
            </c:txPr>
            <c:showLegendKey val="0"/>
            <c:showVal val="0"/>
            <c:showCatName val="0"/>
            <c:showSerName val="0"/>
            <c:showPercent val="0"/>
            <c:showBubbleSize val="0"/>
            <c:separator> </c:separator>
            <c:showLeaderLines val="0"/>
            <c:extLst>
              <c:ext xmlns:c15="http://schemas.microsoft.com/office/drawing/2012/chart" uri="{CE6537A1-D6FC-4f65-9D91-7224C49458BB}">
                <c15:showDataLabelsRange val="1"/>
                <c15:showLeaderLines val="0"/>
              </c:ext>
            </c:extLst>
          </c:dLbls>
          <c:cat>
            <c:strRef>
              <c:f>Sheet1!$A$3:$A$7</c:f>
              <c:strCache>
                <c:ptCount val="5"/>
                <c:pt idx="0">
                  <c:v>Le développement de sa motricité (base : 26 376)</c:v>
                </c:pt>
                <c:pt idx="1">
                  <c:v>Le développement de son langage (base : 26 045)</c:v>
                </c:pt>
                <c:pt idx="2">
                  <c:v>Son développement cognitif (base : 25 976)</c:v>
                </c:pt>
                <c:pt idx="3">
                  <c:v>Le développement de sa sensorialité (base : 25 787)</c:v>
                </c:pt>
                <c:pt idx="4">
                  <c:v>Son développement affectif (base : 25 608)</c:v>
                </c:pt>
              </c:strCache>
            </c:strRef>
          </c:cat>
          <c:val>
            <c:numRef>
              <c:f>Sheet1!$G$2:$G$7</c:f>
              <c:numCache>
                <c:formatCode>0</c:formatCode>
                <c:ptCount val="6"/>
                <c:pt idx="0">
                  <c:v>0</c:v>
                </c:pt>
                <c:pt idx="1">
                  <c:v>0</c:v>
                </c:pt>
                <c:pt idx="2">
                  <c:v>0</c:v>
                </c:pt>
                <c:pt idx="3">
                  <c:v>0</c:v>
                </c:pt>
                <c:pt idx="4">
                  <c:v>0</c:v>
                </c:pt>
                <c:pt idx="5">
                  <c:v>0</c:v>
                </c:pt>
              </c:numCache>
            </c:numRef>
          </c:val>
          <c:extLst>
            <c:ext xmlns:c15="http://schemas.microsoft.com/office/drawing/2012/chart" uri="{02D57815-91ED-43cb-92C2-25804820EDAC}">
              <c15:datalabelsRange>
                <c15:f>Sheet1!$I$3:$I$7</c15:f>
                <c15:dlblRangeCache>
                  <c:ptCount val="5"/>
                </c15:dlblRangeCache>
              </c15:datalabelsRange>
            </c:ext>
            <c:ext xmlns:c16="http://schemas.microsoft.com/office/drawing/2014/chart" uri="{C3380CC4-5D6E-409C-BE32-E72D297353CC}">
              <c16:uniqueId val="{00000011-F0D5-4AD8-B3A0-A28EABD6512C}"/>
            </c:ext>
          </c:extLst>
        </c:ser>
        <c:dLbls>
          <c:showLegendKey val="0"/>
          <c:showVal val="1"/>
          <c:showCatName val="0"/>
          <c:showSerName val="0"/>
          <c:showPercent val="0"/>
          <c:showBubbleSize val="0"/>
        </c:dLbls>
        <c:gapWidth val="150"/>
        <c:overlap val="100"/>
        <c:axId val="268265728"/>
        <c:axId val="268279808"/>
      </c:barChart>
      <c:catAx>
        <c:axId val="268253056"/>
        <c:scaling>
          <c:orientation val="maxMin"/>
        </c:scaling>
        <c:delete val="0"/>
        <c:axPos val="l"/>
        <c:numFmt formatCode="General" sourceLinked="1"/>
        <c:majorTickMark val="out"/>
        <c:minorTickMark val="none"/>
        <c:tickLblPos val="nextTo"/>
        <c:spPr>
          <a:ln w="6603">
            <a:noFill/>
          </a:ln>
        </c:spPr>
        <c:txPr>
          <a:bodyPr rot="0" vert="horz"/>
          <a:lstStyle/>
          <a:p>
            <a:pPr>
              <a:defRPr sz="1400" b="0" i="0" u="none" strike="noStrike" baseline="0">
                <a:solidFill>
                  <a:srgbClr val="808080"/>
                </a:solidFill>
                <a:latin typeface="+mj-lt"/>
                <a:ea typeface="Trebuchet MS"/>
                <a:cs typeface="Trebuchet MS"/>
              </a:defRPr>
            </a:pPr>
            <a:endParaRPr lang="fr-FR"/>
          </a:p>
        </c:txPr>
        <c:crossAx val="268264192"/>
        <c:crosses val="autoZero"/>
        <c:auto val="1"/>
        <c:lblAlgn val="ctr"/>
        <c:lblOffset val="100"/>
        <c:tickLblSkip val="1"/>
        <c:tickMarkSkip val="1"/>
        <c:noMultiLvlLbl val="0"/>
      </c:catAx>
      <c:valAx>
        <c:axId val="268264192"/>
        <c:scaling>
          <c:orientation val="minMax"/>
          <c:max val="1.1499999999999999"/>
          <c:min val="0"/>
        </c:scaling>
        <c:delete val="0"/>
        <c:axPos val="b"/>
        <c:numFmt formatCode="0%" sourceLinked="1"/>
        <c:majorTickMark val="out"/>
        <c:minorTickMark val="none"/>
        <c:tickLblPos val="nextTo"/>
        <c:spPr>
          <a:ln w="6603">
            <a:noFill/>
          </a:ln>
        </c:spPr>
        <c:txPr>
          <a:bodyPr rot="0" vert="horz"/>
          <a:lstStyle/>
          <a:p>
            <a:pPr>
              <a:defRPr sz="589" b="1" i="0" u="none" strike="noStrike" baseline="0">
                <a:solidFill>
                  <a:srgbClr val="FFFFFF"/>
                </a:solidFill>
                <a:latin typeface="Trebuchet MS"/>
                <a:ea typeface="Trebuchet MS"/>
                <a:cs typeface="Trebuchet MS"/>
              </a:defRPr>
            </a:pPr>
            <a:endParaRPr lang="fr-FR"/>
          </a:p>
        </c:txPr>
        <c:crossAx val="268253056"/>
        <c:crosses val="max"/>
        <c:crossBetween val="between"/>
      </c:valAx>
      <c:catAx>
        <c:axId val="268265728"/>
        <c:scaling>
          <c:orientation val="maxMin"/>
        </c:scaling>
        <c:delete val="1"/>
        <c:axPos val="r"/>
        <c:numFmt formatCode="General" sourceLinked="1"/>
        <c:majorTickMark val="out"/>
        <c:minorTickMark val="none"/>
        <c:tickLblPos val="nextTo"/>
        <c:crossAx val="268279808"/>
        <c:crossesAt val="0"/>
        <c:auto val="1"/>
        <c:lblAlgn val="ctr"/>
        <c:lblOffset val="100"/>
        <c:noMultiLvlLbl val="0"/>
      </c:catAx>
      <c:valAx>
        <c:axId val="268279808"/>
        <c:scaling>
          <c:orientation val="maxMin"/>
          <c:min val="0"/>
        </c:scaling>
        <c:delete val="0"/>
        <c:axPos val="t"/>
        <c:numFmt formatCode="General" sourceLinked="1"/>
        <c:majorTickMark val="none"/>
        <c:minorTickMark val="none"/>
        <c:tickLblPos val="none"/>
        <c:spPr>
          <a:ln w="6603">
            <a:noFill/>
          </a:ln>
        </c:spPr>
        <c:crossAx val="268265728"/>
        <c:crosses val="autoZero"/>
        <c:crossBetween val="between"/>
      </c:valAx>
      <c:spPr>
        <a:noFill/>
        <a:ln w="25400">
          <a:noFill/>
        </a:ln>
      </c:spPr>
    </c:plotArea>
    <c:legend>
      <c:legendPos val="b"/>
      <c:legendEntry>
        <c:idx val="3"/>
        <c:delete val="1"/>
      </c:legendEntry>
      <c:legendEntry>
        <c:idx val="4"/>
        <c:delete val="1"/>
      </c:legendEntry>
      <c:legendEntry>
        <c:idx val="5"/>
        <c:delete val="1"/>
      </c:legendEntry>
      <c:layout>
        <c:manualLayout>
          <c:xMode val="edge"/>
          <c:yMode val="edge"/>
          <c:x val="0.19627894768967832"/>
          <c:y val="0.90020255905511826"/>
          <c:w val="0.6798598381044082"/>
          <c:h val="5.7297440944881893E-2"/>
        </c:manualLayout>
      </c:layout>
      <c:overlay val="0"/>
      <c:spPr>
        <a:noFill/>
        <a:ln w="17608">
          <a:noFill/>
        </a:ln>
      </c:spPr>
      <c:txPr>
        <a:bodyPr/>
        <a:lstStyle/>
        <a:p>
          <a:pPr>
            <a:defRPr sz="1400" b="1" i="0" u="none" strike="noStrike" baseline="0">
              <a:solidFill>
                <a:srgbClr val="808080"/>
              </a:solidFill>
              <a:latin typeface="+mj-lt"/>
              <a:ea typeface="Trebuchet MS"/>
              <a:cs typeface="Trebuchet MS"/>
            </a:defRPr>
          </a:pPr>
          <a:endParaRPr lang="fr-FR"/>
        </a:p>
      </c:txPr>
    </c:legend>
    <c:plotVisOnly val="1"/>
    <c:dispBlanksAs val="gap"/>
    <c:showDLblsOverMax val="0"/>
  </c:chart>
  <c:spPr>
    <a:noFill/>
    <a:ln>
      <a:noFill/>
    </a:ln>
  </c:spPr>
  <c:txPr>
    <a:bodyPr/>
    <a:lstStyle/>
    <a:p>
      <a:pPr>
        <a:defRPr sz="1057" b="1" i="0" u="none" strike="noStrike" baseline="0">
          <a:solidFill>
            <a:schemeClr val="tx1"/>
          </a:solidFill>
          <a:latin typeface="Arial"/>
          <a:ea typeface="Arial"/>
          <a:cs typeface="Arial"/>
        </a:defRPr>
      </a:pPr>
      <a:endParaRPr lang="fr-FR"/>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manualLayout>
          <c:layoutTarget val="inner"/>
          <c:xMode val="edge"/>
          <c:yMode val="edge"/>
          <c:x val="0.514232431702772"/>
          <c:y val="0"/>
          <c:w val="0.45440980404158904"/>
          <c:h val="1"/>
        </c:manualLayout>
      </c:layout>
      <c:barChart>
        <c:barDir val="bar"/>
        <c:grouping val="clustered"/>
        <c:varyColors val="0"/>
        <c:ser>
          <c:idx val="0"/>
          <c:order val="0"/>
          <c:tx>
            <c:strRef>
              <c:f>Feuil1!$B$1</c:f>
              <c:strCache>
                <c:ptCount val="1"/>
                <c:pt idx="0">
                  <c:v>Série 1</c:v>
                </c:pt>
              </c:strCache>
            </c:strRef>
          </c:tx>
          <c:spPr>
            <a:solidFill>
              <a:schemeClr val="bg1"/>
            </a:solidFill>
          </c:spPr>
          <c:invertIfNegative val="0"/>
          <c:dPt>
            <c:idx val="7"/>
            <c:invertIfNegative val="0"/>
            <c:bubble3D val="0"/>
            <c:extLst>
              <c:ext xmlns:c16="http://schemas.microsoft.com/office/drawing/2014/chart" uri="{C3380CC4-5D6E-409C-BE32-E72D297353CC}">
                <c16:uniqueId val="{00000000-C91C-41A4-964C-0923A96EEEE0}"/>
              </c:ext>
            </c:extLst>
          </c:dPt>
          <c:dLbls>
            <c:dLbl>
              <c:idx val="0"/>
              <c:tx>
                <c:rich>
                  <a:bodyPr/>
                  <a:lstStyle/>
                  <a:p>
                    <a:r>
                      <a:rPr lang="en-US"/>
                      <a:t>50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197-4834-87FD-10B59D0FC0B0}"/>
                </c:ext>
              </c:extLst>
            </c:dLbl>
            <c:dLbl>
              <c:idx val="1"/>
              <c:tx>
                <c:rich>
                  <a:bodyPr/>
                  <a:lstStyle/>
                  <a:p>
                    <a:r>
                      <a:rPr lang="en-US"/>
                      <a:t>43</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197-4834-87FD-10B59D0FC0B0}"/>
                </c:ext>
              </c:extLst>
            </c:dLbl>
            <c:dLbl>
              <c:idx val="3"/>
              <c:tx>
                <c:rich>
                  <a:bodyPr/>
                  <a:lstStyle/>
                  <a:p>
                    <a:r>
                      <a:rPr lang="en-US"/>
                      <a:t>38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197-4834-87FD-10B59D0FC0B0}"/>
                </c:ext>
              </c:extLst>
            </c:dLbl>
            <c:dLbl>
              <c:idx val="4"/>
              <c:tx>
                <c:rich>
                  <a:bodyPr/>
                  <a:lstStyle/>
                  <a:p>
                    <a:r>
                      <a:rPr lang="en-US"/>
                      <a:t>31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197-4834-87FD-10B59D0FC0B0}"/>
                </c:ext>
              </c:extLst>
            </c:dLbl>
            <c:dLbl>
              <c:idx val="5"/>
              <c:tx>
                <c:rich>
                  <a:bodyPr/>
                  <a:lstStyle/>
                  <a:p>
                    <a:r>
                      <a:rPr lang="en-US"/>
                      <a:t>27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197-4834-87FD-10B59D0FC0B0}"/>
                </c:ext>
              </c:extLst>
            </c:dLbl>
            <c:dLbl>
              <c:idx val="6"/>
              <c:tx>
                <c:rich>
                  <a:bodyPr/>
                  <a:lstStyle/>
                  <a:p>
                    <a:r>
                      <a:rPr lang="en-US"/>
                      <a:t>19</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197-4834-87FD-10B59D0FC0B0}"/>
                </c:ext>
              </c:extLst>
            </c:dLbl>
            <c:spPr>
              <a:noFill/>
              <a:ln>
                <a:noFill/>
              </a:ln>
              <a:effectLst/>
            </c:spPr>
            <c:txPr>
              <a:bodyPr wrap="square" lIns="38100" tIns="19050" rIns="38100" bIns="19050" anchor="ctr">
                <a:spAutoFit/>
              </a:bodyPr>
              <a:lstStyle/>
              <a:p>
                <a:pPr>
                  <a:defRPr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Feuil1!$A$2:$A$9</c:f>
              <c:strCache>
                <c:ptCount val="8"/>
                <c:pt idx="0">
                  <c:v>Avoir accès à un mode d’accueil collectif</c:v>
                </c:pt>
                <c:pt idx="1">
                  <c:v>Être assuré que mon enfant sera accueilli dans une structure de qualité</c:v>
                </c:pt>
                <c:pt idx="2">
                  <c:v>Faciliter la conciliation entre vie familiale et professionnelle</c:v>
                </c:pt>
                <c:pt idx="3">
                  <c:v>Bénéficier de la souplesse d’accueil </c:v>
                </c:pt>
                <c:pt idx="4">
                  <c:v>Bénéficier d’une solution plus simple</c:v>
                </c:pt>
                <c:pt idx="5">
                  <c:v>Pouvoir reprendre le travail rapidement</c:v>
                </c:pt>
                <c:pt idx="6">
                  <c:v>Bénéficier d’une solution moins chère</c:v>
                </c:pt>
                <c:pt idx="7">
                  <c:v>Autre</c:v>
                </c:pt>
              </c:strCache>
            </c:strRef>
          </c:cat>
          <c:val>
            <c:numRef>
              <c:f>Feuil1!$B$2:$B$9</c:f>
              <c:numCache>
                <c:formatCode>0;\-0;</c:formatCode>
                <c:ptCount val="8"/>
                <c:pt idx="0">
                  <c:v>46.914553593214912</c:v>
                </c:pt>
                <c:pt idx="1">
                  <c:v>40.746384012834497</c:v>
                </c:pt>
                <c:pt idx="2">
                  <c:v>38.72793156924228</c:v>
                </c:pt>
                <c:pt idx="3">
                  <c:v>36.359253887549585</c:v>
                </c:pt>
                <c:pt idx="4">
                  <c:v>33.827720966311148</c:v>
                </c:pt>
                <c:pt idx="5">
                  <c:v>28.835877372737173</c:v>
                </c:pt>
                <c:pt idx="6">
                  <c:v>23.358658960245503</c:v>
                </c:pt>
                <c:pt idx="7">
                  <c:v>4.5648755399833192</c:v>
                </c:pt>
              </c:numCache>
            </c:numRef>
          </c:val>
          <c:extLst>
            <c:ext xmlns:c16="http://schemas.microsoft.com/office/drawing/2014/chart" uri="{C3380CC4-5D6E-409C-BE32-E72D297353CC}">
              <c16:uniqueId val="{00000002-C91C-41A4-964C-0923A96EEEE0}"/>
            </c:ext>
          </c:extLst>
        </c:ser>
        <c:dLbls>
          <c:showLegendKey val="0"/>
          <c:showVal val="0"/>
          <c:showCatName val="0"/>
          <c:showSerName val="0"/>
          <c:showPercent val="0"/>
          <c:showBubbleSize val="0"/>
        </c:dLbls>
        <c:gapWidth val="48"/>
        <c:overlap val="44"/>
        <c:axId val="260265856"/>
        <c:axId val="260267392"/>
      </c:barChart>
      <c:catAx>
        <c:axId val="260265856"/>
        <c:scaling>
          <c:orientation val="maxMin"/>
        </c:scaling>
        <c:delete val="0"/>
        <c:axPos val="l"/>
        <c:numFmt formatCode="General" sourceLinked="0"/>
        <c:majorTickMark val="out"/>
        <c:minorTickMark val="none"/>
        <c:tickLblPos val="nextTo"/>
        <c:spPr>
          <a:ln>
            <a:noFill/>
          </a:ln>
        </c:spPr>
        <c:txPr>
          <a:bodyPr/>
          <a:lstStyle/>
          <a:p>
            <a:pPr>
              <a:defRPr sz="1000" b="1" baseline="0">
                <a:solidFill>
                  <a:schemeClr val="tx1"/>
                </a:solidFill>
              </a:defRPr>
            </a:pPr>
            <a:endParaRPr lang="fr-FR"/>
          </a:p>
        </c:txPr>
        <c:crossAx val="260267392"/>
        <c:crosses val="autoZero"/>
        <c:auto val="1"/>
        <c:lblAlgn val="ctr"/>
        <c:lblOffset val="30"/>
        <c:noMultiLvlLbl val="0"/>
      </c:catAx>
      <c:valAx>
        <c:axId val="260267392"/>
        <c:scaling>
          <c:orientation val="minMax"/>
          <c:max val="80"/>
        </c:scaling>
        <c:delete val="1"/>
        <c:axPos val="t"/>
        <c:numFmt formatCode="0;\-0;" sourceLinked="1"/>
        <c:majorTickMark val="out"/>
        <c:minorTickMark val="none"/>
        <c:tickLblPos val="nextTo"/>
        <c:crossAx val="260265856"/>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manualLayout>
          <c:layoutTarget val="inner"/>
          <c:xMode val="edge"/>
          <c:yMode val="edge"/>
          <c:x val="0.54046286474571437"/>
          <c:y val="3.9543671130261158E-2"/>
          <c:w val="0.34566996680940809"/>
          <c:h val="0.93888705370777825"/>
        </c:manualLayout>
      </c:layout>
      <c:barChart>
        <c:barDir val="bar"/>
        <c:grouping val="clustered"/>
        <c:varyColors val="0"/>
        <c:ser>
          <c:idx val="0"/>
          <c:order val="0"/>
          <c:tx>
            <c:strRef>
              <c:f>Feuil1!$B$1</c:f>
              <c:strCache>
                <c:ptCount val="1"/>
                <c:pt idx="0">
                  <c:v>2025</c:v>
                </c:pt>
              </c:strCache>
            </c:strRef>
          </c:tx>
          <c:spPr>
            <a:solidFill>
              <a:schemeClr val="bg1"/>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Feuil1!$A$2:$A$14</c:f>
              <c:strCache>
                <c:ptCount val="13"/>
                <c:pt idx="0">
                  <c:v>Je n’avais pas d’autre solution pour faire garder mon enfant</c:v>
                </c:pt>
                <c:pt idx="1">
                  <c:v>Je n’ai pas eu besoin de chercher un autre moyen</c:v>
                </c:pt>
                <c:pt idx="2">
                  <c:v>Une assistante maternelle à son domicile</c:v>
                </c:pt>
                <c:pt idx="3">
                  <c:v>Je ne sais pas</c:v>
                </c:pt>
                <c:pt idx="4">
                  <c:v>Une place classique dans une crèche collective (municipale, associative)</c:v>
                </c:pt>
                <c:pt idx="5">
                  <c:v>Une solution de dépannage (parents, grands-parents, famille, amis)</c:v>
                </c:pt>
                <c:pt idx="6">
                  <c:v>Un congé parental</c:v>
                </c:pt>
                <c:pt idx="7">
                  <c:v>Une microcrèche</c:v>
                </c:pt>
                <c:pt idx="8">
                  <c:v>Un mélange de plusieurs solutions</c:v>
                </c:pt>
                <c:pt idx="9">
                  <c:v>Une garde à domicile ou garde partagée</c:v>
                </c:pt>
                <c:pt idx="10">
                  <c:v>Autre, merci de préciser</c:v>
                </c:pt>
                <c:pt idx="11">
                  <c:v>Une assistante maternelle en Maison d’Assistante Maternelle</c:v>
                </c:pt>
                <c:pt idx="12">
                  <c:v>Une crèche familiale</c:v>
                </c:pt>
              </c:strCache>
            </c:strRef>
          </c:cat>
          <c:val>
            <c:numRef>
              <c:f>Feuil1!$B$2:$B$14</c:f>
              <c:numCache>
                <c:formatCode>0</c:formatCode>
                <c:ptCount val="13"/>
                <c:pt idx="0">
                  <c:v>39.910146659220594</c:v>
                </c:pt>
                <c:pt idx="1">
                  <c:v>13.483744451099897</c:v>
                </c:pt>
                <c:pt idx="2">
                  <c:v>8.3887799040299189</c:v>
                </c:pt>
                <c:pt idx="3">
                  <c:v>8.3616675747474289</c:v>
                </c:pt>
                <c:pt idx="4">
                  <c:v>7.5855082379985657</c:v>
                </c:pt>
                <c:pt idx="5">
                  <c:v>6.9700934297937138</c:v>
                </c:pt>
                <c:pt idx="6">
                  <c:v>3.310677790065212</c:v>
                </c:pt>
                <c:pt idx="7">
                  <c:v>2.9714993322306</c:v>
                </c:pt>
                <c:pt idx="8">
                  <c:v>2.8435033416596527</c:v>
                </c:pt>
                <c:pt idx="9">
                  <c:v>2.1928952540562205</c:v>
                </c:pt>
                <c:pt idx="10">
                  <c:v>1.6256030242456851</c:v>
                </c:pt>
                <c:pt idx="11">
                  <c:v>1.4580334239231005</c:v>
                </c:pt>
                <c:pt idx="12">
                  <c:v>0.58690358198178549</c:v>
                </c:pt>
              </c:numCache>
            </c:numRef>
          </c:val>
          <c:extLst>
            <c:ext xmlns:c16="http://schemas.microsoft.com/office/drawing/2014/chart" uri="{C3380CC4-5D6E-409C-BE32-E72D297353CC}">
              <c16:uniqueId val="{00000002-C91C-41A4-964C-0923A96EEEE0}"/>
            </c:ext>
          </c:extLst>
        </c:ser>
        <c:dLbls>
          <c:showLegendKey val="0"/>
          <c:showVal val="0"/>
          <c:showCatName val="0"/>
          <c:showSerName val="0"/>
          <c:showPercent val="0"/>
          <c:showBubbleSize val="0"/>
        </c:dLbls>
        <c:gapWidth val="48"/>
        <c:overlap val="44"/>
        <c:axId val="260265856"/>
        <c:axId val="260267392"/>
      </c:barChart>
      <c:catAx>
        <c:axId val="260265856"/>
        <c:scaling>
          <c:orientation val="maxMin"/>
        </c:scaling>
        <c:delete val="0"/>
        <c:axPos val="l"/>
        <c:numFmt formatCode="General" sourceLinked="0"/>
        <c:majorTickMark val="out"/>
        <c:minorTickMark val="none"/>
        <c:tickLblPos val="nextTo"/>
        <c:spPr>
          <a:ln>
            <a:noFill/>
          </a:ln>
        </c:spPr>
        <c:txPr>
          <a:bodyPr/>
          <a:lstStyle/>
          <a:p>
            <a:pPr>
              <a:defRPr sz="800" b="1" baseline="0">
                <a:solidFill>
                  <a:schemeClr val="tx1"/>
                </a:solidFill>
              </a:defRPr>
            </a:pPr>
            <a:endParaRPr lang="fr-FR"/>
          </a:p>
        </c:txPr>
        <c:crossAx val="260267392"/>
        <c:crosses val="autoZero"/>
        <c:auto val="1"/>
        <c:lblAlgn val="ctr"/>
        <c:lblOffset val="30"/>
        <c:noMultiLvlLbl val="0"/>
      </c:catAx>
      <c:valAx>
        <c:axId val="260267392"/>
        <c:scaling>
          <c:orientation val="minMax"/>
          <c:max val="80"/>
        </c:scaling>
        <c:delete val="1"/>
        <c:axPos val="t"/>
        <c:numFmt formatCode="0" sourceLinked="1"/>
        <c:majorTickMark val="out"/>
        <c:minorTickMark val="none"/>
        <c:tickLblPos val="nextTo"/>
        <c:crossAx val="260265856"/>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8F4AF9FB-7813-4DF3-A728-5B2F0AA13C24}" type="datetimeFigureOut">
              <a:rPr lang="fr-FR" smtClean="0"/>
              <a:t>06/06/2025</a:t>
            </a:fld>
            <a:endParaRPr lang="fr-FR"/>
          </a:p>
        </p:txBody>
      </p:sp>
      <p:sp>
        <p:nvSpPr>
          <p:cNvPr id="4" name="Espace réservé de l'image des diapositives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0AACF097-7E42-4067-BCFA-C85A0675A90A}" type="slidenum">
              <a:rPr lang="fr-FR" smtClean="0"/>
              <a:t>‹N°›</a:t>
            </a:fld>
            <a:endParaRPr lang="fr-FR"/>
          </a:p>
        </p:txBody>
      </p:sp>
    </p:spTree>
    <p:extLst>
      <p:ext uri="{BB962C8B-B14F-4D97-AF65-F5344CB8AC3E}">
        <p14:creationId xmlns:p14="http://schemas.microsoft.com/office/powerpoint/2010/main" val="2467648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165100"/>
            <a:ext cx="7145338" cy="40195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2636398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39695-E5CF-2CAB-BD73-AC57DEBBAB5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FD29486-6376-2A35-176C-9DCBA196735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2BFB237-0FF5-AE1B-9673-CDF567DAE48A}"/>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6D18865D-81AA-7250-025F-5BE558271103}"/>
              </a:ext>
            </a:extLst>
          </p:cNvPr>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2938583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9CE85-830C-022A-51EB-11E46D76CDD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64FEA55-5231-54CC-CB34-6F7061D2919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B86EE5E-A89A-0D7D-AB74-BEFE67A4C852}"/>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A92E57F5-820F-E6B4-4FBB-BCD68DD9393D}"/>
              </a:ext>
            </a:extLst>
          </p:cNvPr>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3896818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165100"/>
            <a:ext cx="7145338" cy="40195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3415375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165100"/>
            <a:ext cx="7145338" cy="40195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2570124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165100"/>
            <a:ext cx="7145338" cy="40195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2873139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165100"/>
            <a:ext cx="7145338" cy="40195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3733475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69B22-A9DB-608B-C0D2-7A97338A6D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CB49F9-B041-9D18-379E-8AD72BCD8223}"/>
              </a:ext>
            </a:extLst>
          </p:cNvPr>
          <p:cNvSpPr>
            <a:spLocks noGrp="1" noRot="1" noChangeAspect="1"/>
          </p:cNvSpPr>
          <p:nvPr>
            <p:ph type="sldImg"/>
          </p:nvPr>
        </p:nvSpPr>
        <p:spPr>
          <a:xfrm>
            <a:off x="-165100" y="165100"/>
            <a:ext cx="7145338" cy="4019550"/>
          </a:xfrm>
        </p:spPr>
      </p:sp>
      <p:sp>
        <p:nvSpPr>
          <p:cNvPr id="3" name="Notes Placeholder 2">
            <a:extLst>
              <a:ext uri="{FF2B5EF4-FFF2-40B4-BE49-F238E27FC236}">
                <a16:creationId xmlns:a16="http://schemas.microsoft.com/office/drawing/2014/main" id="{8A157740-292E-C638-0479-AB66512626A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CC32393-043E-0D71-0D4D-89738E5902CB}"/>
              </a:ext>
            </a:extLst>
          </p:cNvPr>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GB" sz="800" b="1" i="0" u="none" strike="noStrike" kern="1200" cap="none" spc="0" normalizeH="0" baseline="0" noProof="0" dirty="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2986767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165100"/>
            <a:ext cx="7145338" cy="40195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800" b="1" i="0" u="none" strike="noStrike" kern="1200" cap="none" spc="0" normalizeH="0" baseline="0" noProof="0" dirty="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1334701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E00FB-A192-3943-EFEA-39C4860ED5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F1A2F4-7C76-202A-CF47-2DF82E8DB8C8}"/>
              </a:ext>
            </a:extLst>
          </p:cNvPr>
          <p:cNvSpPr>
            <a:spLocks noGrp="1" noRot="1" noChangeAspect="1"/>
          </p:cNvSpPr>
          <p:nvPr>
            <p:ph type="sldImg"/>
          </p:nvPr>
        </p:nvSpPr>
        <p:spPr>
          <a:xfrm>
            <a:off x="-165100" y="165100"/>
            <a:ext cx="7145338" cy="4019550"/>
          </a:xfrm>
        </p:spPr>
      </p:sp>
      <p:sp>
        <p:nvSpPr>
          <p:cNvPr id="3" name="Notes Placeholder 2">
            <a:extLst>
              <a:ext uri="{FF2B5EF4-FFF2-40B4-BE49-F238E27FC236}">
                <a16:creationId xmlns:a16="http://schemas.microsoft.com/office/drawing/2014/main" id="{B7DBA78E-E871-A29B-FE5E-0B5AB63A17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C6F0B0-9DF4-B586-228F-E9F78888CC8D}"/>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GB" sz="800" b="1" i="0" u="none" strike="noStrike" kern="1200" cap="none" spc="0" normalizeH="0" baseline="0" noProof="0" dirty="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1133467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165100"/>
            <a:ext cx="7145338" cy="40195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800" b="1" i="0" u="none" strike="noStrike" kern="1200" cap="none" spc="0" normalizeH="0" baseline="0" noProof="0" dirty="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3666872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165100"/>
            <a:ext cx="7145338" cy="40195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3032558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165100"/>
            <a:ext cx="7145338" cy="40195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800" b="1" i="0" u="none" strike="noStrike" kern="1200" cap="none" spc="0" normalizeH="0" baseline="0" noProof="0" dirty="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1282889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165100"/>
            <a:ext cx="7145338" cy="40195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800" b="1" i="0" u="none" strike="noStrike" kern="1200" cap="none" spc="0" normalizeH="0" baseline="0" noProof="0" dirty="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40168292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165100"/>
            <a:ext cx="7145338" cy="40195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800" b="1" i="0" u="none" strike="noStrike" kern="1200" cap="none" spc="0" normalizeH="0" baseline="0" noProof="0" dirty="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3731332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81042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3465067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AACF097-7E42-4067-BCFA-C85A0675A90A}" type="slidenum">
              <a:rPr lang="fr-FR" smtClean="0"/>
              <a:t>5</a:t>
            </a:fld>
            <a:endParaRPr lang="fr-FR"/>
          </a:p>
        </p:txBody>
      </p:sp>
    </p:spTree>
    <p:extLst>
      <p:ext uri="{BB962C8B-B14F-4D97-AF65-F5344CB8AC3E}">
        <p14:creationId xmlns:p14="http://schemas.microsoft.com/office/powerpoint/2010/main" val="2538898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GB" sz="800" b="1" i="0" u="none" strike="noStrike" kern="1200" cap="none" spc="0" normalizeH="0" baseline="0" noProof="0" dirty="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599577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1F620-B625-102A-E05A-BE0BB5553CF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881A24A-D25B-92AC-5D9F-418BB764BAB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9994548-ED14-E917-B4FD-B663A03D5578}"/>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C2C77088-5B7B-E6F7-F007-B448126055D4}"/>
              </a:ext>
            </a:extLst>
          </p:cNvPr>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3938011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4FC60-F1CC-E69A-D404-1BAF56059D7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D438415-EA4A-25BB-6F7B-1C3D69F6C64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ED761A1-EC1D-07D0-1815-6D65EF90DECB}"/>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B8A3CD68-156C-E9CE-E496-52E2B114BA67}"/>
              </a:ext>
            </a:extLst>
          </p:cNvPr>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2869233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06346-E0DF-102F-7521-77A769910E0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ECE2FCD-4D90-4351-BEB8-4CA0E408198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C38B284-8FE6-F462-F183-4C87B2DE189E}"/>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88118755-5A10-5726-8B09-00D1D4E1E8CE}"/>
              </a:ext>
            </a:extLst>
          </p:cNvPr>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2505609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1 (White)">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31999" y="1350000"/>
            <a:ext cx="5825925" cy="715669"/>
          </a:xfrm>
        </p:spPr>
        <p:txBody>
          <a:bodyPr/>
          <a:lstStyle>
            <a:lvl1pPr>
              <a:defRPr sz="4800" cap="all" baseline="0">
                <a:solidFill>
                  <a:schemeClr val="tx1"/>
                </a:solidFill>
                <a:latin typeface="+mj-lt"/>
              </a:defRPr>
            </a:lvl1pPr>
          </a:lstStyle>
          <a:p>
            <a:r>
              <a:rPr lang="en-US"/>
              <a:t>CLICK TO EDIT MASTER TITLE STYLE</a:t>
            </a:r>
            <a:endParaRPr lang="en-GB"/>
          </a:p>
        </p:txBody>
      </p:sp>
      <p:sp>
        <p:nvSpPr>
          <p:cNvPr id="5" name="Subtitle">
            <a:extLst>
              <a:ext uri="{FF2B5EF4-FFF2-40B4-BE49-F238E27FC236}">
                <a16:creationId xmlns:a16="http://schemas.microsoft.com/office/drawing/2014/main" id="{8CDCDA0A-C736-B40F-7E80-2D0FC7024AC3}"/>
              </a:ext>
            </a:extLst>
          </p:cNvPr>
          <p:cNvSpPr>
            <a:spLocks noGrp="1"/>
          </p:cNvSpPr>
          <p:nvPr>
            <p:ph type="body" sz="quarter" idx="12" hasCustomPrompt="1"/>
          </p:nvPr>
        </p:nvSpPr>
        <p:spPr>
          <a:xfrm>
            <a:off x="431799" y="3494989"/>
            <a:ext cx="3851275" cy="1274763"/>
          </a:xfrm>
          <a:prstGeom prst="rect">
            <a:avLst/>
          </a:prstGeom>
        </p:spPr>
        <p:txBody>
          <a:bodyPr/>
          <a:lstStyle>
            <a:lvl1pPr>
              <a:defRPr sz="2000">
                <a:solidFill>
                  <a:schemeClr val="tx1"/>
                </a:solidFill>
              </a:defRPr>
            </a:lvl1pPr>
            <a:lvl2pPr marL="0" indent="0">
              <a:buNone/>
              <a:defRPr/>
            </a:lvl2pPr>
          </a:lstStyle>
          <a:p>
            <a:pPr lvl="0"/>
            <a:r>
              <a:rPr lang="en-US"/>
              <a:t>Optional additional information</a:t>
            </a:r>
          </a:p>
        </p:txBody>
      </p:sp>
      <p:sp>
        <p:nvSpPr>
          <p:cNvPr id="7" name="Picture Placeholder">
            <a:extLst>
              <a:ext uri="{FF2B5EF4-FFF2-40B4-BE49-F238E27FC236}">
                <a16:creationId xmlns:a16="http://schemas.microsoft.com/office/drawing/2014/main" id="{67F8163F-D370-5C4C-500A-7D576C590BB1}"/>
              </a:ext>
              <a:ext uri="{C183D7F6-B498-43B3-948B-1728B52AA6E4}">
                <adec:decorative xmlns:adec="http://schemas.microsoft.com/office/drawing/2017/decorative" val="1"/>
              </a:ext>
            </a:extLst>
          </p:cNvPr>
          <p:cNvSpPr>
            <a:spLocks noGrp="1"/>
          </p:cNvSpPr>
          <p:nvPr>
            <p:ph type="pic" sz="quarter" idx="11"/>
          </p:nvPr>
        </p:nvSpPr>
        <p:spPr>
          <a:xfrm>
            <a:off x="1905000" y="0"/>
            <a:ext cx="10300263" cy="6870700"/>
          </a:xfrm>
          <a:custGeom>
            <a:avLst/>
            <a:gdLst>
              <a:gd name="connsiteX0" fmla="*/ 6858000 w 10287001"/>
              <a:gd name="connsiteY0" fmla="*/ 0 h 6858000"/>
              <a:gd name="connsiteX1" fmla="*/ 10287001 w 10287001"/>
              <a:gd name="connsiteY1" fmla="*/ 0 h 6858000"/>
              <a:gd name="connsiteX2" fmla="*/ 10287001 w 10287001"/>
              <a:gd name="connsiteY2" fmla="*/ 3467099 h 6858000"/>
              <a:gd name="connsiteX3" fmla="*/ 6896100 w 10287001"/>
              <a:gd name="connsiteY3" fmla="*/ 6858000 h 6858000"/>
              <a:gd name="connsiteX4" fmla="*/ 0 w 10287001"/>
              <a:gd name="connsiteY4" fmla="*/ 6858000 h 6858000"/>
              <a:gd name="connsiteX0" fmla="*/ 6858000 w 10287001"/>
              <a:gd name="connsiteY0" fmla="*/ 0 h 6858000"/>
              <a:gd name="connsiteX1" fmla="*/ 10287001 w 10287001"/>
              <a:gd name="connsiteY1" fmla="*/ 0 h 6858000"/>
              <a:gd name="connsiteX2" fmla="*/ 10287001 w 10287001"/>
              <a:gd name="connsiteY2" fmla="*/ 3467099 h 6858000"/>
              <a:gd name="connsiteX3" fmla="*/ 8636000 w 10287001"/>
              <a:gd name="connsiteY3" fmla="*/ 5080000 h 6858000"/>
              <a:gd name="connsiteX4" fmla="*/ 6896100 w 10287001"/>
              <a:gd name="connsiteY4" fmla="*/ 6858000 h 6858000"/>
              <a:gd name="connsiteX5" fmla="*/ 0 w 10287001"/>
              <a:gd name="connsiteY5" fmla="*/ 6858000 h 6858000"/>
              <a:gd name="connsiteX6" fmla="*/ 6858000 w 10287001"/>
              <a:gd name="connsiteY6" fmla="*/ 0 h 6858000"/>
              <a:gd name="connsiteX0" fmla="*/ 6858000 w 10287001"/>
              <a:gd name="connsiteY0" fmla="*/ 0 h 6870700"/>
              <a:gd name="connsiteX1" fmla="*/ 10287001 w 10287001"/>
              <a:gd name="connsiteY1" fmla="*/ 0 h 6870700"/>
              <a:gd name="connsiteX2" fmla="*/ 10287001 w 10287001"/>
              <a:gd name="connsiteY2" fmla="*/ 3467099 h 6870700"/>
              <a:gd name="connsiteX3" fmla="*/ 10274300 w 10287001"/>
              <a:gd name="connsiteY3" fmla="*/ 6870700 h 6870700"/>
              <a:gd name="connsiteX4" fmla="*/ 6896100 w 10287001"/>
              <a:gd name="connsiteY4" fmla="*/ 6858000 h 6870700"/>
              <a:gd name="connsiteX5" fmla="*/ 0 w 10287001"/>
              <a:gd name="connsiteY5" fmla="*/ 6858000 h 6870700"/>
              <a:gd name="connsiteX6" fmla="*/ 6858000 w 10287001"/>
              <a:gd name="connsiteY6" fmla="*/ 0 h 6870700"/>
              <a:gd name="connsiteX0" fmla="*/ 6858000 w 10300263"/>
              <a:gd name="connsiteY0" fmla="*/ 0 h 6870700"/>
              <a:gd name="connsiteX1" fmla="*/ 10287001 w 10300263"/>
              <a:gd name="connsiteY1" fmla="*/ 0 h 6870700"/>
              <a:gd name="connsiteX2" fmla="*/ 10287001 w 10300263"/>
              <a:gd name="connsiteY2" fmla="*/ 3467099 h 6870700"/>
              <a:gd name="connsiteX3" fmla="*/ 10299700 w 10300263"/>
              <a:gd name="connsiteY3" fmla="*/ 6870700 h 6870700"/>
              <a:gd name="connsiteX4" fmla="*/ 6896100 w 10300263"/>
              <a:gd name="connsiteY4" fmla="*/ 6858000 h 6870700"/>
              <a:gd name="connsiteX5" fmla="*/ 0 w 10300263"/>
              <a:gd name="connsiteY5" fmla="*/ 6858000 h 6870700"/>
              <a:gd name="connsiteX6" fmla="*/ 6858000 w 10300263"/>
              <a:gd name="connsiteY6" fmla="*/ 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00263" h="6870700">
                <a:moveTo>
                  <a:pt x="6858000" y="0"/>
                </a:moveTo>
                <a:lnTo>
                  <a:pt x="10287001" y="0"/>
                </a:lnTo>
                <a:lnTo>
                  <a:pt x="10287001" y="3467099"/>
                </a:lnTo>
                <a:cubicBezTo>
                  <a:pt x="10282767" y="4601633"/>
                  <a:pt x="10303934" y="5736166"/>
                  <a:pt x="10299700" y="6870700"/>
                </a:cubicBezTo>
                <a:lnTo>
                  <a:pt x="6896100" y="6858000"/>
                </a:lnTo>
                <a:lnTo>
                  <a:pt x="0" y="6858000"/>
                </a:lnTo>
                <a:lnTo>
                  <a:pt x="6858000" y="0"/>
                </a:lnTo>
                <a:close/>
              </a:path>
            </a:pathLst>
          </a:custGeom>
          <a:pattFill prst="dkUpDiag">
            <a:fgClr>
              <a:schemeClr val="bg1">
                <a:lumMod val="85000"/>
              </a:schemeClr>
            </a:fgClr>
            <a:bgClr>
              <a:schemeClr val="bg1"/>
            </a:bgClr>
          </a:pattFill>
        </p:spPr>
        <p:txBody>
          <a:bodyPr vert="horz" wrap="square" lIns="0" tIns="0" rIns="0" bIns="0" rtlCol="0">
            <a:noAutofit/>
          </a:bodyPr>
          <a:lstStyle>
            <a:lvl1pPr>
              <a:defRPr lang="en-GB"/>
            </a:lvl1pPr>
          </a:lstStyle>
          <a:p>
            <a:pPr lvl="0"/>
            <a:r>
              <a:rPr lang="fr-FR"/>
              <a:t>Cliquez sur l'icône pour ajouter une image</a:t>
            </a:r>
            <a:endParaRPr lang="en-GB"/>
          </a:p>
        </p:txBody>
      </p:sp>
      <p:sp>
        <p:nvSpPr>
          <p:cNvPr id="3" name="Classification">
            <a:extLst>
              <a:ext uri="{FF2B5EF4-FFF2-40B4-BE49-F238E27FC236}">
                <a16:creationId xmlns:a16="http://schemas.microsoft.com/office/drawing/2014/main" id="{268034F8-D9C2-8C58-D3F0-75FD7B94D914}"/>
              </a:ext>
              <a:ext uri="{C183D7F6-B498-43B3-948B-1728B52AA6E4}">
                <adec:decorative xmlns:adec="http://schemas.microsoft.com/office/drawing/2017/decorative" val="1"/>
              </a:ext>
            </a:extLst>
          </p:cNvPr>
          <p:cNvSpPr txBox="1">
            <a:spLocks/>
          </p:cNvSpPr>
          <p:nvPr/>
        </p:nvSpPr>
        <p:spPr>
          <a:xfrm>
            <a:off x="440938" y="6497329"/>
            <a:ext cx="1540262"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800" dirty="0">
                <a:solidFill>
                  <a:schemeClr val="tx1"/>
                </a:solidFill>
                <a:effectLst/>
              </a:rPr>
              <a:t>© Ipsos | Juin 2025 | Version finale</a:t>
            </a:r>
            <a:endParaRPr lang="en-GB" sz="800" dirty="0">
              <a:solidFill>
                <a:schemeClr val="tx1"/>
              </a:solidFill>
              <a:effectLst/>
            </a:endParaRPr>
          </a:p>
        </p:txBody>
      </p:sp>
    </p:spTree>
    <p:extLst>
      <p:ext uri="{BB962C8B-B14F-4D97-AF65-F5344CB8AC3E}">
        <p14:creationId xmlns:p14="http://schemas.microsoft.com/office/powerpoint/2010/main" val="70483095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images with text">
    <p:spTree>
      <p:nvGrpSpPr>
        <p:cNvPr id="1" name=""/>
        <p:cNvGrpSpPr/>
        <p:nvPr/>
      </p:nvGrpSpPr>
      <p:grpSpPr>
        <a:xfrm>
          <a:off x="0" y="0"/>
          <a:ext cx="0" cy="0"/>
          <a:chOff x="0" y="0"/>
          <a:chExt cx="0" cy="0"/>
        </a:xfrm>
      </p:grpSpPr>
      <p:sp>
        <p:nvSpPr>
          <p:cNvPr id="2" name="Title" descr="Header">
            <a:extLst>
              <a:ext uri="{FF2B5EF4-FFF2-40B4-BE49-F238E27FC236}">
                <a16:creationId xmlns:a16="http://schemas.microsoft.com/office/drawing/2014/main" id="{A87C81DC-5176-4847-8B6F-B68FF50589B8}"/>
              </a:ext>
            </a:extLst>
          </p:cNvPr>
          <p:cNvSpPr>
            <a:spLocks noGrp="1"/>
          </p:cNvSpPr>
          <p:nvPr>
            <p:ph type="title"/>
          </p:nvPr>
        </p:nvSpPr>
        <p:spPr/>
        <p:txBody>
          <a:bodyPr/>
          <a:lstStyle/>
          <a:p>
            <a:r>
              <a:rPr lang="fr-FR"/>
              <a:t>Modifiez le style du titre</a:t>
            </a:r>
            <a:endParaRPr lang="en-GB"/>
          </a:p>
        </p:txBody>
      </p:sp>
      <p:sp>
        <p:nvSpPr>
          <p:cNvPr id="23" name="Picture Placeholder 1">
            <a:extLst>
              <a:ext uri="{FF2B5EF4-FFF2-40B4-BE49-F238E27FC236}">
                <a16:creationId xmlns:a16="http://schemas.microsoft.com/office/drawing/2014/main" id="{D9563778-0759-A3C7-2077-55D205685E9A}"/>
              </a:ext>
              <a:ext uri="{C183D7F6-B498-43B3-948B-1728B52AA6E4}">
                <adec:decorative xmlns:adec="http://schemas.microsoft.com/office/drawing/2017/decorative" val="1"/>
              </a:ext>
            </a:extLst>
          </p:cNvPr>
          <p:cNvSpPr>
            <a:spLocks noGrp="1"/>
          </p:cNvSpPr>
          <p:nvPr>
            <p:ph type="pic" sz="quarter" idx="21" hasCustomPrompt="1"/>
          </p:nvPr>
        </p:nvSpPr>
        <p:spPr>
          <a:xfrm>
            <a:off x="450000" y="1819723"/>
            <a:ext cx="2563200" cy="2060179"/>
          </a:xfrm>
          <a:custGeom>
            <a:avLst/>
            <a:gdLst>
              <a:gd name="connsiteX0" fmla="*/ 0 w 2563200"/>
              <a:gd name="connsiteY0" fmla="*/ 0 h 2060179"/>
              <a:gd name="connsiteX1" fmla="*/ 2563200 w 2563200"/>
              <a:gd name="connsiteY1" fmla="*/ 0 h 2060179"/>
              <a:gd name="connsiteX2" fmla="*/ 2563200 w 2563200"/>
              <a:gd name="connsiteY2" fmla="*/ 1710166 h 2060179"/>
              <a:gd name="connsiteX3" fmla="*/ 2213187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710166"/>
                </a:lnTo>
                <a:lnTo>
                  <a:pt x="2213187"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8" name="Placeholder 1">
            <a:extLst>
              <a:ext uri="{FF2B5EF4-FFF2-40B4-BE49-F238E27FC236}">
                <a16:creationId xmlns:a16="http://schemas.microsoft.com/office/drawing/2014/main" id="{1F8BA170-026C-4B90-B5B2-B245369E3B17}"/>
              </a:ext>
            </a:extLst>
          </p:cNvPr>
          <p:cNvSpPr>
            <a:spLocks noGrp="1"/>
          </p:cNvSpPr>
          <p:nvPr>
            <p:ph idx="1" hasCustomPrompt="1"/>
          </p:nvPr>
        </p:nvSpPr>
        <p:spPr>
          <a:xfrm>
            <a:off x="450000" y="4149080"/>
            <a:ext cx="256269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24" name="Picture Placeholder 2">
            <a:extLst>
              <a:ext uri="{FF2B5EF4-FFF2-40B4-BE49-F238E27FC236}">
                <a16:creationId xmlns:a16="http://schemas.microsoft.com/office/drawing/2014/main" id="{FB1AC80C-DFEB-8A6B-FAF6-4387D370320D}"/>
              </a:ext>
              <a:ext uri="{C183D7F6-B498-43B3-948B-1728B52AA6E4}">
                <adec:decorative xmlns:adec="http://schemas.microsoft.com/office/drawing/2017/decorative" val="1"/>
              </a:ext>
            </a:extLst>
          </p:cNvPr>
          <p:cNvSpPr>
            <a:spLocks noGrp="1"/>
          </p:cNvSpPr>
          <p:nvPr>
            <p:ph type="pic" sz="quarter" idx="23" hasCustomPrompt="1"/>
          </p:nvPr>
        </p:nvSpPr>
        <p:spPr>
          <a:xfrm>
            <a:off x="3352152" y="1819723"/>
            <a:ext cx="2563200" cy="2060179"/>
          </a:xfrm>
          <a:custGeom>
            <a:avLst/>
            <a:gdLst>
              <a:gd name="connsiteX0" fmla="*/ 0 w 2563200"/>
              <a:gd name="connsiteY0" fmla="*/ 0 h 2060179"/>
              <a:gd name="connsiteX1" fmla="*/ 2563200 w 2563200"/>
              <a:gd name="connsiteY1" fmla="*/ 0 h 2060179"/>
              <a:gd name="connsiteX2" fmla="*/ 2563200 w 2563200"/>
              <a:gd name="connsiteY2" fmla="*/ 1693911 h 2060179"/>
              <a:gd name="connsiteX3" fmla="*/ 2196932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693911"/>
                </a:lnTo>
                <a:lnTo>
                  <a:pt x="2196932"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9" name="Placeholder 2">
            <a:extLst>
              <a:ext uri="{FF2B5EF4-FFF2-40B4-BE49-F238E27FC236}">
                <a16:creationId xmlns:a16="http://schemas.microsoft.com/office/drawing/2014/main" id="{3E6D404C-1B2B-4D62-A705-92420C5E0B10}"/>
              </a:ext>
            </a:extLst>
          </p:cNvPr>
          <p:cNvSpPr>
            <a:spLocks noGrp="1"/>
          </p:cNvSpPr>
          <p:nvPr>
            <p:ph idx="20" hasCustomPrompt="1"/>
          </p:nvPr>
        </p:nvSpPr>
        <p:spPr>
          <a:xfrm>
            <a:off x="3353284" y="4149080"/>
            <a:ext cx="256269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25" name="Picture Placeholder 3">
            <a:extLst>
              <a:ext uri="{FF2B5EF4-FFF2-40B4-BE49-F238E27FC236}">
                <a16:creationId xmlns:a16="http://schemas.microsoft.com/office/drawing/2014/main" id="{004EB87B-CDC2-8FD8-CC85-2C6F84F137A5}"/>
              </a:ext>
              <a:ext uri="{C183D7F6-B498-43B3-948B-1728B52AA6E4}">
                <adec:decorative xmlns:adec="http://schemas.microsoft.com/office/drawing/2017/decorative" val="1"/>
              </a:ext>
            </a:extLst>
          </p:cNvPr>
          <p:cNvSpPr>
            <a:spLocks noGrp="1"/>
          </p:cNvSpPr>
          <p:nvPr>
            <p:ph type="pic" sz="quarter" idx="24" hasCustomPrompt="1"/>
          </p:nvPr>
        </p:nvSpPr>
        <p:spPr>
          <a:xfrm>
            <a:off x="6261392" y="1819723"/>
            <a:ext cx="2563200" cy="2060179"/>
          </a:xfrm>
          <a:custGeom>
            <a:avLst/>
            <a:gdLst>
              <a:gd name="connsiteX0" fmla="*/ 0 w 2563200"/>
              <a:gd name="connsiteY0" fmla="*/ 0 h 2060179"/>
              <a:gd name="connsiteX1" fmla="*/ 2563200 w 2563200"/>
              <a:gd name="connsiteY1" fmla="*/ 0 h 2060179"/>
              <a:gd name="connsiteX2" fmla="*/ 2563200 w 2563200"/>
              <a:gd name="connsiteY2" fmla="*/ 1693911 h 2060179"/>
              <a:gd name="connsiteX3" fmla="*/ 2196932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693911"/>
                </a:lnTo>
                <a:lnTo>
                  <a:pt x="2196932"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10" name="Placeholder 3">
            <a:extLst>
              <a:ext uri="{FF2B5EF4-FFF2-40B4-BE49-F238E27FC236}">
                <a16:creationId xmlns:a16="http://schemas.microsoft.com/office/drawing/2014/main" id="{923258DA-B24D-4726-BEDE-A9FF5A9B32FF}"/>
              </a:ext>
            </a:extLst>
          </p:cNvPr>
          <p:cNvSpPr>
            <a:spLocks noGrp="1"/>
          </p:cNvSpPr>
          <p:nvPr>
            <p:ph idx="26" hasCustomPrompt="1"/>
          </p:nvPr>
        </p:nvSpPr>
        <p:spPr>
          <a:xfrm>
            <a:off x="6276263" y="4149080"/>
            <a:ext cx="256269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26" name="Picture Placeholder 4">
            <a:extLst>
              <a:ext uri="{FF2B5EF4-FFF2-40B4-BE49-F238E27FC236}">
                <a16:creationId xmlns:a16="http://schemas.microsoft.com/office/drawing/2014/main" id="{A79420B5-3D8F-CDB3-2EEE-E20638F61C99}"/>
              </a:ext>
              <a:ext uri="{C183D7F6-B498-43B3-948B-1728B52AA6E4}">
                <adec:decorative xmlns:adec="http://schemas.microsoft.com/office/drawing/2017/decorative" val="1"/>
              </a:ext>
            </a:extLst>
          </p:cNvPr>
          <p:cNvSpPr>
            <a:spLocks noGrp="1"/>
          </p:cNvSpPr>
          <p:nvPr>
            <p:ph type="pic" sz="quarter" idx="25" hasCustomPrompt="1"/>
          </p:nvPr>
        </p:nvSpPr>
        <p:spPr>
          <a:xfrm>
            <a:off x="9170632" y="1819723"/>
            <a:ext cx="2563200" cy="2060179"/>
          </a:xfrm>
          <a:custGeom>
            <a:avLst/>
            <a:gdLst>
              <a:gd name="connsiteX0" fmla="*/ 0 w 2563200"/>
              <a:gd name="connsiteY0" fmla="*/ 0 h 2060179"/>
              <a:gd name="connsiteX1" fmla="*/ 2563200 w 2563200"/>
              <a:gd name="connsiteY1" fmla="*/ 0 h 2060179"/>
              <a:gd name="connsiteX2" fmla="*/ 2563200 w 2563200"/>
              <a:gd name="connsiteY2" fmla="*/ 1693911 h 2060179"/>
              <a:gd name="connsiteX3" fmla="*/ 2196932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693911"/>
                </a:lnTo>
                <a:lnTo>
                  <a:pt x="2196932"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11" name="Placeholder 4">
            <a:extLst>
              <a:ext uri="{FF2B5EF4-FFF2-40B4-BE49-F238E27FC236}">
                <a16:creationId xmlns:a16="http://schemas.microsoft.com/office/drawing/2014/main" id="{7729A41C-F3D0-4276-AF16-6EBB4FA68499}"/>
              </a:ext>
            </a:extLst>
          </p:cNvPr>
          <p:cNvSpPr>
            <a:spLocks noGrp="1"/>
          </p:cNvSpPr>
          <p:nvPr>
            <p:ph idx="22" hasCustomPrompt="1"/>
          </p:nvPr>
        </p:nvSpPr>
        <p:spPr>
          <a:xfrm>
            <a:off x="9174577" y="4149080"/>
            <a:ext cx="256269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Tree>
    <p:extLst>
      <p:ext uri="{BB962C8B-B14F-4D97-AF65-F5344CB8AC3E}">
        <p14:creationId xmlns:p14="http://schemas.microsoft.com/office/powerpoint/2010/main" val="3139744132"/>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userDrawn="1">
  <p:cSld name="col_clea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4F419-BE4D-C750-7148-9CE8C43FA619}"/>
              </a:ext>
            </a:extLst>
          </p:cNvPr>
          <p:cNvSpPr>
            <a:spLocks noGrp="1"/>
          </p:cNvSpPr>
          <p:nvPr>
            <p:ph type="title"/>
          </p:nvPr>
        </p:nvSpPr>
        <p:spPr/>
        <p:txBody>
          <a:bodyPr/>
          <a:lstStyle>
            <a:lvl1pPr>
              <a:defRPr>
                <a:solidFill>
                  <a:schemeClr val="bg1"/>
                </a:solidFill>
              </a:defRPr>
            </a:lvl1pPr>
          </a:lstStyle>
          <a:p>
            <a:r>
              <a:rPr lang="fr-FR"/>
              <a:t>Modifiez le style du titre</a:t>
            </a:r>
            <a:endParaRPr lang="en-GB"/>
          </a:p>
        </p:txBody>
      </p:sp>
      <p:sp>
        <p:nvSpPr>
          <p:cNvPr id="13" name="TextBox 12">
            <a:extLst>
              <a:ext uri="{FF2B5EF4-FFF2-40B4-BE49-F238E27FC236}">
                <a16:creationId xmlns:a16="http://schemas.microsoft.com/office/drawing/2014/main" id="{E1CCDBCE-4D82-219C-1461-D5A253117AE4}"/>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‹N°›</a:t>
            </a:fld>
            <a:endParaRPr lang="en-GB" sz="900">
              <a:solidFill>
                <a:schemeClr val="bg1"/>
              </a:solidFill>
            </a:endParaRPr>
          </a:p>
        </p:txBody>
      </p:sp>
      <p:sp>
        <p:nvSpPr>
          <p:cNvPr id="15" name="Classification">
            <a:extLst>
              <a:ext uri="{FF2B5EF4-FFF2-40B4-BE49-F238E27FC236}">
                <a16:creationId xmlns:a16="http://schemas.microsoft.com/office/drawing/2014/main" id="{1E7C5A24-A74F-E7F8-8755-0ACC3462B3C8}"/>
              </a:ext>
              <a:ext uri="{C183D7F6-B498-43B3-948B-1728B52AA6E4}">
                <adec:decorative xmlns:adec="http://schemas.microsoft.com/office/drawing/2017/decorative" val="1"/>
              </a:ext>
            </a:extLst>
          </p:cNvPr>
          <p:cNvSpPr txBox="1">
            <a:spLocks/>
          </p:cNvSpPr>
          <p:nvPr userDrawn="1"/>
        </p:nvSpPr>
        <p:spPr>
          <a:xfrm>
            <a:off x="440938" y="6488640"/>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800" dirty="0">
                <a:solidFill>
                  <a:schemeClr val="bg1"/>
                </a:solidFill>
                <a:effectLst/>
              </a:rPr>
              <a:t>© Ipsos | Juin 2025 | Version finale</a:t>
            </a:r>
            <a:endParaRPr lang="en-GB" sz="800" dirty="0">
              <a:solidFill>
                <a:schemeClr val="bg1"/>
              </a:solidFill>
              <a:effectLst/>
            </a:endParaRPr>
          </a:p>
        </p:txBody>
      </p:sp>
      <p:pic>
        <p:nvPicPr>
          <p:cNvPr id="3" name="Graphic 2">
            <a:extLst>
              <a:ext uri="{FF2B5EF4-FFF2-40B4-BE49-F238E27FC236}">
                <a16:creationId xmlns:a16="http://schemas.microsoft.com/office/drawing/2014/main" id="{A7B9DA72-0ECA-44B6-A483-079BF1FC728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1914848616"/>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cSld name="white_standard_content">
    <p:spTree>
      <p:nvGrpSpPr>
        <p:cNvPr id="1" name=""/>
        <p:cNvGrpSpPr/>
        <p:nvPr/>
      </p:nvGrpSpPr>
      <p:grpSpPr>
        <a:xfrm>
          <a:off x="0" y="0"/>
          <a:ext cx="0" cy="0"/>
          <a:chOff x="0" y="0"/>
          <a:chExt cx="0" cy="0"/>
        </a:xfrm>
      </p:grpSpPr>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4"/>
            <a:ext cx="11274425" cy="3852861"/>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2" name="Title 1">
            <a:extLst>
              <a:ext uri="{FF2B5EF4-FFF2-40B4-BE49-F238E27FC236}">
                <a16:creationId xmlns:a16="http://schemas.microsoft.com/office/drawing/2014/main" id="{05856702-F7CA-EFF2-BBCC-1DCC4703E0AF}"/>
              </a:ext>
            </a:extLst>
          </p:cNvPr>
          <p:cNvSpPr>
            <a:spLocks noGrp="1"/>
          </p:cNvSpPr>
          <p:nvPr>
            <p:ph type="title"/>
          </p:nvPr>
        </p:nvSpPr>
        <p:spPr/>
        <p:txBody>
          <a:bodyPr/>
          <a:lstStyle/>
          <a:p>
            <a:r>
              <a:rPr lang="fr-FR"/>
              <a:t>Modifiez le style du titre</a:t>
            </a:r>
            <a:endParaRPr lang="en-GB"/>
          </a:p>
        </p:txBody>
      </p:sp>
    </p:spTree>
    <p:extLst>
      <p:ext uri="{BB962C8B-B14F-4D97-AF65-F5344CB8AC3E}">
        <p14:creationId xmlns:p14="http://schemas.microsoft.com/office/powerpoint/2010/main" val="1684293225"/>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Hanging box title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11884-C2D5-14CD-9848-37C5CB013EB4}"/>
              </a:ext>
            </a:extLst>
          </p:cNvPr>
          <p:cNvSpPr>
            <a:spLocks noGrp="1"/>
          </p:cNvSpPr>
          <p:nvPr>
            <p:ph type="title"/>
          </p:nvPr>
        </p:nvSpPr>
        <p:spPr>
          <a:xfrm>
            <a:off x="653142" y="701874"/>
            <a:ext cx="3149601" cy="715669"/>
          </a:xfrm>
        </p:spPr>
        <p:txBody>
          <a:bodyPr/>
          <a:lstStyle>
            <a:lvl1pPr>
              <a:defRPr>
                <a:solidFill>
                  <a:schemeClr val="bg1"/>
                </a:solidFill>
              </a:defRPr>
            </a:lvl1pPr>
          </a:lstStyle>
          <a:p>
            <a:r>
              <a:rPr lang="fr-FR"/>
              <a:t>Modifiez le style du titre</a:t>
            </a:r>
            <a:endParaRPr lang="en-GB"/>
          </a:p>
        </p:txBody>
      </p:sp>
    </p:spTree>
    <p:extLst>
      <p:ext uri="{BB962C8B-B14F-4D97-AF65-F5344CB8AC3E}">
        <p14:creationId xmlns:p14="http://schemas.microsoft.com/office/powerpoint/2010/main" val="4281247388"/>
      </p:ext>
    </p:extLst>
  </p:cSld>
  <p:clrMapOvr>
    <a:masterClrMapping/>
  </p:clrMapOvr>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Hanging box title and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11884-C2D5-14CD-9848-37C5CB013EB4}"/>
              </a:ext>
            </a:extLst>
          </p:cNvPr>
          <p:cNvSpPr>
            <a:spLocks noGrp="1"/>
          </p:cNvSpPr>
          <p:nvPr>
            <p:ph type="title"/>
          </p:nvPr>
        </p:nvSpPr>
        <p:spPr>
          <a:xfrm>
            <a:off x="653142" y="701874"/>
            <a:ext cx="3149601" cy="715669"/>
          </a:xfrm>
        </p:spPr>
        <p:txBody>
          <a:bodyPr/>
          <a:lstStyle>
            <a:lvl1pPr>
              <a:defRPr>
                <a:solidFill>
                  <a:schemeClr val="bg1"/>
                </a:solidFill>
              </a:defRPr>
            </a:lvl1pPr>
          </a:lstStyle>
          <a:p>
            <a:r>
              <a:rPr lang="fr-FR"/>
              <a:t>Modifiez le style du titre</a:t>
            </a:r>
            <a:endParaRPr lang="en-GB"/>
          </a:p>
        </p:txBody>
      </p:sp>
      <p:sp>
        <p:nvSpPr>
          <p:cNvPr id="3" name="Text Placeholder 3">
            <a:extLst>
              <a:ext uri="{FF2B5EF4-FFF2-40B4-BE49-F238E27FC236}">
                <a16:creationId xmlns:a16="http://schemas.microsoft.com/office/drawing/2014/main" id="{A73E53EB-3CF7-23AB-A106-C20DD2520CBC}"/>
              </a:ext>
            </a:extLst>
          </p:cNvPr>
          <p:cNvSpPr>
            <a:spLocks noGrp="1"/>
          </p:cNvSpPr>
          <p:nvPr>
            <p:ph type="body" sz="quarter" idx="10"/>
          </p:nvPr>
        </p:nvSpPr>
        <p:spPr>
          <a:xfrm>
            <a:off x="4332288" y="701675"/>
            <a:ext cx="7416800" cy="4959350"/>
          </a:xfrm>
        </p:spPr>
        <p:txBody>
          <a:bodyPr numCol="1" spcCol="288000"/>
          <a:lstStyle>
            <a:lvl1pPr>
              <a:lnSpc>
                <a:spcPct val="120000"/>
              </a:lnSpc>
              <a:spcBef>
                <a:spcPts val="400"/>
              </a:spcBef>
              <a:spcAft>
                <a:spcPts val="400"/>
              </a:spcAft>
              <a:defRPr sz="2400"/>
            </a:lvl1pPr>
            <a:lvl2pPr>
              <a:lnSpc>
                <a:spcPct val="120000"/>
              </a:lnSpc>
              <a:spcBef>
                <a:spcPts val="400"/>
              </a:spcBef>
              <a:spcAft>
                <a:spcPts val="400"/>
              </a:spcAft>
              <a:defRPr sz="2400"/>
            </a:lvl2pPr>
            <a:lvl3pPr>
              <a:lnSpc>
                <a:spcPct val="120000"/>
              </a:lnSpc>
              <a:spcBef>
                <a:spcPts val="400"/>
              </a:spcBef>
              <a:spcAft>
                <a:spcPts val="400"/>
              </a:spcAft>
              <a:defRPr sz="2400"/>
            </a:lvl3pPr>
            <a:lvl4pPr>
              <a:lnSpc>
                <a:spcPct val="120000"/>
              </a:lnSpc>
              <a:spcBef>
                <a:spcPts val="400"/>
              </a:spcBef>
              <a:spcAft>
                <a:spcPts val="400"/>
              </a:spcAft>
              <a:defRPr sz="2400"/>
            </a:lvl4pPr>
            <a:lvl5pPr>
              <a:lnSpc>
                <a:spcPct val="120000"/>
              </a:lnSpc>
              <a:spcBef>
                <a:spcPts val="400"/>
              </a:spcBef>
              <a:spcAft>
                <a:spcPts val="400"/>
              </a:spcAft>
              <a:defRPr sz="2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Tree>
    <p:extLst>
      <p:ext uri="{BB962C8B-B14F-4D97-AF65-F5344CB8AC3E}">
        <p14:creationId xmlns:p14="http://schemas.microsoft.com/office/powerpoint/2010/main" val="504663718"/>
      </p:ext>
    </p:extLst>
  </p:cSld>
  <p:clrMapOvr>
    <a:masterClrMapping/>
  </p:clrMapOvr>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4_images_3_summaries">
    <p:bg>
      <p:bgPr>
        <a:solidFill>
          <a:schemeClr val="accent1"/>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F7598694-721D-C499-32B8-2559553463B9}"/>
              </a:ext>
              <a:ext uri="{C183D7F6-B498-43B3-948B-1728B52AA6E4}">
                <adec:decorative xmlns:adec="http://schemas.microsoft.com/office/drawing/2017/decorative" val="1"/>
              </a:ext>
            </a:extLst>
          </p:cNvPr>
          <p:cNvSpPr>
            <a:spLocks noGrp="1"/>
          </p:cNvSpPr>
          <p:nvPr>
            <p:ph type="pic" sz="quarter" idx="21" hasCustomPrompt="1"/>
          </p:nvPr>
        </p:nvSpPr>
        <p:spPr>
          <a:xfrm>
            <a:off x="450000" y="1792702"/>
            <a:ext cx="3524250" cy="2140354"/>
          </a:xfrm>
          <a:custGeom>
            <a:avLst/>
            <a:gdLst>
              <a:gd name="connsiteX0" fmla="*/ 0 w 3524250"/>
              <a:gd name="connsiteY0" fmla="*/ 0 h 2140354"/>
              <a:gd name="connsiteX1" fmla="*/ 3524250 w 3524250"/>
              <a:gd name="connsiteY1" fmla="*/ 0 h 2140354"/>
              <a:gd name="connsiteX2" fmla="*/ 3524250 w 3524250"/>
              <a:gd name="connsiteY2" fmla="*/ 1669718 h 2140354"/>
              <a:gd name="connsiteX3" fmla="*/ 3053614 w 3524250"/>
              <a:gd name="connsiteY3" fmla="*/ 2140354 h 2140354"/>
              <a:gd name="connsiteX4" fmla="*/ 0 w 3524250"/>
              <a:gd name="connsiteY4" fmla="*/ 2140354 h 214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250" h="2140354">
                <a:moveTo>
                  <a:pt x="0" y="0"/>
                </a:moveTo>
                <a:lnTo>
                  <a:pt x="3524250" y="0"/>
                </a:lnTo>
                <a:lnTo>
                  <a:pt x="3524250" y="1669718"/>
                </a:lnTo>
                <a:lnTo>
                  <a:pt x="3053614" y="2140354"/>
                </a:lnTo>
                <a:lnTo>
                  <a:pt x="0" y="2140354"/>
                </a:lnTo>
                <a:close/>
              </a:path>
            </a:pathLst>
          </a:custGeom>
          <a:pattFill prst="wdUpDiag">
            <a:fgClr>
              <a:schemeClr val="bg1">
                <a:lumMod val="95000"/>
              </a:schemeClr>
            </a:fgClr>
            <a:bgClr>
              <a:schemeClr val="bg1"/>
            </a:bgClr>
          </a:pattFill>
        </p:spPr>
        <p:txBody>
          <a:bodyPr wrap="square">
            <a:noAutofit/>
          </a:bodyPr>
          <a:lstStyle>
            <a:lvl1pPr>
              <a:defRPr/>
            </a:lvl1pPr>
          </a:lstStyle>
          <a:p>
            <a:r>
              <a:rPr lang="en-GB"/>
              <a:t>Insert image here</a:t>
            </a:r>
          </a:p>
        </p:txBody>
      </p:sp>
      <p:sp>
        <p:nvSpPr>
          <p:cNvPr id="3" name="Placeholder 1">
            <a:extLst>
              <a:ext uri="{FF2B5EF4-FFF2-40B4-BE49-F238E27FC236}">
                <a16:creationId xmlns:a16="http://schemas.microsoft.com/office/drawing/2014/main" id="{1703231E-4063-4D72-A4F3-5BF19050C303}"/>
              </a:ext>
            </a:extLst>
          </p:cNvPr>
          <p:cNvSpPr>
            <a:spLocks noGrp="1"/>
          </p:cNvSpPr>
          <p:nvPr>
            <p:ph idx="1" hasCustomPrompt="1"/>
          </p:nvPr>
        </p:nvSpPr>
        <p:spPr>
          <a:xfrm>
            <a:off x="450000" y="4113075"/>
            <a:ext cx="3524400" cy="1835288"/>
          </a:xfrm>
        </p:spPr>
        <p:txBody>
          <a:bodyPr>
            <a:noAutofit/>
          </a:bodyPr>
          <a:lstStyle>
            <a:lvl1pPr>
              <a:spcBef>
                <a:spcPts val="400"/>
              </a:spcBef>
              <a:defRPr sz="2000">
                <a:solidFill>
                  <a:schemeClr val="bg1"/>
                </a:solidFill>
              </a:defRPr>
            </a:lvl1pPr>
            <a:lvl2pPr>
              <a:spcBef>
                <a:spcPts val="400"/>
              </a:spcBef>
              <a:defRPr sz="2000">
                <a:solidFill>
                  <a:schemeClr val="bg1"/>
                </a:solidFill>
              </a:defRPr>
            </a:lvl2pPr>
            <a:lvl3pPr>
              <a:spcBef>
                <a:spcPts val="400"/>
              </a:spcBef>
              <a:defRPr sz="20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2z</a:t>
            </a:r>
          </a:p>
        </p:txBody>
      </p:sp>
      <p:sp>
        <p:nvSpPr>
          <p:cNvPr id="26" name="Picture Placeholder 25">
            <a:extLst>
              <a:ext uri="{FF2B5EF4-FFF2-40B4-BE49-F238E27FC236}">
                <a16:creationId xmlns:a16="http://schemas.microsoft.com/office/drawing/2014/main" id="{D497C279-EB05-83B6-CAFE-F19E9494173D}"/>
              </a:ext>
              <a:ext uri="{C183D7F6-B498-43B3-948B-1728B52AA6E4}">
                <adec:decorative xmlns:adec="http://schemas.microsoft.com/office/drawing/2017/decorative" val="1"/>
              </a:ext>
            </a:extLst>
          </p:cNvPr>
          <p:cNvSpPr>
            <a:spLocks noGrp="1"/>
          </p:cNvSpPr>
          <p:nvPr>
            <p:ph type="pic" sz="quarter" idx="22" hasCustomPrompt="1"/>
          </p:nvPr>
        </p:nvSpPr>
        <p:spPr>
          <a:xfrm>
            <a:off x="4336915" y="1792702"/>
            <a:ext cx="3524250" cy="2140354"/>
          </a:xfrm>
          <a:custGeom>
            <a:avLst/>
            <a:gdLst>
              <a:gd name="connsiteX0" fmla="*/ 0 w 3524250"/>
              <a:gd name="connsiteY0" fmla="*/ 0 h 2140354"/>
              <a:gd name="connsiteX1" fmla="*/ 3524250 w 3524250"/>
              <a:gd name="connsiteY1" fmla="*/ 0 h 2140354"/>
              <a:gd name="connsiteX2" fmla="*/ 3524250 w 3524250"/>
              <a:gd name="connsiteY2" fmla="*/ 1669718 h 2140354"/>
              <a:gd name="connsiteX3" fmla="*/ 3053614 w 3524250"/>
              <a:gd name="connsiteY3" fmla="*/ 2140354 h 2140354"/>
              <a:gd name="connsiteX4" fmla="*/ 0 w 3524250"/>
              <a:gd name="connsiteY4" fmla="*/ 2140354 h 214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250" h="2140354">
                <a:moveTo>
                  <a:pt x="0" y="0"/>
                </a:moveTo>
                <a:lnTo>
                  <a:pt x="3524250" y="0"/>
                </a:lnTo>
                <a:lnTo>
                  <a:pt x="3524250" y="1669718"/>
                </a:lnTo>
                <a:lnTo>
                  <a:pt x="3053614" y="2140354"/>
                </a:lnTo>
                <a:lnTo>
                  <a:pt x="0" y="2140354"/>
                </a:lnTo>
                <a:close/>
              </a:path>
            </a:pathLst>
          </a:custGeom>
          <a:pattFill prst="wdUpDiag">
            <a:fgClr>
              <a:schemeClr val="bg1">
                <a:lumMod val="95000"/>
              </a:schemeClr>
            </a:fgClr>
            <a:bgClr>
              <a:schemeClr val="bg1"/>
            </a:bgClr>
          </a:pattFill>
        </p:spPr>
        <p:txBody>
          <a:bodyPr wrap="square">
            <a:noAutofit/>
          </a:bodyPr>
          <a:lstStyle>
            <a:lvl1pPr>
              <a:defRPr/>
            </a:lvl1pPr>
          </a:lstStyle>
          <a:p>
            <a:r>
              <a:rPr lang="en-GB"/>
              <a:t>Insert image here</a:t>
            </a:r>
          </a:p>
        </p:txBody>
      </p:sp>
      <p:sp>
        <p:nvSpPr>
          <p:cNvPr id="15" name="Placeholder 2">
            <a:extLst>
              <a:ext uri="{FF2B5EF4-FFF2-40B4-BE49-F238E27FC236}">
                <a16:creationId xmlns:a16="http://schemas.microsoft.com/office/drawing/2014/main" id="{2D6D46A2-3813-48AC-B44F-11FED09C9607}"/>
              </a:ext>
            </a:extLst>
          </p:cNvPr>
          <p:cNvSpPr>
            <a:spLocks noGrp="1"/>
          </p:cNvSpPr>
          <p:nvPr>
            <p:ph idx="24" hasCustomPrompt="1"/>
          </p:nvPr>
        </p:nvSpPr>
        <p:spPr>
          <a:xfrm>
            <a:off x="4336840" y="4113075"/>
            <a:ext cx="3524400" cy="1835288"/>
          </a:xfrm>
        </p:spPr>
        <p:txBody>
          <a:bodyPr>
            <a:noAutofit/>
          </a:bodyPr>
          <a:lstStyle>
            <a:lvl1pPr>
              <a:spcBef>
                <a:spcPts val="400"/>
              </a:spcBef>
              <a:defRPr sz="2000">
                <a:solidFill>
                  <a:schemeClr val="bg1"/>
                </a:solidFill>
              </a:defRPr>
            </a:lvl1pPr>
            <a:lvl2pPr>
              <a:spcBef>
                <a:spcPts val="400"/>
              </a:spcBef>
              <a:defRPr sz="2000">
                <a:solidFill>
                  <a:schemeClr val="bg1"/>
                </a:solidFill>
              </a:defRPr>
            </a:lvl2pPr>
            <a:lvl3pPr>
              <a:spcBef>
                <a:spcPts val="400"/>
              </a:spcBef>
              <a:defRPr sz="20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27" name="Picture Placeholder 26">
            <a:extLst>
              <a:ext uri="{FF2B5EF4-FFF2-40B4-BE49-F238E27FC236}">
                <a16:creationId xmlns:a16="http://schemas.microsoft.com/office/drawing/2014/main" id="{436747DF-926E-3B9F-54BC-14918175083E}"/>
              </a:ext>
              <a:ext uri="{C183D7F6-B498-43B3-948B-1728B52AA6E4}">
                <adec:decorative xmlns:adec="http://schemas.microsoft.com/office/drawing/2017/decorative" val="1"/>
              </a:ext>
            </a:extLst>
          </p:cNvPr>
          <p:cNvSpPr>
            <a:spLocks noGrp="1"/>
          </p:cNvSpPr>
          <p:nvPr>
            <p:ph type="pic" sz="quarter" idx="23" hasCustomPrompt="1"/>
          </p:nvPr>
        </p:nvSpPr>
        <p:spPr>
          <a:xfrm>
            <a:off x="8224838" y="1792702"/>
            <a:ext cx="3524250" cy="2140354"/>
          </a:xfrm>
          <a:custGeom>
            <a:avLst/>
            <a:gdLst>
              <a:gd name="connsiteX0" fmla="*/ 0 w 3524250"/>
              <a:gd name="connsiteY0" fmla="*/ 0 h 2140354"/>
              <a:gd name="connsiteX1" fmla="*/ 3524250 w 3524250"/>
              <a:gd name="connsiteY1" fmla="*/ 0 h 2140354"/>
              <a:gd name="connsiteX2" fmla="*/ 3524250 w 3524250"/>
              <a:gd name="connsiteY2" fmla="*/ 1669718 h 2140354"/>
              <a:gd name="connsiteX3" fmla="*/ 3053614 w 3524250"/>
              <a:gd name="connsiteY3" fmla="*/ 2140354 h 2140354"/>
              <a:gd name="connsiteX4" fmla="*/ 0 w 3524250"/>
              <a:gd name="connsiteY4" fmla="*/ 2140354 h 214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250" h="2140354">
                <a:moveTo>
                  <a:pt x="0" y="0"/>
                </a:moveTo>
                <a:lnTo>
                  <a:pt x="3524250" y="0"/>
                </a:lnTo>
                <a:lnTo>
                  <a:pt x="3524250" y="1669718"/>
                </a:lnTo>
                <a:lnTo>
                  <a:pt x="3053614" y="2140354"/>
                </a:lnTo>
                <a:lnTo>
                  <a:pt x="0" y="2140354"/>
                </a:lnTo>
                <a:close/>
              </a:path>
            </a:pathLst>
          </a:custGeom>
          <a:pattFill prst="wdUpDiag">
            <a:fgClr>
              <a:schemeClr val="bg1">
                <a:lumMod val="95000"/>
              </a:schemeClr>
            </a:fgClr>
            <a:bgClr>
              <a:schemeClr val="bg1"/>
            </a:bgClr>
          </a:pattFill>
        </p:spPr>
        <p:txBody>
          <a:bodyPr wrap="square">
            <a:noAutofit/>
          </a:bodyPr>
          <a:lstStyle>
            <a:lvl1pPr>
              <a:defRPr/>
            </a:lvl1pPr>
          </a:lstStyle>
          <a:p>
            <a:r>
              <a:rPr lang="en-GB"/>
              <a:t>Insert image here</a:t>
            </a:r>
          </a:p>
        </p:txBody>
      </p:sp>
      <p:sp>
        <p:nvSpPr>
          <p:cNvPr id="16" name="Placeholder 3">
            <a:extLst>
              <a:ext uri="{FF2B5EF4-FFF2-40B4-BE49-F238E27FC236}">
                <a16:creationId xmlns:a16="http://schemas.microsoft.com/office/drawing/2014/main" id="{912710EB-D5BC-4555-8C11-D849D8A58199}"/>
              </a:ext>
            </a:extLst>
          </p:cNvPr>
          <p:cNvSpPr>
            <a:spLocks noGrp="1"/>
          </p:cNvSpPr>
          <p:nvPr>
            <p:ph idx="25" hasCustomPrompt="1"/>
          </p:nvPr>
        </p:nvSpPr>
        <p:spPr>
          <a:xfrm>
            <a:off x="8224838" y="4113075"/>
            <a:ext cx="3524400" cy="1835288"/>
          </a:xfrm>
        </p:spPr>
        <p:txBody>
          <a:bodyPr>
            <a:noAutofit/>
          </a:bodyPr>
          <a:lstStyle>
            <a:lvl1pPr>
              <a:spcBef>
                <a:spcPts val="400"/>
              </a:spcBef>
              <a:defRPr sz="2000">
                <a:solidFill>
                  <a:schemeClr val="bg1"/>
                </a:solidFill>
              </a:defRPr>
            </a:lvl1pPr>
            <a:lvl2pPr>
              <a:spcBef>
                <a:spcPts val="400"/>
              </a:spcBef>
              <a:defRPr sz="2000">
                <a:solidFill>
                  <a:schemeClr val="bg1"/>
                </a:solidFill>
              </a:defRPr>
            </a:lvl2pPr>
            <a:lvl3pPr>
              <a:spcBef>
                <a:spcPts val="400"/>
              </a:spcBef>
              <a:defRPr sz="20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2" name="Title 1">
            <a:extLst>
              <a:ext uri="{FF2B5EF4-FFF2-40B4-BE49-F238E27FC236}">
                <a16:creationId xmlns:a16="http://schemas.microsoft.com/office/drawing/2014/main" id="{B9379921-B222-AEF2-4C24-F79AEBA1BF84}"/>
              </a:ext>
            </a:extLst>
          </p:cNvPr>
          <p:cNvSpPr>
            <a:spLocks noGrp="1"/>
          </p:cNvSpPr>
          <p:nvPr>
            <p:ph type="title"/>
          </p:nvPr>
        </p:nvSpPr>
        <p:spPr/>
        <p:txBody>
          <a:bodyPr/>
          <a:lstStyle>
            <a:lvl1pPr>
              <a:defRPr>
                <a:solidFill>
                  <a:schemeClr val="bg1"/>
                </a:solidFill>
              </a:defRPr>
            </a:lvl1pPr>
          </a:lstStyle>
          <a:p>
            <a:r>
              <a:rPr lang="fr-FR"/>
              <a:t>Modifiez le style du titre</a:t>
            </a:r>
            <a:endParaRPr lang="en-GB"/>
          </a:p>
        </p:txBody>
      </p:sp>
      <p:sp>
        <p:nvSpPr>
          <p:cNvPr id="18" name="TextBox 17">
            <a:extLst>
              <a:ext uri="{FF2B5EF4-FFF2-40B4-BE49-F238E27FC236}">
                <a16:creationId xmlns:a16="http://schemas.microsoft.com/office/drawing/2014/main" id="{CDC93700-768F-F0BD-FFA2-5E2889AAB11B}"/>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‹N°›</a:t>
            </a:fld>
            <a:endParaRPr lang="en-GB" sz="900">
              <a:solidFill>
                <a:schemeClr val="bg1"/>
              </a:solidFill>
            </a:endParaRPr>
          </a:p>
        </p:txBody>
      </p:sp>
      <p:sp>
        <p:nvSpPr>
          <p:cNvPr id="4" name="Classification">
            <a:extLst>
              <a:ext uri="{FF2B5EF4-FFF2-40B4-BE49-F238E27FC236}">
                <a16:creationId xmlns:a16="http://schemas.microsoft.com/office/drawing/2014/main" id="{7BC3E079-CD4E-AFD3-AEB4-D1848C22C062}"/>
              </a:ext>
              <a:ext uri="{C183D7F6-B498-43B3-948B-1728B52AA6E4}">
                <adec:decorative xmlns:adec="http://schemas.microsoft.com/office/drawing/2017/decorative" val="1"/>
              </a:ext>
            </a:extLst>
          </p:cNvPr>
          <p:cNvSpPr txBox="1">
            <a:spLocks/>
          </p:cNvSpPr>
          <p:nvPr userDrawn="1"/>
        </p:nvSpPr>
        <p:spPr>
          <a:xfrm>
            <a:off x="440938" y="6488640"/>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800" dirty="0">
                <a:solidFill>
                  <a:schemeClr val="bg1"/>
                </a:solidFill>
                <a:effectLst/>
              </a:rPr>
              <a:t>© Ipsos | Juin 2025 | Version finale</a:t>
            </a:r>
            <a:endParaRPr lang="en-GB" sz="800" dirty="0">
              <a:solidFill>
                <a:schemeClr val="bg1"/>
              </a:solidFill>
              <a:effectLst/>
            </a:endParaRPr>
          </a:p>
        </p:txBody>
      </p:sp>
      <p:pic>
        <p:nvPicPr>
          <p:cNvPr id="5" name="Graphic 4">
            <a:extLst>
              <a:ext uri="{FF2B5EF4-FFF2-40B4-BE49-F238E27FC236}">
                <a16:creationId xmlns:a16="http://schemas.microsoft.com/office/drawing/2014/main" id="{C5D40D82-A955-EDFD-14F8-9814CC1A2FC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412144554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fr-FR"/>
              <a:t>Modifiez le style du titre</a:t>
            </a:r>
            <a:endParaRPr lang="en-GB"/>
          </a:p>
        </p:txBody>
      </p:sp>
      <p:sp>
        <p:nvSpPr>
          <p:cNvPr id="20" name="Picture Placeholder 19">
            <a:extLst>
              <a:ext uri="{FF2B5EF4-FFF2-40B4-BE49-F238E27FC236}">
                <a16:creationId xmlns:a16="http://schemas.microsoft.com/office/drawing/2014/main" id="{BD5D8EA5-7317-FA5E-316E-1D3D71DF6AAB}"/>
              </a:ext>
              <a:ext uri="{C183D7F6-B498-43B3-948B-1728B52AA6E4}">
                <adec:decorative xmlns:adec="http://schemas.microsoft.com/office/drawing/2017/decorative" val="1"/>
              </a:ext>
            </a:extLst>
          </p:cNvPr>
          <p:cNvSpPr>
            <a:spLocks noGrp="1"/>
          </p:cNvSpPr>
          <p:nvPr>
            <p:ph type="pic" sz="quarter" idx="21" hasCustomPrompt="1"/>
          </p:nvPr>
        </p:nvSpPr>
        <p:spPr>
          <a:xfrm>
            <a:off x="457635" y="1827015"/>
            <a:ext cx="2563200" cy="2183266"/>
          </a:xfrm>
          <a:custGeom>
            <a:avLst/>
            <a:gdLst>
              <a:gd name="connsiteX0" fmla="*/ 0 w 2563200"/>
              <a:gd name="connsiteY0" fmla="*/ 0 h 2183266"/>
              <a:gd name="connsiteX1" fmla="*/ 2563200 w 2563200"/>
              <a:gd name="connsiteY1" fmla="*/ 0 h 2183266"/>
              <a:gd name="connsiteX2" fmla="*/ 2563200 w 2563200"/>
              <a:gd name="connsiteY2" fmla="*/ 1868011 h 2183266"/>
              <a:gd name="connsiteX3" fmla="*/ 2247945 w 2563200"/>
              <a:gd name="connsiteY3" fmla="*/ 2183266 h 2183266"/>
              <a:gd name="connsiteX4" fmla="*/ 0 w 2563200"/>
              <a:gd name="connsiteY4" fmla="*/ 2183266 h 2183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183266">
                <a:moveTo>
                  <a:pt x="0" y="0"/>
                </a:moveTo>
                <a:lnTo>
                  <a:pt x="2563200" y="0"/>
                </a:lnTo>
                <a:lnTo>
                  <a:pt x="2563200" y="1868011"/>
                </a:lnTo>
                <a:lnTo>
                  <a:pt x="2247945" y="2183266"/>
                </a:lnTo>
                <a:lnTo>
                  <a:pt x="0" y="2183266"/>
                </a:lnTo>
                <a:close/>
              </a:path>
            </a:pathLst>
          </a:custGeom>
          <a:pattFill prst="wdUpDiag">
            <a:fgClr>
              <a:schemeClr val="bg1">
                <a:lumMod val="95000"/>
              </a:schemeClr>
            </a:fgClr>
            <a:bgClr>
              <a:schemeClr val="bg1"/>
            </a:bgClr>
          </a:pattFill>
        </p:spPr>
        <p:txBody>
          <a:bodyPr wrap="square">
            <a:noAutofit/>
          </a:bodyPr>
          <a:lstStyle>
            <a:lvl1pPr>
              <a:defRPr>
                <a:solidFill>
                  <a:schemeClr val="tx1"/>
                </a:solidFill>
                <a:latin typeface="+mn-lt"/>
              </a:defRPr>
            </a:lvl1pPr>
          </a:lstStyle>
          <a:p>
            <a:r>
              <a:rPr lang="en-GB"/>
              <a:t> </a:t>
            </a:r>
          </a:p>
        </p:txBody>
      </p:sp>
      <p:sp>
        <p:nvSpPr>
          <p:cNvPr id="28" name="Text Box 1">
            <a:extLst>
              <a:ext uri="{FF2B5EF4-FFF2-40B4-BE49-F238E27FC236}">
                <a16:creationId xmlns:a16="http://schemas.microsoft.com/office/drawing/2014/main" id="{A4FE8203-E4D0-7D71-9DAB-DCD79DF29458}"/>
              </a:ext>
            </a:extLst>
          </p:cNvPr>
          <p:cNvSpPr>
            <a:spLocks noGrp="1"/>
          </p:cNvSpPr>
          <p:nvPr>
            <p:ph type="body" sz="quarter" idx="26"/>
          </p:nvPr>
        </p:nvSpPr>
        <p:spPr>
          <a:xfrm>
            <a:off x="490148" y="4165598"/>
            <a:ext cx="2563812" cy="1495427"/>
          </a:xfrm>
        </p:spPr>
        <p:txBody>
          <a:bodyPr/>
          <a:lstStyle>
            <a:lvl1pPr>
              <a:lnSpc>
                <a:spcPct val="100000"/>
              </a:lnSpc>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p:txBody>
      </p:sp>
      <p:sp>
        <p:nvSpPr>
          <p:cNvPr id="29" name="Text Box 2">
            <a:extLst>
              <a:ext uri="{FF2B5EF4-FFF2-40B4-BE49-F238E27FC236}">
                <a16:creationId xmlns:a16="http://schemas.microsoft.com/office/drawing/2014/main" id="{3893695E-4514-8C5C-A541-ACC2C0140DD6}"/>
              </a:ext>
            </a:extLst>
          </p:cNvPr>
          <p:cNvSpPr>
            <a:spLocks noGrp="1"/>
          </p:cNvSpPr>
          <p:nvPr>
            <p:ph type="body" sz="quarter" idx="27"/>
          </p:nvPr>
        </p:nvSpPr>
        <p:spPr>
          <a:xfrm>
            <a:off x="3388265" y="4165598"/>
            <a:ext cx="2563812" cy="1495427"/>
          </a:xfrm>
        </p:spPr>
        <p:txBody>
          <a:bodyPr/>
          <a:lstStyle>
            <a:lvl1pPr>
              <a:lnSpc>
                <a:spcPct val="100000"/>
              </a:lnSpc>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p:txBody>
      </p:sp>
      <p:sp>
        <p:nvSpPr>
          <p:cNvPr id="30" name="Text Box 3">
            <a:extLst>
              <a:ext uri="{FF2B5EF4-FFF2-40B4-BE49-F238E27FC236}">
                <a16:creationId xmlns:a16="http://schemas.microsoft.com/office/drawing/2014/main" id="{E6E126AC-28F0-4A7D-DC28-46188F46FAA7}"/>
              </a:ext>
            </a:extLst>
          </p:cNvPr>
          <p:cNvSpPr>
            <a:spLocks noGrp="1"/>
          </p:cNvSpPr>
          <p:nvPr>
            <p:ph type="body" sz="quarter" idx="28"/>
          </p:nvPr>
        </p:nvSpPr>
        <p:spPr>
          <a:xfrm>
            <a:off x="6284913" y="4165598"/>
            <a:ext cx="2563812" cy="1495427"/>
          </a:xfrm>
        </p:spPr>
        <p:txBody>
          <a:bodyPr/>
          <a:lstStyle>
            <a:lvl1pPr>
              <a:lnSpc>
                <a:spcPct val="100000"/>
              </a:lnSpc>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p:txBody>
      </p:sp>
      <p:sp>
        <p:nvSpPr>
          <p:cNvPr id="31" name="Text Box 4">
            <a:extLst>
              <a:ext uri="{FF2B5EF4-FFF2-40B4-BE49-F238E27FC236}">
                <a16:creationId xmlns:a16="http://schemas.microsoft.com/office/drawing/2014/main" id="{9A2242AD-0A81-133A-985E-D1CF4585102C}"/>
              </a:ext>
            </a:extLst>
          </p:cNvPr>
          <p:cNvSpPr>
            <a:spLocks noGrp="1"/>
          </p:cNvSpPr>
          <p:nvPr>
            <p:ph type="body" sz="quarter" idx="29"/>
          </p:nvPr>
        </p:nvSpPr>
        <p:spPr>
          <a:xfrm>
            <a:off x="9170020" y="4151084"/>
            <a:ext cx="2563812" cy="1495427"/>
          </a:xfrm>
        </p:spPr>
        <p:txBody>
          <a:bodyPr/>
          <a:lstStyle>
            <a:lvl1pPr>
              <a:lnSpc>
                <a:spcPct val="100000"/>
              </a:lnSpc>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p:txBody>
      </p:sp>
      <p:sp>
        <p:nvSpPr>
          <p:cNvPr id="16" name="TextBox 15">
            <a:extLst>
              <a:ext uri="{FF2B5EF4-FFF2-40B4-BE49-F238E27FC236}">
                <a16:creationId xmlns:a16="http://schemas.microsoft.com/office/drawing/2014/main" id="{0B10E05C-FACD-735A-D8B6-65B787A7C515}"/>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‹N°›</a:t>
            </a:fld>
            <a:endParaRPr lang="en-GB" sz="900">
              <a:solidFill>
                <a:schemeClr val="bg1"/>
              </a:solidFill>
            </a:endParaRPr>
          </a:p>
        </p:txBody>
      </p:sp>
      <p:sp>
        <p:nvSpPr>
          <p:cNvPr id="18" name="Classification">
            <a:extLst>
              <a:ext uri="{FF2B5EF4-FFF2-40B4-BE49-F238E27FC236}">
                <a16:creationId xmlns:a16="http://schemas.microsoft.com/office/drawing/2014/main" id="{2155CA54-02B7-79F0-5516-A0D416D045E4}"/>
              </a:ext>
              <a:ext uri="{C183D7F6-B498-43B3-948B-1728B52AA6E4}">
                <adec:decorative xmlns:adec="http://schemas.microsoft.com/office/drawing/2017/decorative" val="1"/>
              </a:ext>
            </a:extLst>
          </p:cNvPr>
          <p:cNvSpPr txBox="1">
            <a:spLocks/>
          </p:cNvSpPr>
          <p:nvPr userDrawn="1"/>
        </p:nvSpPr>
        <p:spPr>
          <a:xfrm>
            <a:off x="440938" y="6488640"/>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800" dirty="0">
                <a:solidFill>
                  <a:schemeClr val="bg1"/>
                </a:solidFill>
                <a:effectLst/>
              </a:rPr>
              <a:t>© Ipsos | Juin 2025 | Version finale</a:t>
            </a:r>
            <a:endParaRPr lang="en-GB" sz="800" dirty="0">
              <a:solidFill>
                <a:schemeClr val="bg1"/>
              </a:solidFill>
              <a:effectLst/>
            </a:endParaRPr>
          </a:p>
        </p:txBody>
      </p:sp>
      <p:sp>
        <p:nvSpPr>
          <p:cNvPr id="21" name="Picture Placeholder 20">
            <a:extLst>
              <a:ext uri="{FF2B5EF4-FFF2-40B4-BE49-F238E27FC236}">
                <a16:creationId xmlns:a16="http://schemas.microsoft.com/office/drawing/2014/main" id="{4216BF9A-6BA6-35A3-FAD8-E4C7E65B2AA3}"/>
              </a:ext>
              <a:ext uri="{C183D7F6-B498-43B3-948B-1728B52AA6E4}">
                <adec:decorative xmlns:adec="http://schemas.microsoft.com/office/drawing/2017/decorative" val="1"/>
              </a:ext>
            </a:extLst>
          </p:cNvPr>
          <p:cNvSpPr>
            <a:spLocks noGrp="1"/>
          </p:cNvSpPr>
          <p:nvPr>
            <p:ph type="pic" sz="quarter" idx="30" hasCustomPrompt="1"/>
          </p:nvPr>
        </p:nvSpPr>
        <p:spPr>
          <a:xfrm>
            <a:off x="3361349" y="1827015"/>
            <a:ext cx="2563200" cy="2183266"/>
          </a:xfrm>
          <a:custGeom>
            <a:avLst/>
            <a:gdLst>
              <a:gd name="connsiteX0" fmla="*/ 0 w 2563200"/>
              <a:gd name="connsiteY0" fmla="*/ 0 h 2183266"/>
              <a:gd name="connsiteX1" fmla="*/ 2563200 w 2563200"/>
              <a:gd name="connsiteY1" fmla="*/ 0 h 2183266"/>
              <a:gd name="connsiteX2" fmla="*/ 2563200 w 2563200"/>
              <a:gd name="connsiteY2" fmla="*/ 1868011 h 2183266"/>
              <a:gd name="connsiteX3" fmla="*/ 2247945 w 2563200"/>
              <a:gd name="connsiteY3" fmla="*/ 2183266 h 2183266"/>
              <a:gd name="connsiteX4" fmla="*/ 0 w 2563200"/>
              <a:gd name="connsiteY4" fmla="*/ 2183266 h 2183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183266">
                <a:moveTo>
                  <a:pt x="0" y="0"/>
                </a:moveTo>
                <a:lnTo>
                  <a:pt x="2563200" y="0"/>
                </a:lnTo>
                <a:lnTo>
                  <a:pt x="2563200" y="1868011"/>
                </a:lnTo>
                <a:lnTo>
                  <a:pt x="2247945" y="2183266"/>
                </a:lnTo>
                <a:lnTo>
                  <a:pt x="0" y="2183266"/>
                </a:lnTo>
                <a:close/>
              </a:path>
            </a:pathLst>
          </a:custGeom>
          <a:pattFill prst="wdUpDiag">
            <a:fgClr>
              <a:schemeClr val="bg1">
                <a:lumMod val="95000"/>
              </a:schemeClr>
            </a:fgClr>
            <a:bgClr>
              <a:schemeClr val="bg1"/>
            </a:bgClr>
          </a:pattFill>
        </p:spPr>
        <p:txBody>
          <a:bodyPr wrap="square">
            <a:noAutofit/>
          </a:bodyPr>
          <a:lstStyle>
            <a:lvl1pPr>
              <a:defRPr>
                <a:solidFill>
                  <a:schemeClr val="tx1"/>
                </a:solidFill>
                <a:latin typeface="+mn-lt"/>
              </a:defRPr>
            </a:lvl1pPr>
          </a:lstStyle>
          <a:p>
            <a:r>
              <a:rPr lang="en-GB"/>
              <a:t> </a:t>
            </a:r>
          </a:p>
        </p:txBody>
      </p:sp>
      <p:sp>
        <p:nvSpPr>
          <p:cNvPr id="22" name="Picture Placeholder 21">
            <a:extLst>
              <a:ext uri="{FF2B5EF4-FFF2-40B4-BE49-F238E27FC236}">
                <a16:creationId xmlns:a16="http://schemas.microsoft.com/office/drawing/2014/main" id="{FC92A1A9-8935-05F9-478C-509E31A7C350}"/>
              </a:ext>
              <a:ext uri="{C183D7F6-B498-43B3-948B-1728B52AA6E4}">
                <adec:decorative xmlns:adec="http://schemas.microsoft.com/office/drawing/2017/decorative" val="1"/>
              </a:ext>
            </a:extLst>
          </p:cNvPr>
          <p:cNvSpPr>
            <a:spLocks noGrp="1"/>
          </p:cNvSpPr>
          <p:nvPr>
            <p:ph type="pic" sz="quarter" idx="31" hasCustomPrompt="1"/>
          </p:nvPr>
        </p:nvSpPr>
        <p:spPr>
          <a:xfrm>
            <a:off x="6265063" y="1827015"/>
            <a:ext cx="2563200" cy="2183266"/>
          </a:xfrm>
          <a:custGeom>
            <a:avLst/>
            <a:gdLst>
              <a:gd name="connsiteX0" fmla="*/ 0 w 2563200"/>
              <a:gd name="connsiteY0" fmla="*/ 0 h 2183266"/>
              <a:gd name="connsiteX1" fmla="*/ 2563200 w 2563200"/>
              <a:gd name="connsiteY1" fmla="*/ 0 h 2183266"/>
              <a:gd name="connsiteX2" fmla="*/ 2563200 w 2563200"/>
              <a:gd name="connsiteY2" fmla="*/ 1868011 h 2183266"/>
              <a:gd name="connsiteX3" fmla="*/ 2247945 w 2563200"/>
              <a:gd name="connsiteY3" fmla="*/ 2183266 h 2183266"/>
              <a:gd name="connsiteX4" fmla="*/ 0 w 2563200"/>
              <a:gd name="connsiteY4" fmla="*/ 2183266 h 2183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183266">
                <a:moveTo>
                  <a:pt x="0" y="0"/>
                </a:moveTo>
                <a:lnTo>
                  <a:pt x="2563200" y="0"/>
                </a:lnTo>
                <a:lnTo>
                  <a:pt x="2563200" y="1868011"/>
                </a:lnTo>
                <a:lnTo>
                  <a:pt x="2247945" y="2183266"/>
                </a:lnTo>
                <a:lnTo>
                  <a:pt x="0" y="2183266"/>
                </a:lnTo>
                <a:close/>
              </a:path>
            </a:pathLst>
          </a:custGeom>
          <a:pattFill prst="wdUpDiag">
            <a:fgClr>
              <a:schemeClr val="bg1">
                <a:lumMod val="95000"/>
              </a:schemeClr>
            </a:fgClr>
            <a:bgClr>
              <a:schemeClr val="bg1"/>
            </a:bgClr>
          </a:pattFill>
        </p:spPr>
        <p:txBody>
          <a:bodyPr wrap="square">
            <a:noAutofit/>
          </a:bodyPr>
          <a:lstStyle>
            <a:lvl1pPr>
              <a:defRPr>
                <a:solidFill>
                  <a:schemeClr val="tx1"/>
                </a:solidFill>
                <a:latin typeface="+mn-lt"/>
              </a:defRPr>
            </a:lvl1pPr>
          </a:lstStyle>
          <a:p>
            <a:r>
              <a:rPr lang="en-GB"/>
              <a:t> </a:t>
            </a:r>
          </a:p>
        </p:txBody>
      </p:sp>
      <p:sp>
        <p:nvSpPr>
          <p:cNvPr id="23" name="Picture Placeholder 22">
            <a:extLst>
              <a:ext uri="{FF2B5EF4-FFF2-40B4-BE49-F238E27FC236}">
                <a16:creationId xmlns:a16="http://schemas.microsoft.com/office/drawing/2014/main" id="{C90786FC-B649-5DE3-D2C4-49F260FE2D9B}"/>
              </a:ext>
              <a:ext uri="{C183D7F6-B498-43B3-948B-1728B52AA6E4}">
                <adec:decorative xmlns:adec="http://schemas.microsoft.com/office/drawing/2017/decorative" val="1"/>
              </a:ext>
            </a:extLst>
          </p:cNvPr>
          <p:cNvSpPr>
            <a:spLocks noGrp="1"/>
          </p:cNvSpPr>
          <p:nvPr>
            <p:ph type="pic" sz="quarter" idx="32" hasCustomPrompt="1"/>
          </p:nvPr>
        </p:nvSpPr>
        <p:spPr>
          <a:xfrm>
            <a:off x="9168776" y="1827015"/>
            <a:ext cx="2563200" cy="2183266"/>
          </a:xfrm>
          <a:custGeom>
            <a:avLst/>
            <a:gdLst>
              <a:gd name="connsiteX0" fmla="*/ 0 w 2563200"/>
              <a:gd name="connsiteY0" fmla="*/ 0 h 2183266"/>
              <a:gd name="connsiteX1" fmla="*/ 2563200 w 2563200"/>
              <a:gd name="connsiteY1" fmla="*/ 0 h 2183266"/>
              <a:gd name="connsiteX2" fmla="*/ 2563200 w 2563200"/>
              <a:gd name="connsiteY2" fmla="*/ 1868011 h 2183266"/>
              <a:gd name="connsiteX3" fmla="*/ 2247945 w 2563200"/>
              <a:gd name="connsiteY3" fmla="*/ 2183266 h 2183266"/>
              <a:gd name="connsiteX4" fmla="*/ 0 w 2563200"/>
              <a:gd name="connsiteY4" fmla="*/ 2183266 h 2183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183266">
                <a:moveTo>
                  <a:pt x="0" y="0"/>
                </a:moveTo>
                <a:lnTo>
                  <a:pt x="2563200" y="0"/>
                </a:lnTo>
                <a:lnTo>
                  <a:pt x="2563200" y="1868011"/>
                </a:lnTo>
                <a:lnTo>
                  <a:pt x="2247945" y="2183266"/>
                </a:lnTo>
                <a:lnTo>
                  <a:pt x="0" y="2183266"/>
                </a:lnTo>
                <a:close/>
              </a:path>
            </a:pathLst>
          </a:custGeom>
          <a:pattFill prst="wdUpDiag">
            <a:fgClr>
              <a:schemeClr val="bg1">
                <a:lumMod val="95000"/>
              </a:schemeClr>
            </a:fgClr>
            <a:bgClr>
              <a:schemeClr val="bg1"/>
            </a:bgClr>
          </a:pattFill>
        </p:spPr>
        <p:txBody>
          <a:bodyPr wrap="square">
            <a:noAutofit/>
          </a:bodyPr>
          <a:lstStyle>
            <a:lvl1pPr>
              <a:defRPr>
                <a:solidFill>
                  <a:schemeClr val="tx1"/>
                </a:solidFill>
                <a:latin typeface="+mn-lt"/>
              </a:defRPr>
            </a:lvl1pPr>
          </a:lstStyle>
          <a:p>
            <a:r>
              <a:rPr lang="en-GB"/>
              <a:t> </a:t>
            </a:r>
          </a:p>
        </p:txBody>
      </p:sp>
      <p:pic>
        <p:nvPicPr>
          <p:cNvPr id="3" name="Graphic 2">
            <a:extLst>
              <a:ext uri="{FF2B5EF4-FFF2-40B4-BE49-F238E27FC236}">
                <a16:creationId xmlns:a16="http://schemas.microsoft.com/office/drawing/2014/main" id="{A11A9D1F-C624-08F0-8621-28DDFA9E4C0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2747249605"/>
      </p:ext>
    </p:extLst>
  </p:cSld>
  <p:clrMapOvr>
    <a:masterClrMapping/>
  </p:clrMapOvr>
  <p:extLst>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1_Single column layout">
    <p:bg>
      <p:bgPr>
        <a:solidFill>
          <a:schemeClr val="accent1"/>
        </a:solidFill>
        <a:effectLst/>
      </p:bgPr>
    </p:bg>
    <p:spTree>
      <p:nvGrpSpPr>
        <p:cNvPr id="1" name=""/>
        <p:cNvGrpSpPr/>
        <p:nvPr/>
      </p:nvGrpSpPr>
      <p:grpSpPr>
        <a:xfrm>
          <a:off x="0" y="0"/>
          <a:ext cx="0" cy="0"/>
          <a:chOff x="0" y="0"/>
          <a:chExt cx="0" cy="0"/>
        </a:xfrm>
      </p:grpSpPr>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11299088" cy="3861312"/>
          </a:xfrm>
        </p:spPr>
        <p:txBody>
          <a:bodyPr numCol="1" spcCol="288000">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2" name="Title 1">
            <a:extLst>
              <a:ext uri="{FF2B5EF4-FFF2-40B4-BE49-F238E27FC236}">
                <a16:creationId xmlns:a16="http://schemas.microsoft.com/office/drawing/2014/main" id="{931429DE-4D63-DCEA-0E6E-B1E263115B2B}"/>
              </a:ext>
            </a:extLst>
          </p:cNvPr>
          <p:cNvSpPr>
            <a:spLocks noGrp="1"/>
          </p:cNvSpPr>
          <p:nvPr>
            <p:ph type="title" hasCustomPrompt="1"/>
          </p:nvPr>
        </p:nvSpPr>
        <p:spPr/>
        <p:txBody>
          <a:bodyPr/>
          <a:lstStyle>
            <a:lvl1pPr>
              <a:defRPr>
                <a:solidFill>
                  <a:schemeClr val="bg1"/>
                </a:solidFill>
              </a:defRPr>
            </a:lvl1pPr>
          </a:lstStyle>
          <a:p>
            <a:r>
              <a:rPr lang="en-US"/>
              <a:t>Single column layout</a:t>
            </a:r>
            <a:endParaRPr lang="en-GB"/>
          </a:p>
        </p:txBody>
      </p:sp>
      <p:sp>
        <p:nvSpPr>
          <p:cNvPr id="13" name="TextBox 12">
            <a:extLst>
              <a:ext uri="{FF2B5EF4-FFF2-40B4-BE49-F238E27FC236}">
                <a16:creationId xmlns:a16="http://schemas.microsoft.com/office/drawing/2014/main" id="{33AA7685-C79C-C21F-A344-32CC624F8F20}"/>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‹N°›</a:t>
            </a:fld>
            <a:endParaRPr lang="en-GB" sz="900">
              <a:solidFill>
                <a:schemeClr val="bg1"/>
              </a:solidFill>
            </a:endParaRPr>
          </a:p>
        </p:txBody>
      </p:sp>
      <p:sp>
        <p:nvSpPr>
          <p:cNvPr id="15" name="Classification">
            <a:extLst>
              <a:ext uri="{FF2B5EF4-FFF2-40B4-BE49-F238E27FC236}">
                <a16:creationId xmlns:a16="http://schemas.microsoft.com/office/drawing/2014/main" id="{77A0CF32-CA7B-E30F-BB30-CC83E338503F}"/>
              </a:ext>
              <a:ext uri="{C183D7F6-B498-43B3-948B-1728B52AA6E4}">
                <adec:decorative xmlns:adec="http://schemas.microsoft.com/office/drawing/2017/decorative" val="1"/>
              </a:ext>
            </a:extLst>
          </p:cNvPr>
          <p:cNvSpPr txBox="1">
            <a:spLocks/>
          </p:cNvSpPr>
          <p:nvPr userDrawn="1"/>
        </p:nvSpPr>
        <p:spPr>
          <a:xfrm>
            <a:off x="440938" y="6488640"/>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800" dirty="0">
                <a:solidFill>
                  <a:schemeClr val="bg1"/>
                </a:solidFill>
                <a:effectLst/>
              </a:rPr>
              <a:t>© Ipsos | Juin 2025 | Version finale</a:t>
            </a:r>
            <a:endParaRPr lang="en-GB" sz="800" dirty="0">
              <a:solidFill>
                <a:schemeClr val="bg1"/>
              </a:solidFill>
              <a:effectLst/>
            </a:endParaRPr>
          </a:p>
        </p:txBody>
      </p:sp>
      <p:pic>
        <p:nvPicPr>
          <p:cNvPr id="4" name="Graphic 3">
            <a:extLst>
              <a:ext uri="{FF2B5EF4-FFF2-40B4-BE49-F238E27FC236}">
                <a16:creationId xmlns:a16="http://schemas.microsoft.com/office/drawing/2014/main" id="{944C1530-3FDC-7F13-8E3A-C59E7EC8967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3459235986"/>
      </p:ext>
    </p:extLst>
  </p:cSld>
  <p:clrMapOvr>
    <a:masterClrMapping/>
  </p:clrMapOvr>
  <p:extLst>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Hanging side pan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8339B-491C-FFB1-1D03-FBEC566DAE79}"/>
              </a:ext>
            </a:extLst>
          </p:cNvPr>
          <p:cNvSpPr>
            <a:spLocks noGrp="1"/>
          </p:cNvSpPr>
          <p:nvPr>
            <p:ph type="title"/>
          </p:nvPr>
        </p:nvSpPr>
        <p:spPr>
          <a:xfrm>
            <a:off x="442913" y="701874"/>
            <a:ext cx="2598737" cy="715669"/>
          </a:xfrm>
        </p:spPr>
        <p:txBody>
          <a:bodyPr/>
          <a:lstStyle/>
          <a:p>
            <a:r>
              <a:rPr lang="fr-FR"/>
              <a:t>Modifiez le style du titre</a:t>
            </a:r>
            <a:endParaRPr lang="en-GB"/>
          </a:p>
        </p:txBody>
      </p:sp>
      <p:sp>
        <p:nvSpPr>
          <p:cNvPr id="4" name="Text Placeholder 3">
            <a:extLst>
              <a:ext uri="{FF2B5EF4-FFF2-40B4-BE49-F238E27FC236}">
                <a16:creationId xmlns:a16="http://schemas.microsoft.com/office/drawing/2014/main" id="{C52FEDE2-F5A1-7181-F7EE-8B93838D0D13}"/>
              </a:ext>
            </a:extLst>
          </p:cNvPr>
          <p:cNvSpPr>
            <a:spLocks noGrp="1"/>
          </p:cNvSpPr>
          <p:nvPr>
            <p:ph type="body" sz="quarter" idx="10"/>
          </p:nvPr>
        </p:nvSpPr>
        <p:spPr>
          <a:xfrm>
            <a:off x="3355975" y="701675"/>
            <a:ext cx="8393113" cy="4959350"/>
          </a:xfrm>
        </p:spPr>
        <p:txBody>
          <a:bodyPr numCol="1" spcCol="288000"/>
          <a:lstStyle>
            <a:lvl1pPr>
              <a:lnSpc>
                <a:spcPct val="120000"/>
              </a:lnSpc>
              <a:spcBef>
                <a:spcPts val="400"/>
              </a:spcBef>
              <a:spcAft>
                <a:spcPts val="400"/>
              </a:spcAft>
              <a:defRPr sz="2400"/>
            </a:lvl1pPr>
            <a:lvl2pPr>
              <a:lnSpc>
                <a:spcPct val="120000"/>
              </a:lnSpc>
              <a:spcBef>
                <a:spcPts val="400"/>
              </a:spcBef>
              <a:spcAft>
                <a:spcPts val="400"/>
              </a:spcAft>
              <a:defRPr sz="2400"/>
            </a:lvl2pPr>
            <a:lvl3pPr>
              <a:lnSpc>
                <a:spcPct val="120000"/>
              </a:lnSpc>
              <a:spcBef>
                <a:spcPts val="400"/>
              </a:spcBef>
              <a:spcAft>
                <a:spcPts val="400"/>
              </a:spcAft>
              <a:defRPr sz="2400"/>
            </a:lvl3pPr>
            <a:lvl4pPr>
              <a:lnSpc>
                <a:spcPct val="120000"/>
              </a:lnSpc>
              <a:spcBef>
                <a:spcPts val="400"/>
              </a:spcBef>
              <a:spcAft>
                <a:spcPts val="400"/>
              </a:spcAft>
              <a:defRPr sz="2400"/>
            </a:lvl4pPr>
            <a:lvl5pPr>
              <a:lnSpc>
                <a:spcPct val="120000"/>
              </a:lnSpc>
              <a:spcBef>
                <a:spcPts val="400"/>
              </a:spcBef>
              <a:spcAft>
                <a:spcPts val="400"/>
              </a:spcAft>
              <a:defRPr sz="2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Tree>
    <p:extLst>
      <p:ext uri="{BB962C8B-B14F-4D97-AF65-F5344CB8AC3E}">
        <p14:creationId xmlns:p14="http://schemas.microsoft.com/office/powerpoint/2010/main" val="114151038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Content x 4 boxes">
    <p:spTree>
      <p:nvGrpSpPr>
        <p:cNvPr id="1" name=""/>
        <p:cNvGrpSpPr/>
        <p:nvPr/>
      </p:nvGrpSpPr>
      <p:grpSpPr>
        <a:xfrm>
          <a:off x="0" y="0"/>
          <a:ext cx="0" cy="0"/>
          <a:chOff x="0" y="0"/>
          <a:chExt cx="0" cy="0"/>
        </a:xfrm>
      </p:grpSpPr>
      <p:sp>
        <p:nvSpPr>
          <p:cNvPr id="7" name="Title" descr="Header">
            <a:extLst>
              <a:ext uri="{FF2B5EF4-FFF2-40B4-BE49-F238E27FC236}">
                <a16:creationId xmlns:a16="http://schemas.microsoft.com/office/drawing/2014/main" id="{5245E30C-ACBC-4426-8962-C03D3DB3F088}"/>
              </a:ext>
            </a:extLst>
          </p:cNvPr>
          <p:cNvSpPr>
            <a:spLocks noGrp="1"/>
          </p:cNvSpPr>
          <p:nvPr>
            <p:ph type="title"/>
          </p:nvPr>
        </p:nvSpPr>
        <p:spPr/>
        <p:txBody>
          <a:bodyPr/>
          <a:lstStyle/>
          <a:p>
            <a:r>
              <a:rPr lang="fr-FR"/>
              <a:t>Modifiez le style du titre</a:t>
            </a:r>
            <a:endParaRPr lang="en-GB"/>
          </a:p>
        </p:txBody>
      </p:sp>
      <p:sp>
        <p:nvSpPr>
          <p:cNvPr id="3" name="Placeholder 1">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10984"/>
            <a:ext cx="2562696" cy="3850041"/>
          </a:xfrm>
          <a:noFill/>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5" name="Placeholder 2">
            <a:extLst>
              <a:ext uri="{FF2B5EF4-FFF2-40B4-BE49-F238E27FC236}">
                <a16:creationId xmlns:a16="http://schemas.microsoft.com/office/drawing/2014/main" id="{FED60B5C-31E2-4ABE-BB94-6CC89A3FD7F2}"/>
              </a:ext>
            </a:extLst>
          </p:cNvPr>
          <p:cNvSpPr>
            <a:spLocks noGrp="1"/>
          </p:cNvSpPr>
          <p:nvPr>
            <p:ph idx="20" hasCustomPrompt="1"/>
          </p:nvPr>
        </p:nvSpPr>
        <p:spPr>
          <a:xfrm>
            <a:off x="3353284" y="1810984"/>
            <a:ext cx="2562696" cy="3850041"/>
          </a:xfrm>
          <a:noFill/>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7" name="Placeholder 3">
            <a:extLst>
              <a:ext uri="{FF2B5EF4-FFF2-40B4-BE49-F238E27FC236}">
                <a16:creationId xmlns:a16="http://schemas.microsoft.com/office/drawing/2014/main" id="{F0AC0C8B-24FF-433E-9C4D-B350C449B331}"/>
              </a:ext>
            </a:extLst>
          </p:cNvPr>
          <p:cNvSpPr>
            <a:spLocks noGrp="1"/>
          </p:cNvSpPr>
          <p:nvPr>
            <p:ph idx="21" hasCustomPrompt="1"/>
          </p:nvPr>
        </p:nvSpPr>
        <p:spPr>
          <a:xfrm>
            <a:off x="6276263" y="1810984"/>
            <a:ext cx="2562696" cy="3850041"/>
          </a:xfrm>
          <a:noFill/>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8" name="Placeholder 4">
            <a:extLst>
              <a:ext uri="{FF2B5EF4-FFF2-40B4-BE49-F238E27FC236}">
                <a16:creationId xmlns:a16="http://schemas.microsoft.com/office/drawing/2014/main" id="{2293604D-A39C-4151-970A-A0EBEBFE9FBE}"/>
              </a:ext>
            </a:extLst>
          </p:cNvPr>
          <p:cNvSpPr>
            <a:spLocks noGrp="1"/>
          </p:cNvSpPr>
          <p:nvPr>
            <p:ph idx="22" hasCustomPrompt="1"/>
          </p:nvPr>
        </p:nvSpPr>
        <p:spPr>
          <a:xfrm>
            <a:off x="9174577" y="1810984"/>
            <a:ext cx="2562696" cy="3850041"/>
          </a:xfrm>
          <a:noFill/>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Tree>
    <p:extLst>
      <p:ext uri="{BB962C8B-B14F-4D97-AF65-F5344CB8AC3E}">
        <p14:creationId xmlns:p14="http://schemas.microsoft.com/office/powerpoint/2010/main" val="1919709852"/>
      </p:ext>
    </p:extLst>
  </p:cSld>
  <p:clrMapOvr>
    <a:masterClrMapping/>
  </p:clrMapOvr>
  <p:hf hdr="0" ftr="0" dt="0"/>
  <p:extLst>
    <p:ext uri="{DCECCB84-F9BA-43D5-87BE-67443E8EF086}">
      <p15:sldGuideLst xmlns:p15="http://schemas.microsoft.com/office/powerpoint/2012/main">
        <p15:guide id="8" orient="horz" pos="4320">
          <p15:clr>
            <a:srgbClr val="F26B43"/>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Hanging Image Left">
    <p:spTree>
      <p:nvGrpSpPr>
        <p:cNvPr id="1" name=""/>
        <p:cNvGrpSpPr/>
        <p:nvPr/>
      </p:nvGrpSpPr>
      <p:grpSpPr>
        <a:xfrm>
          <a:off x="0" y="0"/>
          <a:ext cx="0" cy="0"/>
          <a:chOff x="0" y="0"/>
          <a:chExt cx="0" cy="0"/>
        </a:xfrm>
      </p:grpSpPr>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6279300" y="2286000"/>
            <a:ext cx="5456880" cy="3662363"/>
          </a:xfrm>
        </p:spPr>
        <p:txBody>
          <a:bodyPr numCol="2" spcCol="288000">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5" name="Title 4">
            <a:extLst>
              <a:ext uri="{FF2B5EF4-FFF2-40B4-BE49-F238E27FC236}">
                <a16:creationId xmlns:a16="http://schemas.microsoft.com/office/drawing/2014/main" id="{0E9919A9-E10C-40B2-4E9E-9822C6505A93}"/>
              </a:ext>
            </a:extLst>
          </p:cNvPr>
          <p:cNvSpPr>
            <a:spLocks noGrp="1"/>
          </p:cNvSpPr>
          <p:nvPr>
            <p:ph type="title"/>
          </p:nvPr>
        </p:nvSpPr>
        <p:spPr>
          <a:xfrm>
            <a:off x="6267452" y="701874"/>
            <a:ext cx="5481636" cy="1203126"/>
          </a:xfrm>
        </p:spPr>
        <p:txBody>
          <a:bodyPr/>
          <a:lstStyle/>
          <a:p>
            <a:r>
              <a:rPr lang="fr-FR"/>
              <a:t>Modifiez le style du titre</a:t>
            </a:r>
            <a:endParaRPr lang="en-GB"/>
          </a:p>
        </p:txBody>
      </p:sp>
      <p:sp>
        <p:nvSpPr>
          <p:cNvPr id="2" name="Picture Placeholder 1">
            <a:extLst>
              <a:ext uri="{FF2B5EF4-FFF2-40B4-BE49-F238E27FC236}">
                <a16:creationId xmlns:a16="http://schemas.microsoft.com/office/drawing/2014/main" id="{C6845480-75B4-4B86-F67E-4E72A366232F}"/>
              </a:ext>
              <a:ext uri="{C183D7F6-B498-43B3-948B-1728B52AA6E4}">
                <adec:decorative xmlns:adec="http://schemas.microsoft.com/office/drawing/2017/decorative" val="1"/>
              </a:ext>
            </a:extLst>
          </p:cNvPr>
          <p:cNvSpPr>
            <a:spLocks noGrp="1"/>
          </p:cNvSpPr>
          <p:nvPr>
            <p:ph type="pic" sz="quarter" idx="21"/>
          </p:nvPr>
        </p:nvSpPr>
        <p:spPr>
          <a:xfrm>
            <a:off x="465203" y="0"/>
            <a:ext cx="5479313" cy="5948363"/>
          </a:xfrm>
          <a:custGeom>
            <a:avLst/>
            <a:gdLst>
              <a:gd name="connsiteX0" fmla="*/ 0 w 5479313"/>
              <a:gd name="connsiteY0" fmla="*/ 0 h 5948363"/>
              <a:gd name="connsiteX1" fmla="*/ 5479313 w 5479313"/>
              <a:gd name="connsiteY1" fmla="*/ 0 h 5948363"/>
              <a:gd name="connsiteX2" fmla="*/ 5479313 w 5479313"/>
              <a:gd name="connsiteY2" fmla="*/ 5233658 h 5948363"/>
              <a:gd name="connsiteX3" fmla="*/ 4764608 w 5479313"/>
              <a:gd name="connsiteY3" fmla="*/ 5948363 h 5948363"/>
              <a:gd name="connsiteX4" fmla="*/ 0 w 5479313"/>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313" h="5948363">
                <a:moveTo>
                  <a:pt x="0" y="0"/>
                </a:moveTo>
                <a:lnTo>
                  <a:pt x="5479313" y="0"/>
                </a:lnTo>
                <a:lnTo>
                  <a:pt x="5479313" y="5233658"/>
                </a:lnTo>
                <a:lnTo>
                  <a:pt x="4764608"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fr-FR"/>
              <a:t>Cliquez sur l'icône pour ajouter une image</a:t>
            </a:r>
            <a:endParaRPr lang="en-GB"/>
          </a:p>
        </p:txBody>
      </p:sp>
    </p:spTree>
    <p:extLst>
      <p:ext uri="{BB962C8B-B14F-4D97-AF65-F5344CB8AC3E}">
        <p14:creationId xmlns:p14="http://schemas.microsoft.com/office/powerpoint/2010/main" val="275052812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x 4 boxes">
    <p:spTree>
      <p:nvGrpSpPr>
        <p:cNvPr id="1" name=""/>
        <p:cNvGrpSpPr/>
        <p:nvPr/>
      </p:nvGrpSpPr>
      <p:grpSpPr>
        <a:xfrm>
          <a:off x="0" y="0"/>
          <a:ext cx="0" cy="0"/>
          <a:chOff x="0" y="0"/>
          <a:chExt cx="0" cy="0"/>
        </a:xfrm>
      </p:grpSpPr>
      <p:sp>
        <p:nvSpPr>
          <p:cNvPr id="7" name="Title" descr="Header">
            <a:extLst>
              <a:ext uri="{FF2B5EF4-FFF2-40B4-BE49-F238E27FC236}">
                <a16:creationId xmlns:a16="http://schemas.microsoft.com/office/drawing/2014/main" id="{5245E30C-ACBC-4426-8962-C03D3DB3F088}"/>
              </a:ext>
            </a:extLst>
          </p:cNvPr>
          <p:cNvSpPr>
            <a:spLocks noGrp="1"/>
          </p:cNvSpPr>
          <p:nvPr>
            <p:ph type="title"/>
          </p:nvPr>
        </p:nvSpPr>
        <p:spPr/>
        <p:txBody>
          <a:bodyPr/>
          <a:lstStyle/>
          <a:p>
            <a:r>
              <a:rPr lang="fr-FR"/>
              <a:t>Modifiez le style du titre</a:t>
            </a:r>
            <a:endParaRPr lang="en-GB"/>
          </a:p>
        </p:txBody>
      </p:sp>
      <p:sp>
        <p:nvSpPr>
          <p:cNvPr id="3" name="Placeholder 1">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5" name="Placeholder 2">
            <a:extLst>
              <a:ext uri="{FF2B5EF4-FFF2-40B4-BE49-F238E27FC236}">
                <a16:creationId xmlns:a16="http://schemas.microsoft.com/office/drawing/2014/main" id="{FED60B5C-31E2-4ABE-BB94-6CC89A3FD7F2}"/>
              </a:ext>
            </a:extLst>
          </p:cNvPr>
          <p:cNvSpPr>
            <a:spLocks noGrp="1"/>
          </p:cNvSpPr>
          <p:nvPr>
            <p:ph idx="20" hasCustomPrompt="1"/>
          </p:nvPr>
        </p:nvSpPr>
        <p:spPr>
          <a:xfrm>
            <a:off x="3353284"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7" name="Placeholder 3">
            <a:extLst>
              <a:ext uri="{FF2B5EF4-FFF2-40B4-BE49-F238E27FC236}">
                <a16:creationId xmlns:a16="http://schemas.microsoft.com/office/drawing/2014/main" id="{F0AC0C8B-24FF-433E-9C4D-B350C449B331}"/>
              </a:ext>
            </a:extLst>
          </p:cNvPr>
          <p:cNvSpPr>
            <a:spLocks noGrp="1"/>
          </p:cNvSpPr>
          <p:nvPr>
            <p:ph idx="21" hasCustomPrompt="1"/>
          </p:nvPr>
        </p:nvSpPr>
        <p:spPr>
          <a:xfrm>
            <a:off x="6276263"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8" name="Placeholder 4">
            <a:extLst>
              <a:ext uri="{FF2B5EF4-FFF2-40B4-BE49-F238E27FC236}">
                <a16:creationId xmlns:a16="http://schemas.microsoft.com/office/drawing/2014/main" id="{2293604D-A39C-4151-970A-A0EBEBFE9FBE}"/>
              </a:ext>
            </a:extLst>
          </p:cNvPr>
          <p:cNvSpPr>
            <a:spLocks noGrp="1"/>
          </p:cNvSpPr>
          <p:nvPr>
            <p:ph idx="22" hasCustomPrompt="1"/>
          </p:nvPr>
        </p:nvSpPr>
        <p:spPr>
          <a:xfrm>
            <a:off x="9174577"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2377125753"/>
      </p:ext>
    </p:extLst>
  </p:cSld>
  <p:clrMapOvr>
    <a:masterClrMapping/>
  </p:clrMapOvr>
  <p:hf hdr="0" ftr="0" dt="0"/>
  <p:extLst>
    <p:ext uri="{DCECCB84-F9BA-43D5-87BE-67443E8EF086}">
      <p15:sldGuideLst xmlns:p15="http://schemas.microsoft.com/office/powerpoint/2012/main">
        <p15:guide id="8" orient="horz" pos="4320">
          <p15:clr>
            <a:srgbClr val="F26B43"/>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Hanging Image Righ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C9D3931C-344A-A16B-9670-84E2DE4A2AED}"/>
              </a:ext>
              <a:ext uri="{C183D7F6-B498-43B3-948B-1728B52AA6E4}">
                <adec:decorative xmlns:adec="http://schemas.microsoft.com/office/drawing/2017/decorative" val="1"/>
              </a:ext>
            </a:extLst>
          </p:cNvPr>
          <p:cNvSpPr>
            <a:spLocks noGrp="1"/>
          </p:cNvSpPr>
          <p:nvPr>
            <p:ph type="pic" sz="quarter" idx="21"/>
          </p:nvPr>
        </p:nvSpPr>
        <p:spPr>
          <a:xfrm>
            <a:off x="6262687" y="0"/>
            <a:ext cx="5479313" cy="5948363"/>
          </a:xfrm>
          <a:custGeom>
            <a:avLst/>
            <a:gdLst>
              <a:gd name="connsiteX0" fmla="*/ 0 w 5479313"/>
              <a:gd name="connsiteY0" fmla="*/ 0 h 5948363"/>
              <a:gd name="connsiteX1" fmla="*/ 5479313 w 5479313"/>
              <a:gd name="connsiteY1" fmla="*/ 0 h 5948363"/>
              <a:gd name="connsiteX2" fmla="*/ 5479313 w 5479313"/>
              <a:gd name="connsiteY2" fmla="*/ 5233658 h 5948363"/>
              <a:gd name="connsiteX3" fmla="*/ 4764608 w 5479313"/>
              <a:gd name="connsiteY3" fmla="*/ 5948363 h 5948363"/>
              <a:gd name="connsiteX4" fmla="*/ 0 w 5479313"/>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313" h="5948363">
                <a:moveTo>
                  <a:pt x="0" y="0"/>
                </a:moveTo>
                <a:lnTo>
                  <a:pt x="5479313" y="0"/>
                </a:lnTo>
                <a:lnTo>
                  <a:pt x="5479313" y="5233658"/>
                </a:lnTo>
                <a:lnTo>
                  <a:pt x="4764608"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fr-FR"/>
              <a:t>Cliquez sur l'icône pour ajouter une image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49999" y="1792800"/>
            <a:ext cx="5498363" cy="4155563"/>
          </a:xfrm>
        </p:spPr>
        <p:txBody>
          <a:bodyPr numCol="1" spcCol="288000">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2" name="Title 1">
            <a:extLst>
              <a:ext uri="{FF2B5EF4-FFF2-40B4-BE49-F238E27FC236}">
                <a16:creationId xmlns:a16="http://schemas.microsoft.com/office/drawing/2014/main" id="{88B6D4E6-07B9-1C8D-69DD-712BC77D3CDE}"/>
              </a:ext>
            </a:extLst>
          </p:cNvPr>
          <p:cNvSpPr>
            <a:spLocks noGrp="1"/>
          </p:cNvSpPr>
          <p:nvPr>
            <p:ph type="title"/>
          </p:nvPr>
        </p:nvSpPr>
        <p:spPr>
          <a:xfrm>
            <a:off x="450000" y="701874"/>
            <a:ext cx="5498363" cy="715669"/>
          </a:xfrm>
        </p:spPr>
        <p:txBody>
          <a:bodyPr/>
          <a:lstStyle/>
          <a:p>
            <a:r>
              <a:rPr lang="fr-FR"/>
              <a:t>Modifiez le style du titre</a:t>
            </a:r>
            <a:endParaRPr lang="en-GB"/>
          </a:p>
        </p:txBody>
      </p:sp>
    </p:spTree>
    <p:extLst>
      <p:ext uri="{BB962C8B-B14F-4D97-AF65-F5344CB8AC3E}">
        <p14:creationId xmlns:p14="http://schemas.microsoft.com/office/powerpoint/2010/main" val="1555513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eam Biographies">
    <p:spTree>
      <p:nvGrpSpPr>
        <p:cNvPr id="1" name=""/>
        <p:cNvGrpSpPr/>
        <p:nvPr/>
      </p:nvGrpSpPr>
      <p:grpSpPr>
        <a:xfrm>
          <a:off x="0" y="0"/>
          <a:ext cx="0" cy="0"/>
          <a:chOff x="0" y="0"/>
          <a:chExt cx="0" cy="0"/>
        </a:xfrm>
      </p:grpSpPr>
      <p:sp>
        <p:nvSpPr>
          <p:cNvPr id="16" name="Name 1">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42913" y="1716405"/>
            <a:ext cx="1573660" cy="589072"/>
          </a:xfrm>
        </p:spPr>
        <p:txBody>
          <a:bodyPr wrap="square" anchor="t">
            <a:spAutoFit/>
          </a:bodyPr>
          <a:lstStyle>
            <a:lvl1pPr>
              <a:spcBef>
                <a:spcPts val="0"/>
              </a:spcBef>
              <a:spcAft>
                <a:spcPts val="0"/>
              </a:spcAft>
              <a:defRPr sz="1800" b="1" cap="none" baseline="0">
                <a:solidFill>
                  <a:schemeClr val="tx1"/>
                </a:solidFill>
              </a:defRPr>
            </a:lvl1pPr>
            <a:lvl2pPr marL="0" indent="0">
              <a:spcBef>
                <a:spcPts val="0"/>
              </a:spcBef>
              <a:spcAft>
                <a:spcPts val="0"/>
              </a:spcAft>
              <a:buFont typeface="Barlow" panose="020B0604020202020204" pitchFamily="34" charset="0"/>
              <a:buNone/>
              <a:defRPr sz="1800" b="1" cap="none" baseline="0">
                <a:solidFill>
                  <a:schemeClr val="tx1"/>
                </a:solidFill>
              </a:defRPr>
            </a:lvl2pPr>
          </a:lstStyle>
          <a:p>
            <a:pPr lvl="0"/>
            <a:r>
              <a:rPr lang="en-GB"/>
              <a:t>First name</a:t>
            </a:r>
          </a:p>
          <a:p>
            <a:pPr lvl="1"/>
            <a:r>
              <a:rPr lang="en-GB"/>
              <a:t>Last name</a:t>
            </a:r>
          </a:p>
        </p:txBody>
      </p:sp>
      <p:sp>
        <p:nvSpPr>
          <p:cNvPr id="15" name="Placeholder 1">
            <a:extLst>
              <a:ext uri="{FF2B5EF4-FFF2-40B4-BE49-F238E27FC236}">
                <a16:creationId xmlns:a16="http://schemas.microsoft.com/office/drawing/2014/main" id="{A81DA3D4-EF88-48E1-A722-44D4D0FA10B6}"/>
              </a:ext>
            </a:extLst>
          </p:cNvPr>
          <p:cNvSpPr>
            <a:spLocks noGrp="1"/>
          </p:cNvSpPr>
          <p:nvPr>
            <p:ph type="body" sz="quarter" idx="23" hasCustomPrompt="1"/>
          </p:nvPr>
        </p:nvSpPr>
        <p:spPr>
          <a:xfrm>
            <a:off x="442913" y="4137438"/>
            <a:ext cx="1573660" cy="1615027"/>
          </a:xfrm>
        </p:spPr>
        <p:txBody>
          <a:bodyPr wrap="square" anchor="t">
            <a:noAutofit/>
          </a:bodyPr>
          <a:lstStyle>
            <a:lvl1pPr>
              <a:spcBef>
                <a:spcPts val="0"/>
              </a:spcBef>
              <a:spcAft>
                <a:spcPts val="0"/>
              </a:spcAft>
              <a:defRPr sz="1600">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0" name="Name 2">
            <a:extLst>
              <a:ext uri="{FF2B5EF4-FFF2-40B4-BE49-F238E27FC236}">
                <a16:creationId xmlns:a16="http://schemas.microsoft.com/office/drawing/2014/main" id="{71613F17-97E2-4491-9EF3-F01FFDE6E863}"/>
              </a:ext>
            </a:extLst>
          </p:cNvPr>
          <p:cNvSpPr>
            <a:spLocks noGrp="1"/>
          </p:cNvSpPr>
          <p:nvPr>
            <p:ph type="body" sz="quarter" idx="25" hasCustomPrompt="1"/>
          </p:nvPr>
        </p:nvSpPr>
        <p:spPr>
          <a:xfrm>
            <a:off x="2389282" y="1716405"/>
            <a:ext cx="1573660" cy="589072"/>
          </a:xfrm>
        </p:spPr>
        <p:txBody>
          <a:bodyPr wrap="square" anchor="t">
            <a:spAutoFit/>
          </a:bodyPr>
          <a:lstStyle>
            <a:lvl1pPr>
              <a:spcBef>
                <a:spcPts val="0"/>
              </a:spcBef>
              <a:spcAft>
                <a:spcPts val="0"/>
              </a:spcAft>
              <a:defRPr sz="1800" b="1" cap="none" baseline="0">
                <a:solidFill>
                  <a:schemeClr val="tx1"/>
                </a:solidFill>
              </a:defRPr>
            </a:lvl1pPr>
            <a:lvl2pPr marL="0" indent="0">
              <a:spcBef>
                <a:spcPts val="0"/>
              </a:spcBef>
              <a:spcAft>
                <a:spcPts val="0"/>
              </a:spcAft>
              <a:buFont typeface="Barlow" panose="020B0604020202020204" pitchFamily="34" charset="0"/>
              <a:buNone/>
              <a:defRPr sz="1800" b="1" cap="none" baseline="0">
                <a:solidFill>
                  <a:schemeClr val="tx1"/>
                </a:solidFill>
              </a:defRPr>
            </a:lvl2pPr>
          </a:lstStyle>
          <a:p>
            <a:pPr lvl="0"/>
            <a:r>
              <a:rPr lang="en-GB"/>
              <a:t>First name</a:t>
            </a:r>
          </a:p>
          <a:p>
            <a:pPr lvl="1"/>
            <a:r>
              <a:rPr lang="en-GB"/>
              <a:t>Last name</a:t>
            </a:r>
          </a:p>
        </p:txBody>
      </p:sp>
      <p:sp>
        <p:nvSpPr>
          <p:cNvPr id="21" name="Placeholder 2">
            <a:extLst>
              <a:ext uri="{FF2B5EF4-FFF2-40B4-BE49-F238E27FC236}">
                <a16:creationId xmlns:a16="http://schemas.microsoft.com/office/drawing/2014/main" id="{6F22912B-7D36-4077-8BFB-FDA6B7BA0EA9}"/>
              </a:ext>
            </a:extLst>
          </p:cNvPr>
          <p:cNvSpPr>
            <a:spLocks noGrp="1"/>
          </p:cNvSpPr>
          <p:nvPr>
            <p:ph type="body" sz="quarter" idx="26" hasCustomPrompt="1"/>
          </p:nvPr>
        </p:nvSpPr>
        <p:spPr>
          <a:xfrm>
            <a:off x="2389282" y="4137438"/>
            <a:ext cx="1573660" cy="1615027"/>
          </a:xfrm>
        </p:spPr>
        <p:txBody>
          <a:bodyPr wrap="square" anchor="t">
            <a:noAutofit/>
          </a:bodyPr>
          <a:lstStyle>
            <a:lvl1pPr>
              <a:spcBef>
                <a:spcPts val="0"/>
              </a:spcBef>
              <a:spcAft>
                <a:spcPts val="0"/>
              </a:spcAft>
              <a:defRPr sz="1600">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4" name="Name 3">
            <a:extLst>
              <a:ext uri="{FF2B5EF4-FFF2-40B4-BE49-F238E27FC236}">
                <a16:creationId xmlns:a16="http://schemas.microsoft.com/office/drawing/2014/main" id="{4ACD92D7-D8E5-4F1B-8FF3-A92BC817BD5B}"/>
              </a:ext>
            </a:extLst>
          </p:cNvPr>
          <p:cNvSpPr>
            <a:spLocks noGrp="1"/>
          </p:cNvSpPr>
          <p:nvPr>
            <p:ph type="body" sz="quarter" idx="28" hasCustomPrompt="1"/>
          </p:nvPr>
        </p:nvSpPr>
        <p:spPr>
          <a:xfrm>
            <a:off x="4335651" y="1716405"/>
            <a:ext cx="1573660" cy="589072"/>
          </a:xfrm>
        </p:spPr>
        <p:txBody>
          <a:bodyPr wrap="square" anchor="t">
            <a:spAutoFit/>
          </a:bodyPr>
          <a:lstStyle>
            <a:lvl1pPr>
              <a:spcBef>
                <a:spcPts val="0"/>
              </a:spcBef>
              <a:spcAft>
                <a:spcPts val="0"/>
              </a:spcAft>
              <a:defRPr sz="1800" b="1" cap="none" baseline="0">
                <a:solidFill>
                  <a:schemeClr val="tx1"/>
                </a:solidFill>
              </a:defRPr>
            </a:lvl1pPr>
            <a:lvl2pPr marL="0" indent="0">
              <a:spcBef>
                <a:spcPts val="0"/>
              </a:spcBef>
              <a:spcAft>
                <a:spcPts val="0"/>
              </a:spcAft>
              <a:buFont typeface="Barlow" panose="020B0604020202020204" pitchFamily="34" charset="0"/>
              <a:buNone/>
              <a:defRPr sz="1800" b="1" cap="none" baseline="0">
                <a:solidFill>
                  <a:schemeClr val="tx1"/>
                </a:solidFill>
              </a:defRPr>
            </a:lvl2pPr>
          </a:lstStyle>
          <a:p>
            <a:pPr lvl="0"/>
            <a:r>
              <a:rPr lang="en-GB"/>
              <a:t>First name</a:t>
            </a:r>
          </a:p>
          <a:p>
            <a:pPr lvl="1"/>
            <a:r>
              <a:rPr lang="en-GB"/>
              <a:t>Last name</a:t>
            </a:r>
          </a:p>
        </p:txBody>
      </p:sp>
      <p:sp>
        <p:nvSpPr>
          <p:cNvPr id="25" name="Placeholder 3">
            <a:extLst>
              <a:ext uri="{FF2B5EF4-FFF2-40B4-BE49-F238E27FC236}">
                <a16:creationId xmlns:a16="http://schemas.microsoft.com/office/drawing/2014/main" id="{459EAA34-4CBD-4836-8FB9-E4972A4D4702}"/>
              </a:ext>
            </a:extLst>
          </p:cNvPr>
          <p:cNvSpPr>
            <a:spLocks noGrp="1"/>
          </p:cNvSpPr>
          <p:nvPr>
            <p:ph type="body" sz="quarter" idx="29" hasCustomPrompt="1"/>
          </p:nvPr>
        </p:nvSpPr>
        <p:spPr>
          <a:xfrm>
            <a:off x="4324491" y="4137438"/>
            <a:ext cx="1573660" cy="1615027"/>
          </a:xfrm>
        </p:spPr>
        <p:txBody>
          <a:bodyPr wrap="square" anchor="t">
            <a:noAutofit/>
          </a:bodyPr>
          <a:lstStyle>
            <a:lvl1pPr>
              <a:spcBef>
                <a:spcPts val="0"/>
              </a:spcBef>
              <a:spcAft>
                <a:spcPts val="0"/>
              </a:spcAft>
              <a:defRPr sz="1600">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7" name="Name 4">
            <a:extLst>
              <a:ext uri="{FF2B5EF4-FFF2-40B4-BE49-F238E27FC236}">
                <a16:creationId xmlns:a16="http://schemas.microsoft.com/office/drawing/2014/main" id="{95119930-DF3D-4F95-9821-DD803BEC06B8}"/>
              </a:ext>
            </a:extLst>
          </p:cNvPr>
          <p:cNvSpPr>
            <a:spLocks noGrp="1"/>
          </p:cNvSpPr>
          <p:nvPr>
            <p:ph type="body" sz="quarter" idx="31" hasCustomPrompt="1"/>
          </p:nvPr>
        </p:nvSpPr>
        <p:spPr>
          <a:xfrm>
            <a:off x="6282020" y="1728407"/>
            <a:ext cx="1573660" cy="589072"/>
          </a:xfrm>
        </p:spPr>
        <p:txBody>
          <a:bodyPr wrap="square" anchor="t">
            <a:spAutoFit/>
          </a:bodyPr>
          <a:lstStyle>
            <a:lvl1pPr>
              <a:spcBef>
                <a:spcPts val="0"/>
              </a:spcBef>
              <a:spcAft>
                <a:spcPts val="0"/>
              </a:spcAft>
              <a:defRPr sz="1800" b="1" cap="none" baseline="0">
                <a:solidFill>
                  <a:schemeClr val="tx1"/>
                </a:solidFill>
              </a:defRPr>
            </a:lvl1pPr>
            <a:lvl2pPr marL="0" indent="0">
              <a:spcBef>
                <a:spcPts val="0"/>
              </a:spcBef>
              <a:spcAft>
                <a:spcPts val="0"/>
              </a:spcAft>
              <a:buFont typeface="Barlow" panose="020B0604020202020204" pitchFamily="34" charset="0"/>
              <a:buNone/>
              <a:defRPr sz="1800" b="1" cap="none" baseline="0">
                <a:solidFill>
                  <a:schemeClr val="tx1"/>
                </a:solidFill>
              </a:defRPr>
            </a:lvl2pPr>
          </a:lstStyle>
          <a:p>
            <a:pPr lvl="0"/>
            <a:r>
              <a:rPr lang="en-GB"/>
              <a:t>First name</a:t>
            </a:r>
          </a:p>
          <a:p>
            <a:pPr lvl="1"/>
            <a:r>
              <a:rPr lang="en-GB"/>
              <a:t>Last name</a:t>
            </a:r>
          </a:p>
        </p:txBody>
      </p:sp>
      <p:sp>
        <p:nvSpPr>
          <p:cNvPr id="28" name="Placeholder 4">
            <a:extLst>
              <a:ext uri="{FF2B5EF4-FFF2-40B4-BE49-F238E27FC236}">
                <a16:creationId xmlns:a16="http://schemas.microsoft.com/office/drawing/2014/main" id="{F1EC47F3-3364-4097-9549-A48AAC2F5219}"/>
              </a:ext>
            </a:extLst>
          </p:cNvPr>
          <p:cNvSpPr>
            <a:spLocks noGrp="1"/>
          </p:cNvSpPr>
          <p:nvPr>
            <p:ph type="body" sz="quarter" idx="32" hasCustomPrompt="1"/>
          </p:nvPr>
        </p:nvSpPr>
        <p:spPr>
          <a:xfrm>
            <a:off x="6258930" y="4149440"/>
            <a:ext cx="1573660" cy="1615027"/>
          </a:xfrm>
        </p:spPr>
        <p:txBody>
          <a:bodyPr wrap="square" anchor="t">
            <a:noAutofit/>
          </a:bodyPr>
          <a:lstStyle>
            <a:lvl1pPr>
              <a:spcBef>
                <a:spcPts val="0"/>
              </a:spcBef>
              <a:spcAft>
                <a:spcPts val="0"/>
              </a:spcAft>
              <a:defRPr sz="1600">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30" name="Name 5">
            <a:extLst>
              <a:ext uri="{FF2B5EF4-FFF2-40B4-BE49-F238E27FC236}">
                <a16:creationId xmlns:a16="http://schemas.microsoft.com/office/drawing/2014/main" id="{8BC3BB59-8297-4139-8EEB-7AA6A362059C}"/>
              </a:ext>
            </a:extLst>
          </p:cNvPr>
          <p:cNvSpPr>
            <a:spLocks noGrp="1"/>
          </p:cNvSpPr>
          <p:nvPr>
            <p:ph type="body" sz="quarter" idx="34" hasCustomPrompt="1"/>
          </p:nvPr>
        </p:nvSpPr>
        <p:spPr>
          <a:xfrm>
            <a:off x="8228389" y="1728407"/>
            <a:ext cx="1573660" cy="589072"/>
          </a:xfrm>
        </p:spPr>
        <p:txBody>
          <a:bodyPr wrap="square" anchor="t">
            <a:spAutoFit/>
          </a:bodyPr>
          <a:lstStyle>
            <a:lvl1pPr>
              <a:spcBef>
                <a:spcPts val="0"/>
              </a:spcBef>
              <a:spcAft>
                <a:spcPts val="0"/>
              </a:spcAft>
              <a:defRPr sz="1800" b="1" cap="none" baseline="0">
                <a:solidFill>
                  <a:schemeClr val="tx1"/>
                </a:solidFill>
              </a:defRPr>
            </a:lvl1pPr>
            <a:lvl2pPr marL="0" indent="0">
              <a:spcBef>
                <a:spcPts val="0"/>
              </a:spcBef>
              <a:spcAft>
                <a:spcPts val="0"/>
              </a:spcAft>
              <a:buFont typeface="Barlow" panose="020B0604020202020204" pitchFamily="34" charset="0"/>
              <a:buNone/>
              <a:defRPr sz="1800" b="1" cap="none" baseline="0">
                <a:solidFill>
                  <a:schemeClr val="tx1"/>
                </a:solidFill>
              </a:defRPr>
            </a:lvl2pPr>
          </a:lstStyle>
          <a:p>
            <a:pPr lvl="0"/>
            <a:r>
              <a:rPr lang="en-GB"/>
              <a:t>First name</a:t>
            </a:r>
          </a:p>
          <a:p>
            <a:pPr lvl="1"/>
            <a:r>
              <a:rPr lang="en-GB"/>
              <a:t>Last name</a:t>
            </a:r>
          </a:p>
        </p:txBody>
      </p:sp>
      <p:sp>
        <p:nvSpPr>
          <p:cNvPr id="31" name="Placeholder 5">
            <a:extLst>
              <a:ext uri="{FF2B5EF4-FFF2-40B4-BE49-F238E27FC236}">
                <a16:creationId xmlns:a16="http://schemas.microsoft.com/office/drawing/2014/main" id="{3539E75B-AA24-4E49-B21A-8AAB8E62C410}"/>
              </a:ext>
            </a:extLst>
          </p:cNvPr>
          <p:cNvSpPr>
            <a:spLocks noGrp="1"/>
          </p:cNvSpPr>
          <p:nvPr>
            <p:ph type="body" sz="quarter" idx="35" hasCustomPrompt="1"/>
          </p:nvPr>
        </p:nvSpPr>
        <p:spPr>
          <a:xfrm>
            <a:off x="8193369" y="4149440"/>
            <a:ext cx="1573660" cy="1615027"/>
          </a:xfrm>
        </p:spPr>
        <p:txBody>
          <a:bodyPr wrap="square" anchor="t">
            <a:noAutofit/>
          </a:bodyPr>
          <a:lstStyle>
            <a:lvl1pPr>
              <a:spcBef>
                <a:spcPts val="0"/>
              </a:spcBef>
              <a:spcAft>
                <a:spcPts val="0"/>
              </a:spcAft>
              <a:defRPr sz="1600">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33" name="Name 6">
            <a:extLst>
              <a:ext uri="{FF2B5EF4-FFF2-40B4-BE49-F238E27FC236}">
                <a16:creationId xmlns:a16="http://schemas.microsoft.com/office/drawing/2014/main" id="{3F21806D-0731-464D-A660-3F50C5CAF670}"/>
              </a:ext>
            </a:extLst>
          </p:cNvPr>
          <p:cNvSpPr>
            <a:spLocks noGrp="1"/>
          </p:cNvSpPr>
          <p:nvPr>
            <p:ph type="body" sz="quarter" idx="37" hasCustomPrompt="1"/>
          </p:nvPr>
        </p:nvSpPr>
        <p:spPr>
          <a:xfrm>
            <a:off x="10174757" y="1714892"/>
            <a:ext cx="1573660" cy="589072"/>
          </a:xfrm>
        </p:spPr>
        <p:txBody>
          <a:bodyPr wrap="square" anchor="t">
            <a:spAutoFit/>
          </a:bodyPr>
          <a:lstStyle>
            <a:lvl1pPr>
              <a:spcBef>
                <a:spcPts val="0"/>
              </a:spcBef>
              <a:spcAft>
                <a:spcPts val="0"/>
              </a:spcAft>
              <a:defRPr sz="1800" b="1" cap="none" baseline="0">
                <a:solidFill>
                  <a:schemeClr val="tx1"/>
                </a:solidFill>
              </a:defRPr>
            </a:lvl1pPr>
            <a:lvl2pPr marL="0" indent="0">
              <a:spcBef>
                <a:spcPts val="0"/>
              </a:spcBef>
              <a:spcAft>
                <a:spcPts val="0"/>
              </a:spcAft>
              <a:buFont typeface="Barlow" panose="020B0604020202020204" pitchFamily="34" charset="0"/>
              <a:buNone/>
              <a:defRPr sz="1800" b="1" cap="none" baseline="0">
                <a:solidFill>
                  <a:schemeClr val="tx1"/>
                </a:solidFill>
              </a:defRPr>
            </a:lvl2pPr>
          </a:lstStyle>
          <a:p>
            <a:pPr lvl="0"/>
            <a:r>
              <a:rPr lang="en-GB"/>
              <a:t>First name</a:t>
            </a:r>
          </a:p>
          <a:p>
            <a:pPr lvl="1"/>
            <a:r>
              <a:rPr lang="en-GB"/>
              <a:t>Last name</a:t>
            </a:r>
          </a:p>
        </p:txBody>
      </p:sp>
      <p:sp>
        <p:nvSpPr>
          <p:cNvPr id="34" name="Placeholder 6">
            <a:extLst>
              <a:ext uri="{FF2B5EF4-FFF2-40B4-BE49-F238E27FC236}">
                <a16:creationId xmlns:a16="http://schemas.microsoft.com/office/drawing/2014/main" id="{E534BACD-3BA5-4149-ABE3-6C66E16EC23C}"/>
              </a:ext>
            </a:extLst>
          </p:cNvPr>
          <p:cNvSpPr>
            <a:spLocks noGrp="1"/>
          </p:cNvSpPr>
          <p:nvPr>
            <p:ph type="body" sz="quarter" idx="38" hasCustomPrompt="1"/>
          </p:nvPr>
        </p:nvSpPr>
        <p:spPr>
          <a:xfrm>
            <a:off x="10127809" y="4135925"/>
            <a:ext cx="1573660" cy="1615027"/>
          </a:xfrm>
        </p:spPr>
        <p:txBody>
          <a:bodyPr wrap="square" anchor="t">
            <a:noAutofit/>
          </a:bodyPr>
          <a:lstStyle>
            <a:lvl1pPr>
              <a:spcBef>
                <a:spcPts val="0"/>
              </a:spcBef>
              <a:spcAft>
                <a:spcPts val="0"/>
              </a:spcAft>
              <a:defRPr sz="1600">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 name="Title 1">
            <a:extLst>
              <a:ext uri="{FF2B5EF4-FFF2-40B4-BE49-F238E27FC236}">
                <a16:creationId xmlns:a16="http://schemas.microsoft.com/office/drawing/2014/main" id="{24ADF9F4-0984-90BB-D24E-468E60FF06E5}"/>
              </a:ext>
            </a:extLst>
          </p:cNvPr>
          <p:cNvSpPr>
            <a:spLocks noGrp="1"/>
          </p:cNvSpPr>
          <p:nvPr>
            <p:ph type="title" hasCustomPrompt="1"/>
          </p:nvPr>
        </p:nvSpPr>
        <p:spPr/>
        <p:txBody>
          <a:bodyPr/>
          <a:lstStyle>
            <a:lvl1pPr>
              <a:defRPr/>
            </a:lvl1pPr>
          </a:lstStyle>
          <a:p>
            <a:r>
              <a:rPr lang="en-US"/>
              <a:t>Biographies / Team Slide</a:t>
            </a:r>
            <a:endParaRPr lang="en-GB"/>
          </a:p>
        </p:txBody>
      </p:sp>
      <p:sp>
        <p:nvSpPr>
          <p:cNvPr id="3" name="Picture Placeholder 2">
            <a:extLst>
              <a:ext uri="{FF2B5EF4-FFF2-40B4-BE49-F238E27FC236}">
                <a16:creationId xmlns:a16="http://schemas.microsoft.com/office/drawing/2014/main" id="{63AACEFD-B915-0A46-F0D5-18898F9C42EA}"/>
              </a:ext>
              <a:ext uri="{C183D7F6-B498-43B3-948B-1728B52AA6E4}">
                <adec:decorative xmlns:adec="http://schemas.microsoft.com/office/drawing/2017/decorative" val="1"/>
              </a:ext>
            </a:extLst>
          </p:cNvPr>
          <p:cNvSpPr>
            <a:spLocks noGrp="1"/>
          </p:cNvSpPr>
          <p:nvPr>
            <p:ph type="pic" sz="quarter" idx="19"/>
          </p:nvPr>
        </p:nvSpPr>
        <p:spPr>
          <a:xfrm>
            <a:off x="442913" y="242545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sz="1200" dirty="0"/>
            </a:lvl1pPr>
          </a:lstStyle>
          <a:p>
            <a:pPr lvl="0" algn="ctr"/>
            <a:r>
              <a:rPr lang="fr-FR"/>
              <a:t>Cliquez sur l'icône pour ajouter une image</a:t>
            </a:r>
            <a:endParaRPr lang="en-GB"/>
          </a:p>
        </p:txBody>
      </p:sp>
      <p:sp>
        <p:nvSpPr>
          <p:cNvPr id="4" name="Picture Placeholder 3">
            <a:extLst>
              <a:ext uri="{FF2B5EF4-FFF2-40B4-BE49-F238E27FC236}">
                <a16:creationId xmlns:a16="http://schemas.microsoft.com/office/drawing/2014/main" id="{40929D50-022D-171B-E0D9-189219148AF4}"/>
              </a:ext>
              <a:ext uri="{C183D7F6-B498-43B3-948B-1728B52AA6E4}">
                <adec:decorative xmlns:adec="http://schemas.microsoft.com/office/drawing/2017/decorative" val="1"/>
              </a:ext>
            </a:extLst>
          </p:cNvPr>
          <p:cNvSpPr>
            <a:spLocks noGrp="1"/>
          </p:cNvSpPr>
          <p:nvPr>
            <p:ph type="pic" sz="quarter" idx="39"/>
          </p:nvPr>
        </p:nvSpPr>
        <p:spPr>
          <a:xfrm>
            <a:off x="2389282" y="24354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sz="1200" dirty="0"/>
            </a:lvl1pPr>
          </a:lstStyle>
          <a:p>
            <a:pPr lvl="0" algn="ctr"/>
            <a:r>
              <a:rPr lang="fr-FR"/>
              <a:t>Cliquez sur l'icône pour ajouter une image</a:t>
            </a:r>
            <a:endParaRPr lang="en-GB"/>
          </a:p>
        </p:txBody>
      </p:sp>
      <p:sp>
        <p:nvSpPr>
          <p:cNvPr id="5" name="Picture Placeholder 4">
            <a:extLst>
              <a:ext uri="{FF2B5EF4-FFF2-40B4-BE49-F238E27FC236}">
                <a16:creationId xmlns:a16="http://schemas.microsoft.com/office/drawing/2014/main" id="{55252DD7-7237-AE6F-A768-127C2A883C8D}"/>
              </a:ext>
              <a:ext uri="{C183D7F6-B498-43B3-948B-1728B52AA6E4}">
                <adec:decorative xmlns:adec="http://schemas.microsoft.com/office/drawing/2017/decorative" val="1"/>
              </a:ext>
            </a:extLst>
          </p:cNvPr>
          <p:cNvSpPr>
            <a:spLocks noGrp="1"/>
          </p:cNvSpPr>
          <p:nvPr>
            <p:ph type="pic" sz="quarter" idx="40"/>
          </p:nvPr>
        </p:nvSpPr>
        <p:spPr>
          <a:xfrm>
            <a:off x="4324491" y="24354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sz="1200" dirty="0"/>
            </a:lvl1pPr>
          </a:lstStyle>
          <a:p>
            <a:pPr lvl="0" algn="ctr"/>
            <a:r>
              <a:rPr lang="fr-FR"/>
              <a:t>Cliquez sur l'icône pour ajouter une image</a:t>
            </a:r>
            <a:endParaRPr lang="en-GB"/>
          </a:p>
        </p:txBody>
      </p:sp>
      <p:sp>
        <p:nvSpPr>
          <p:cNvPr id="6" name="Picture Placeholder 5">
            <a:extLst>
              <a:ext uri="{FF2B5EF4-FFF2-40B4-BE49-F238E27FC236}">
                <a16:creationId xmlns:a16="http://schemas.microsoft.com/office/drawing/2014/main" id="{254F9465-CEA1-9BEA-65BC-07DE517E4AC6}"/>
              </a:ext>
              <a:ext uri="{C183D7F6-B498-43B3-948B-1728B52AA6E4}">
                <adec:decorative xmlns:adec="http://schemas.microsoft.com/office/drawing/2017/decorative" val="1"/>
              </a:ext>
            </a:extLst>
          </p:cNvPr>
          <p:cNvSpPr>
            <a:spLocks noGrp="1"/>
          </p:cNvSpPr>
          <p:nvPr>
            <p:ph type="pic" sz="quarter" idx="41"/>
          </p:nvPr>
        </p:nvSpPr>
        <p:spPr>
          <a:xfrm>
            <a:off x="6258930" y="24354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sz="1200" dirty="0"/>
            </a:lvl1pPr>
          </a:lstStyle>
          <a:p>
            <a:pPr lvl="0" algn="ctr"/>
            <a:r>
              <a:rPr lang="fr-FR"/>
              <a:t>Cliquez sur l'icône pour ajouter une image</a:t>
            </a:r>
            <a:endParaRPr lang="en-GB"/>
          </a:p>
        </p:txBody>
      </p:sp>
      <p:sp>
        <p:nvSpPr>
          <p:cNvPr id="7" name="Picture Placeholder 6">
            <a:extLst>
              <a:ext uri="{FF2B5EF4-FFF2-40B4-BE49-F238E27FC236}">
                <a16:creationId xmlns:a16="http://schemas.microsoft.com/office/drawing/2014/main" id="{BC1BCF32-98B4-EADC-44D5-5CEA9370945E}"/>
              </a:ext>
              <a:ext uri="{C183D7F6-B498-43B3-948B-1728B52AA6E4}">
                <adec:decorative xmlns:adec="http://schemas.microsoft.com/office/drawing/2017/decorative" val="1"/>
              </a:ext>
            </a:extLst>
          </p:cNvPr>
          <p:cNvSpPr>
            <a:spLocks noGrp="1"/>
          </p:cNvSpPr>
          <p:nvPr>
            <p:ph type="pic" sz="quarter" idx="42"/>
          </p:nvPr>
        </p:nvSpPr>
        <p:spPr>
          <a:xfrm>
            <a:off x="8193369" y="24354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sz="1200" dirty="0"/>
            </a:lvl1pPr>
          </a:lstStyle>
          <a:p>
            <a:pPr lvl="0" algn="ctr"/>
            <a:r>
              <a:rPr lang="fr-FR"/>
              <a:t>Cliquez sur l'icône pour ajouter une image</a:t>
            </a:r>
            <a:endParaRPr lang="en-GB"/>
          </a:p>
        </p:txBody>
      </p:sp>
      <p:sp>
        <p:nvSpPr>
          <p:cNvPr id="8" name="Picture Placeholder 7">
            <a:extLst>
              <a:ext uri="{FF2B5EF4-FFF2-40B4-BE49-F238E27FC236}">
                <a16:creationId xmlns:a16="http://schemas.microsoft.com/office/drawing/2014/main" id="{29DEB166-4C7E-A020-1149-92ACB95FF7D1}"/>
              </a:ext>
              <a:ext uri="{C183D7F6-B498-43B3-948B-1728B52AA6E4}">
                <adec:decorative xmlns:adec="http://schemas.microsoft.com/office/drawing/2017/decorative" val="1"/>
              </a:ext>
            </a:extLst>
          </p:cNvPr>
          <p:cNvSpPr>
            <a:spLocks noGrp="1"/>
          </p:cNvSpPr>
          <p:nvPr>
            <p:ph type="pic" sz="quarter" idx="43"/>
          </p:nvPr>
        </p:nvSpPr>
        <p:spPr>
          <a:xfrm>
            <a:off x="10127809" y="24354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sz="1200" dirty="0"/>
            </a:lvl1pPr>
          </a:lstStyle>
          <a:p>
            <a:pPr lvl="0" algn="ctr"/>
            <a:r>
              <a:rPr lang="fr-FR"/>
              <a:t>Cliquez sur l'icône pour ajouter une image</a:t>
            </a:r>
            <a:endParaRPr lang="en-GB"/>
          </a:p>
        </p:txBody>
      </p:sp>
    </p:spTree>
    <p:extLst>
      <p:ext uri="{BB962C8B-B14F-4D97-AF65-F5344CB8AC3E}">
        <p14:creationId xmlns:p14="http://schemas.microsoft.com/office/powerpoint/2010/main" val="3637929752"/>
      </p:ext>
    </p:extLst>
  </p:cSld>
  <p:clrMapOvr>
    <a:masterClrMapping/>
  </p:clrMapOvr>
  <p:extLst>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Quote/Statement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4DFEA-2014-1751-E480-8A66CDCDA552}"/>
              </a:ext>
            </a:extLst>
          </p:cNvPr>
          <p:cNvSpPr>
            <a:spLocks noGrp="1"/>
          </p:cNvSpPr>
          <p:nvPr>
            <p:ph type="title" hasCustomPrompt="1"/>
          </p:nvPr>
        </p:nvSpPr>
        <p:spPr>
          <a:xfrm>
            <a:off x="431999" y="1898850"/>
            <a:ext cx="6603801" cy="715669"/>
          </a:xfrm>
        </p:spPr>
        <p:txBody>
          <a:bodyPr/>
          <a:lstStyle>
            <a:lvl1pPr>
              <a:lnSpc>
                <a:spcPct val="100000"/>
              </a:lnSpc>
              <a:defRPr sz="3200" b="1" cap="none" baseline="0">
                <a:solidFill>
                  <a:schemeClr val="tx1"/>
                </a:solidFill>
                <a:latin typeface="+mn-lt"/>
              </a:defRPr>
            </a:lvl1pPr>
          </a:lstStyle>
          <a:p>
            <a:r>
              <a:rPr lang="en-US"/>
              <a:t>Quote or statement here – </a:t>
            </a:r>
            <a:br>
              <a:rPr lang="en-US"/>
            </a:br>
            <a:r>
              <a:rPr lang="en-US"/>
              <a:t>only black text is fully accessible on teal, green or orange</a:t>
            </a:r>
            <a:endParaRPr lang="en-GB"/>
          </a:p>
        </p:txBody>
      </p:sp>
      <p:sp>
        <p:nvSpPr>
          <p:cNvPr id="3" name="Right Triangle 2">
            <a:extLst>
              <a:ext uri="{FF2B5EF4-FFF2-40B4-BE49-F238E27FC236}">
                <a16:creationId xmlns:a16="http://schemas.microsoft.com/office/drawing/2014/main" id="{A47BBA45-30B2-1AE1-4D29-166B974CDEE5}"/>
              </a:ext>
            </a:extLst>
          </p:cNvPr>
          <p:cNvSpPr/>
          <p:nvPr/>
        </p:nvSpPr>
        <p:spPr>
          <a:xfrm rot="16200000">
            <a:off x="9281601" y="3947601"/>
            <a:ext cx="2910399" cy="2910399"/>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4" name="Right Triangle 3">
            <a:extLst>
              <a:ext uri="{FF2B5EF4-FFF2-40B4-BE49-F238E27FC236}">
                <a16:creationId xmlns:a16="http://schemas.microsoft.com/office/drawing/2014/main" id="{5BE389E3-E2EF-EDE2-E4A2-16BA15C4F331}"/>
              </a:ext>
            </a:extLst>
          </p:cNvPr>
          <p:cNvSpPr/>
          <p:nvPr userDrawn="1"/>
        </p:nvSpPr>
        <p:spPr>
          <a:xfrm rot="16200000">
            <a:off x="9281601" y="3947601"/>
            <a:ext cx="2910399" cy="2910399"/>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14" name="TextBox 13">
            <a:extLst>
              <a:ext uri="{FF2B5EF4-FFF2-40B4-BE49-F238E27FC236}">
                <a16:creationId xmlns:a16="http://schemas.microsoft.com/office/drawing/2014/main" id="{132987A6-2A9A-15B5-784A-8648882BE9C2}"/>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‹N°›</a:t>
            </a:fld>
            <a:endParaRPr lang="en-GB" sz="900">
              <a:solidFill>
                <a:schemeClr val="bg1"/>
              </a:solidFill>
            </a:endParaRPr>
          </a:p>
        </p:txBody>
      </p:sp>
      <p:sp>
        <p:nvSpPr>
          <p:cNvPr id="16" name="Classification">
            <a:extLst>
              <a:ext uri="{FF2B5EF4-FFF2-40B4-BE49-F238E27FC236}">
                <a16:creationId xmlns:a16="http://schemas.microsoft.com/office/drawing/2014/main" id="{CB155B53-C991-F3E5-6D95-E75CE4A446AC}"/>
              </a:ext>
              <a:ext uri="{C183D7F6-B498-43B3-948B-1728B52AA6E4}">
                <adec:decorative xmlns:adec="http://schemas.microsoft.com/office/drawing/2017/decorative" val="1"/>
              </a:ext>
            </a:extLst>
          </p:cNvPr>
          <p:cNvSpPr txBox="1">
            <a:spLocks/>
          </p:cNvSpPr>
          <p:nvPr userDrawn="1"/>
        </p:nvSpPr>
        <p:spPr>
          <a:xfrm>
            <a:off x="440938" y="6488640"/>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800" dirty="0">
                <a:solidFill>
                  <a:schemeClr val="bg1"/>
                </a:solidFill>
                <a:effectLst/>
              </a:rPr>
              <a:t>© Ipsos | Juin 2025 | Version finale</a:t>
            </a:r>
            <a:endParaRPr lang="en-GB" sz="800" dirty="0">
              <a:solidFill>
                <a:schemeClr val="bg1"/>
              </a:solidFill>
              <a:effectLst/>
            </a:endParaRPr>
          </a:p>
        </p:txBody>
      </p:sp>
      <p:pic>
        <p:nvPicPr>
          <p:cNvPr id="5" name="Graphic 4">
            <a:extLst>
              <a:ext uri="{FF2B5EF4-FFF2-40B4-BE49-F238E27FC236}">
                <a16:creationId xmlns:a16="http://schemas.microsoft.com/office/drawing/2014/main" id="{A75859E8-09A5-D728-5408-AF719E29571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104663401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THANK YOU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97C3-1B7F-5C9F-E63F-96F1A14B6253}"/>
              </a:ext>
            </a:extLst>
          </p:cNvPr>
          <p:cNvSpPr>
            <a:spLocks noGrp="1"/>
          </p:cNvSpPr>
          <p:nvPr>
            <p:ph type="title" hasCustomPrompt="1"/>
          </p:nvPr>
        </p:nvSpPr>
        <p:spPr>
          <a:xfrm>
            <a:off x="428624" y="1092494"/>
            <a:ext cx="5391605" cy="715669"/>
          </a:xfrm>
        </p:spPr>
        <p:txBody>
          <a:bodyPr/>
          <a:lstStyle>
            <a:lvl1pPr>
              <a:defRPr sz="4800">
                <a:solidFill>
                  <a:schemeClr val="bg1"/>
                </a:solidFill>
                <a:latin typeface="+mj-lt"/>
              </a:defRPr>
            </a:lvl1pPr>
          </a:lstStyle>
          <a:p>
            <a:r>
              <a:rPr lang="en-US"/>
              <a:t>CLICK TO EDIT MASTER TITLE STYLE</a:t>
            </a:r>
            <a:endParaRPr lang="en-GB"/>
          </a:p>
        </p:txBody>
      </p:sp>
      <p:sp>
        <p:nvSpPr>
          <p:cNvPr id="5" name="Classification">
            <a:extLst>
              <a:ext uri="{FF2B5EF4-FFF2-40B4-BE49-F238E27FC236}">
                <a16:creationId xmlns:a16="http://schemas.microsoft.com/office/drawing/2014/main" id="{A2DBDE31-A0D1-C0E0-CFCE-D83929DAC7B6}"/>
              </a:ext>
              <a:ext uri="{C183D7F6-B498-43B3-948B-1728B52AA6E4}">
                <adec:decorative xmlns:adec="http://schemas.microsoft.com/office/drawing/2017/decorative" val="1"/>
              </a:ext>
            </a:extLst>
          </p:cNvPr>
          <p:cNvSpPr txBox="1">
            <a:spLocks/>
          </p:cNvSpPr>
          <p:nvPr/>
        </p:nvSpPr>
        <p:spPr>
          <a:xfrm>
            <a:off x="440938" y="6497329"/>
            <a:ext cx="1695772"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800" dirty="0">
                <a:solidFill>
                  <a:schemeClr val="bg1"/>
                </a:solidFill>
                <a:effectLst/>
              </a:rPr>
              <a:t>© Ipsos | Juin 2025 | Version finale</a:t>
            </a:r>
            <a:endParaRPr lang="en-GB" sz="800" dirty="0">
              <a:solidFill>
                <a:schemeClr val="bg1"/>
              </a:solidFill>
              <a:effectLst/>
            </a:endParaRPr>
          </a:p>
        </p:txBody>
      </p:sp>
      <p:sp>
        <p:nvSpPr>
          <p:cNvPr id="12" name="Freeform: Shape 11">
            <a:extLst>
              <a:ext uri="{FF2B5EF4-FFF2-40B4-BE49-F238E27FC236}">
                <a16:creationId xmlns:a16="http://schemas.microsoft.com/office/drawing/2014/main" id="{FC8B51E2-FAFB-6EB4-638C-72A28E67F8E1}"/>
              </a:ext>
            </a:extLst>
          </p:cNvPr>
          <p:cNvSpPr/>
          <p:nvPr/>
        </p:nvSpPr>
        <p:spPr>
          <a:xfrm rot="16200000">
            <a:off x="3619500" y="-1714500"/>
            <a:ext cx="6858000" cy="10287000"/>
          </a:xfrm>
          <a:custGeom>
            <a:avLst/>
            <a:gdLst>
              <a:gd name="connsiteX0" fmla="*/ 6858000 w 6858000"/>
              <a:gd name="connsiteY0" fmla="*/ 6858000 h 10287000"/>
              <a:gd name="connsiteX1" fmla="*/ 6858000 w 6858000"/>
              <a:gd name="connsiteY1" fmla="*/ 10287000 h 10287000"/>
              <a:gd name="connsiteX2" fmla="*/ 3370139 w 6858000"/>
              <a:gd name="connsiteY2" fmla="*/ 10287000 h 10287000"/>
              <a:gd name="connsiteX3" fmla="*/ 0 w 6858000"/>
              <a:gd name="connsiteY3" fmla="*/ 6916861 h 10287000"/>
              <a:gd name="connsiteX4" fmla="*/ 0 w 6858000"/>
              <a:gd name="connsiteY4" fmla="*/ 0 h 1028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0287000">
                <a:moveTo>
                  <a:pt x="6858000" y="6858000"/>
                </a:moveTo>
                <a:lnTo>
                  <a:pt x="6858000" y="10287000"/>
                </a:lnTo>
                <a:lnTo>
                  <a:pt x="3370139" y="10287000"/>
                </a:lnTo>
                <a:lnTo>
                  <a:pt x="0" y="6916861"/>
                </a:lnTo>
                <a:lnTo>
                  <a:pt x="0" y="0"/>
                </a:lnTo>
                <a:close/>
              </a:path>
            </a:pathLst>
          </a:custGeom>
          <a:solidFill>
            <a:schemeClr val="tx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algn="l">
              <a:lnSpc>
                <a:spcPct val="112000"/>
              </a:lnSpc>
              <a:spcBef>
                <a:spcPts val="400"/>
              </a:spcBef>
              <a:spcAft>
                <a:spcPts val="400"/>
              </a:spcAft>
            </a:pPr>
            <a:endParaRPr lang="en-GB" sz="2400">
              <a:solidFill>
                <a:schemeClr val="tx1"/>
              </a:solidFill>
            </a:endParaRPr>
          </a:p>
        </p:txBody>
      </p:sp>
      <p:sp>
        <p:nvSpPr>
          <p:cNvPr id="6" name="Text Placeholder 16">
            <a:extLst>
              <a:ext uri="{FF2B5EF4-FFF2-40B4-BE49-F238E27FC236}">
                <a16:creationId xmlns:a16="http://schemas.microsoft.com/office/drawing/2014/main" id="{D0EB7A7D-8D5E-F9FC-C8D3-285DE34876F7}"/>
              </a:ext>
            </a:extLst>
          </p:cNvPr>
          <p:cNvSpPr>
            <a:spLocks noGrp="1"/>
          </p:cNvSpPr>
          <p:nvPr>
            <p:ph type="body" sz="quarter" idx="12" hasCustomPrompt="1"/>
          </p:nvPr>
        </p:nvSpPr>
        <p:spPr>
          <a:xfrm>
            <a:off x="431800" y="3494989"/>
            <a:ext cx="3551238" cy="1274763"/>
          </a:xfrm>
        </p:spPr>
        <p:txBody>
          <a:bodyPr/>
          <a:lstStyle>
            <a:lvl1pPr>
              <a:defRPr sz="2000">
                <a:solidFill>
                  <a:schemeClr val="bg1"/>
                </a:solidFill>
              </a:defRPr>
            </a:lvl1pPr>
            <a:lvl2pPr marL="0" indent="0">
              <a:buNone/>
              <a:defRPr/>
            </a:lvl2pPr>
          </a:lstStyle>
          <a:p>
            <a:pPr lvl="0"/>
            <a:r>
              <a:rPr lang="en-US"/>
              <a:t>Optional additional information</a:t>
            </a:r>
          </a:p>
        </p:txBody>
      </p:sp>
      <p:sp>
        <p:nvSpPr>
          <p:cNvPr id="7" name="Freeform: Shape 6">
            <a:extLst>
              <a:ext uri="{FF2B5EF4-FFF2-40B4-BE49-F238E27FC236}">
                <a16:creationId xmlns:a16="http://schemas.microsoft.com/office/drawing/2014/main" id="{AD9F6842-DC6A-38D0-9815-9F77EC5535C5}"/>
              </a:ext>
            </a:extLst>
          </p:cNvPr>
          <p:cNvSpPr/>
          <p:nvPr userDrawn="1"/>
        </p:nvSpPr>
        <p:spPr>
          <a:xfrm rot="16200000">
            <a:off x="3619500" y="-1714500"/>
            <a:ext cx="6858000" cy="10287000"/>
          </a:xfrm>
          <a:custGeom>
            <a:avLst/>
            <a:gdLst>
              <a:gd name="connsiteX0" fmla="*/ 6858000 w 6858000"/>
              <a:gd name="connsiteY0" fmla="*/ 6858000 h 10287000"/>
              <a:gd name="connsiteX1" fmla="*/ 6858000 w 6858000"/>
              <a:gd name="connsiteY1" fmla="*/ 10287000 h 10287000"/>
              <a:gd name="connsiteX2" fmla="*/ 3370139 w 6858000"/>
              <a:gd name="connsiteY2" fmla="*/ 10287000 h 10287000"/>
              <a:gd name="connsiteX3" fmla="*/ 0 w 6858000"/>
              <a:gd name="connsiteY3" fmla="*/ 6916861 h 10287000"/>
              <a:gd name="connsiteX4" fmla="*/ 0 w 6858000"/>
              <a:gd name="connsiteY4" fmla="*/ 0 h 1028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0287000">
                <a:moveTo>
                  <a:pt x="6858000" y="6858000"/>
                </a:moveTo>
                <a:lnTo>
                  <a:pt x="6858000" y="10287000"/>
                </a:lnTo>
                <a:lnTo>
                  <a:pt x="3370139" y="10287000"/>
                </a:lnTo>
                <a:lnTo>
                  <a:pt x="0" y="6916861"/>
                </a:lnTo>
                <a:lnTo>
                  <a:pt x="0" y="0"/>
                </a:lnTo>
                <a:close/>
              </a:path>
            </a:pathLst>
          </a:custGeom>
          <a:solidFill>
            <a:schemeClr val="tx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algn="l">
              <a:lnSpc>
                <a:spcPct val="112000"/>
              </a:lnSpc>
              <a:spcBef>
                <a:spcPts val="400"/>
              </a:spcBef>
              <a:spcAft>
                <a:spcPts val="400"/>
              </a:spcAft>
            </a:pPr>
            <a:endParaRPr lang="en-GB" sz="2400">
              <a:solidFill>
                <a:schemeClr val="tx1"/>
              </a:solidFill>
            </a:endParaRPr>
          </a:p>
        </p:txBody>
      </p:sp>
      <p:pic>
        <p:nvPicPr>
          <p:cNvPr id="3" name="Graphic 2">
            <a:extLst>
              <a:ext uri="{FF2B5EF4-FFF2-40B4-BE49-F238E27FC236}">
                <a16:creationId xmlns:a16="http://schemas.microsoft.com/office/drawing/2014/main" id="{19C2A959-0D95-560C-4CF2-7A757051C4E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3806913815"/>
      </p:ext>
    </p:extLst>
  </p:cSld>
  <p:clrMapOvr>
    <a:masterClrMapping/>
  </p:clrMapOvr>
  <p:hf hdr="0" ftr="0" dt="0"/>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Full bleed video">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BFBDEA92-538F-3B81-D73E-A3E28F80C016}"/>
              </a:ext>
            </a:extLst>
          </p:cNvPr>
          <p:cNvSpPr>
            <a:spLocks noGrp="1"/>
          </p:cNvSpPr>
          <p:nvPr>
            <p:ph type="media" sz="quarter" idx="11" hasCustomPrompt="1"/>
          </p:nvPr>
        </p:nvSpPr>
        <p:spPr>
          <a:xfrm>
            <a:off x="0" y="0"/>
            <a:ext cx="12192000" cy="6858000"/>
          </a:xfr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GB"/>
              <a:t>Full bleed video</a:t>
            </a:r>
          </a:p>
        </p:txBody>
      </p:sp>
    </p:spTree>
    <p:extLst>
      <p:ext uri="{BB962C8B-B14F-4D97-AF65-F5344CB8AC3E}">
        <p14:creationId xmlns:p14="http://schemas.microsoft.com/office/powerpoint/2010/main" val="121179583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cSld name="Full bleed image">
    <p:bg>
      <p:bgPr>
        <a:solidFill>
          <a:schemeClr val="bg2"/>
        </a:solidFill>
        <a:effectLst/>
      </p:bgPr>
    </p:bg>
    <p:spTree>
      <p:nvGrpSpPr>
        <p:cNvPr id="1" name=""/>
        <p:cNvGrpSpPr/>
        <p:nvPr/>
      </p:nvGrpSpPr>
      <p:grpSpPr>
        <a:xfrm>
          <a:off x="0" y="0"/>
          <a:ext cx="0" cy="0"/>
          <a:chOff x="0" y="0"/>
          <a:chExt cx="0" cy="0"/>
        </a:xfrm>
      </p:grpSpPr>
      <p:sp>
        <p:nvSpPr>
          <p:cNvPr id="4" name="Background Photo">
            <a:extLst>
              <a:ext uri="{FF2B5EF4-FFF2-40B4-BE49-F238E27FC236}">
                <a16:creationId xmlns:a16="http://schemas.microsoft.com/office/drawing/2014/main" id="{F9C24E1D-7E68-48BF-A685-1162607AF1FE}"/>
              </a:ext>
              <a:ext uri="{C183D7F6-B498-43B3-948B-1728B52AA6E4}">
                <adec:decorative xmlns:adec="http://schemas.microsoft.com/office/drawing/2017/decorative" val="1"/>
              </a:ext>
            </a:extLst>
          </p:cNvPr>
          <p:cNvSpPr>
            <a:spLocks noGrp="1"/>
          </p:cNvSpPr>
          <p:nvPr>
            <p:ph type="pic" sz="quarter" idx="15" hasCustomPrompt="1"/>
          </p:nvPr>
        </p:nvSpPr>
        <p:spPr>
          <a:xfrm>
            <a:off x="0" y="0"/>
            <a:ext cx="12192000" cy="6858000"/>
          </a:xfrm>
          <a:prstGeom prst="rect">
            <a:avLst/>
          </a:prstGeom>
          <a:pattFill prst="ltUpDiag">
            <a:fgClr>
              <a:schemeClr val="bg1">
                <a:lumMod val="85000"/>
              </a:schemeClr>
            </a:fgClr>
            <a:bgClr>
              <a:schemeClr val="bg1"/>
            </a:bgClr>
          </a:pattFill>
        </p:spPr>
        <p:txBody>
          <a:bodyPr vert="horz" wrap="square" lIns="0" tIns="0" rIns="0" bIns="2880000" rtlCol="0" anchor="b">
            <a:noAutofit/>
          </a:bodyPr>
          <a:lstStyle>
            <a:lvl1pPr>
              <a:defRPr lang="en-GB" sz="1600" b="1" dirty="0"/>
            </a:lvl1pPr>
          </a:lstStyle>
          <a:p>
            <a:pPr lvl="0" algn="ctr"/>
            <a:r>
              <a:rPr lang="en-GB" err="1"/>
              <a:t>clic</a:t>
            </a:r>
            <a:r>
              <a:rPr lang="en-GB"/>
              <a:t> icon to add image</a:t>
            </a:r>
          </a:p>
        </p:txBody>
      </p:sp>
      <p:sp>
        <p:nvSpPr>
          <p:cNvPr id="3" name="Title">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lnSpc>
                <a:spcPct val="100000"/>
              </a:lnSpc>
              <a:defRPr sz="4000" cap="none" spc="0" baseline="0">
                <a:solidFill>
                  <a:schemeClr val="bg1"/>
                </a:solidFill>
              </a:defRPr>
            </a:lvl1pPr>
          </a:lstStyle>
          <a:p>
            <a:r>
              <a:rPr lang="en-GB"/>
              <a:t>Summary text background image</a:t>
            </a:r>
            <a:endParaRPr lang="fr-FR"/>
          </a:p>
        </p:txBody>
      </p:sp>
      <p:pic>
        <p:nvPicPr>
          <p:cNvPr id="6" name="Graphic 5">
            <a:extLst>
              <a:ext uri="{FF2B5EF4-FFF2-40B4-BE49-F238E27FC236}">
                <a16:creationId xmlns:a16="http://schemas.microsoft.com/office/drawing/2014/main" id="{8CCAC37C-0D5D-E65B-09A2-608E6183440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1285129954"/>
      </p:ext>
    </p:extLst>
  </p:cSld>
  <p:clrMapOvr>
    <a:masterClrMapping/>
  </p:clrMapOvr>
  <p:extLst>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p:cSld name="Statement or Quote 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8B69072-8F91-57EB-1C5E-B1807F844055}"/>
              </a:ext>
              <a:ext uri="{C183D7F6-B498-43B3-948B-1728B52AA6E4}">
                <adec:decorative xmlns:adec="http://schemas.microsoft.com/office/drawing/2017/decorative" val="1"/>
              </a:ext>
            </a:extLst>
          </p:cNvPr>
          <p:cNvSpPr>
            <a:spLocks noGrp="1"/>
          </p:cNvSpPr>
          <p:nvPr>
            <p:ph type="pic" sz="quarter" idx="15"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733800 h 6858000"/>
              <a:gd name="connsiteX3" fmla="*/ 90678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3733800"/>
                </a:lnTo>
                <a:lnTo>
                  <a:pt x="9067800" y="6858000"/>
                </a:lnTo>
                <a:lnTo>
                  <a:pt x="0" y="6858000"/>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dirty="0"/>
            </a:lvl1pPr>
          </a:lstStyle>
          <a:p>
            <a:pPr lvl="0" algn="ctr"/>
            <a:r>
              <a:rPr lang="en-GB" err="1"/>
              <a:t>clic</a:t>
            </a:r>
            <a:r>
              <a:rPr lang="en-GB"/>
              <a:t> icon in centre to add image</a:t>
            </a:r>
            <a:br>
              <a:rPr lang="en-GB"/>
            </a:br>
            <a:r>
              <a:rPr lang="en-GB"/>
              <a:t>Send image to back so elements show on the page</a:t>
            </a:r>
          </a:p>
          <a:p>
            <a:pPr lvl="0" algn="ctr"/>
            <a:endParaRPr lang="en-GB"/>
          </a:p>
          <a:p>
            <a:pPr lvl="0" algn="ctr"/>
            <a:endParaRPr lang="en-GB"/>
          </a:p>
          <a:p>
            <a:pPr lvl="0" algn="ctr"/>
            <a:endParaRPr lang="en-GB"/>
          </a:p>
        </p:txBody>
      </p:sp>
      <p:sp>
        <p:nvSpPr>
          <p:cNvPr id="3" name="Title">
            <a:extLst>
              <a:ext uri="{FF2B5EF4-FFF2-40B4-BE49-F238E27FC236}">
                <a16:creationId xmlns:a16="http://schemas.microsoft.com/office/drawing/2014/main" id="{6838E746-8C0D-4144-AC8E-FA9CF117C223}"/>
              </a:ext>
            </a:extLst>
          </p:cNvPr>
          <p:cNvSpPr>
            <a:spLocks noGrp="1"/>
          </p:cNvSpPr>
          <p:nvPr>
            <p:ph type="title" hasCustomPrompt="1"/>
          </p:nvPr>
        </p:nvSpPr>
        <p:spPr bwMode="white">
          <a:xfrm>
            <a:off x="450000" y="811950"/>
            <a:ext cx="5407103" cy="3742438"/>
          </a:xfrm>
        </p:spPr>
        <p:txBody>
          <a:bodyPr anchor="t"/>
          <a:lstStyle>
            <a:lvl1pPr>
              <a:defRPr sz="3600" cap="none" spc="0" baseline="0">
                <a:solidFill>
                  <a:schemeClr val="bg1"/>
                </a:solidFill>
                <a:latin typeface="+mn-lt"/>
              </a:defRPr>
            </a:lvl1pPr>
          </a:lstStyle>
          <a:p>
            <a:r>
              <a:rPr lang="en-GB"/>
              <a:t>Summary text background image (text can be recoloured depending on image colour)</a:t>
            </a:r>
            <a:endParaRPr lang="fr-FR"/>
          </a:p>
        </p:txBody>
      </p:sp>
      <p:pic>
        <p:nvPicPr>
          <p:cNvPr id="6" name="Graphic 5">
            <a:extLst>
              <a:ext uri="{FF2B5EF4-FFF2-40B4-BE49-F238E27FC236}">
                <a16:creationId xmlns:a16="http://schemas.microsoft.com/office/drawing/2014/main" id="{8C6EB0DD-63C6-F7C4-F6E3-8D156B6157B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3547747157"/>
      </p:ext>
    </p:extLst>
  </p:cSld>
  <p:clrMapOvr>
    <a:masterClrMapping/>
  </p:clrMapOvr>
  <p:hf hdr="0" ftr="0" dt="0"/>
  <p:extLst>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p:cSld name="Quote/Statement Style 2">
    <p:bg>
      <p:bgPr>
        <a:solidFill>
          <a:schemeClr val="accent1"/>
        </a:solidFill>
        <a:effectLst/>
      </p:bgPr>
    </p:bg>
    <p:spTree>
      <p:nvGrpSpPr>
        <p:cNvPr id="1" name=""/>
        <p:cNvGrpSpPr/>
        <p:nvPr/>
      </p:nvGrpSpPr>
      <p:grpSpPr>
        <a:xfrm>
          <a:off x="0" y="0"/>
          <a:ext cx="0" cy="0"/>
          <a:chOff x="0" y="0"/>
          <a:chExt cx="0" cy="0"/>
        </a:xfrm>
      </p:grpSpPr>
      <p:sp>
        <p:nvSpPr>
          <p:cNvPr id="4" name="Title" descr="Header">
            <a:extLst>
              <a:ext uri="{FF2B5EF4-FFF2-40B4-BE49-F238E27FC236}">
                <a16:creationId xmlns:a16="http://schemas.microsoft.com/office/drawing/2014/main" id="{6953A8D2-20EB-4DFB-893E-8DCA6475DEE1}"/>
              </a:ext>
            </a:extLst>
          </p:cNvPr>
          <p:cNvSpPr>
            <a:spLocks noGrp="1"/>
          </p:cNvSpPr>
          <p:nvPr>
            <p:ph type="title" hasCustomPrompt="1"/>
          </p:nvPr>
        </p:nvSpPr>
        <p:spPr>
          <a:xfrm>
            <a:off x="-39450" y="-775597"/>
            <a:ext cx="9341700" cy="775597"/>
          </a:xfrm>
        </p:spPr>
        <p:txBody>
          <a:bodyPr/>
          <a:lstStyle>
            <a:lvl1pPr>
              <a:defRPr>
                <a:solidFill>
                  <a:schemeClr val="bg1"/>
                </a:solidFill>
              </a:defRPr>
            </a:lvl1pPr>
          </a:lstStyle>
          <a:p>
            <a:r>
              <a:rPr lang="en-US"/>
              <a:t>TITLE – KEEP HERE FOR ACCESSIBILITY</a:t>
            </a:r>
            <a:endParaRPr lang="en-GB"/>
          </a:p>
        </p:txBody>
      </p:sp>
      <p:sp>
        <p:nvSpPr>
          <p:cNvPr id="21" name="Quote">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33900" y="2110704"/>
            <a:ext cx="8181699" cy="2636591"/>
          </a:xfrm>
        </p:spPr>
        <p:txBody>
          <a:bodyPr anchor="t">
            <a:normAutofit/>
          </a:bodyPr>
          <a:lstStyle>
            <a:lvl1pPr marL="0" indent="0">
              <a:buNone/>
              <a:defRPr sz="3600" b="0">
                <a:solidFill>
                  <a:schemeClr val="bg1"/>
                </a:solidFill>
              </a:defRPr>
            </a:lvl1pPr>
          </a:lstStyle>
          <a:p>
            <a:pPr lvl="0"/>
            <a:r>
              <a:rPr lang="en-GB"/>
              <a:t>Insert your quote here</a:t>
            </a:r>
          </a:p>
        </p:txBody>
      </p:sp>
      <p:sp>
        <p:nvSpPr>
          <p:cNvPr id="2" name="Right Triangle 1">
            <a:extLst>
              <a:ext uri="{FF2B5EF4-FFF2-40B4-BE49-F238E27FC236}">
                <a16:creationId xmlns:a16="http://schemas.microsoft.com/office/drawing/2014/main" id="{CB9AD269-0E94-5F57-BE08-5E10A41EC965}"/>
              </a:ext>
            </a:extLst>
          </p:cNvPr>
          <p:cNvSpPr/>
          <p:nvPr/>
        </p:nvSpPr>
        <p:spPr>
          <a:xfrm rot="5400000">
            <a:off x="-39450" y="0"/>
            <a:ext cx="3124200" cy="3124200"/>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10" name="TextBox 9">
            <a:extLst>
              <a:ext uri="{FF2B5EF4-FFF2-40B4-BE49-F238E27FC236}">
                <a16:creationId xmlns:a16="http://schemas.microsoft.com/office/drawing/2014/main" id="{0144A53C-A760-B980-C1BA-3D631697281C}"/>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‹N°›</a:t>
            </a:fld>
            <a:endParaRPr lang="en-GB" sz="900">
              <a:solidFill>
                <a:schemeClr val="bg1"/>
              </a:solidFill>
            </a:endParaRPr>
          </a:p>
        </p:txBody>
      </p:sp>
      <p:sp>
        <p:nvSpPr>
          <p:cNvPr id="12" name="Classification">
            <a:extLst>
              <a:ext uri="{FF2B5EF4-FFF2-40B4-BE49-F238E27FC236}">
                <a16:creationId xmlns:a16="http://schemas.microsoft.com/office/drawing/2014/main" id="{467DB697-633F-AE80-3288-0093F641EE35}"/>
              </a:ext>
              <a:ext uri="{C183D7F6-B498-43B3-948B-1728B52AA6E4}">
                <adec:decorative xmlns:adec="http://schemas.microsoft.com/office/drawing/2017/decorative" val="1"/>
              </a:ext>
            </a:extLst>
          </p:cNvPr>
          <p:cNvSpPr txBox="1">
            <a:spLocks/>
          </p:cNvSpPr>
          <p:nvPr/>
        </p:nvSpPr>
        <p:spPr>
          <a:xfrm>
            <a:off x="440938" y="6497329"/>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800" dirty="0">
                <a:solidFill>
                  <a:schemeClr val="bg1"/>
                </a:solidFill>
                <a:effectLst/>
              </a:rPr>
              <a:t>© Ipsos | Juin 2025 | Version finale</a:t>
            </a:r>
            <a:endParaRPr lang="en-GB" sz="800" dirty="0">
              <a:solidFill>
                <a:schemeClr val="bg1"/>
              </a:solidFill>
              <a:effectLst/>
            </a:endParaRPr>
          </a:p>
        </p:txBody>
      </p:sp>
      <p:sp>
        <p:nvSpPr>
          <p:cNvPr id="5" name="Right Triangle 4">
            <a:extLst>
              <a:ext uri="{FF2B5EF4-FFF2-40B4-BE49-F238E27FC236}">
                <a16:creationId xmlns:a16="http://schemas.microsoft.com/office/drawing/2014/main" id="{AD1135DF-99C2-8442-95A0-2BE142A567EA}"/>
              </a:ext>
            </a:extLst>
          </p:cNvPr>
          <p:cNvSpPr/>
          <p:nvPr userDrawn="1"/>
        </p:nvSpPr>
        <p:spPr>
          <a:xfrm rot="5400000">
            <a:off x="-39450" y="0"/>
            <a:ext cx="3124200" cy="3124200"/>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pic>
        <p:nvPicPr>
          <p:cNvPr id="6" name="Graphic 5">
            <a:extLst>
              <a:ext uri="{FF2B5EF4-FFF2-40B4-BE49-F238E27FC236}">
                <a16:creationId xmlns:a16="http://schemas.microsoft.com/office/drawing/2014/main" id="{4D8342E7-3A65-C949-FF97-239FDBE26B9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264509527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p:cSld name="Quote/Statement style 3">
    <p:bg>
      <p:bgPr>
        <a:solidFill>
          <a:schemeClr val="accent1"/>
        </a:solidFill>
        <a:effectLst/>
      </p:bgPr>
    </p:bg>
    <p:spTree>
      <p:nvGrpSpPr>
        <p:cNvPr id="1" name=""/>
        <p:cNvGrpSpPr/>
        <p:nvPr/>
      </p:nvGrpSpPr>
      <p:grpSpPr>
        <a:xfrm>
          <a:off x="0" y="0"/>
          <a:ext cx="0" cy="0"/>
          <a:chOff x="0" y="0"/>
          <a:chExt cx="0" cy="0"/>
        </a:xfrm>
      </p:grpSpPr>
      <p:sp>
        <p:nvSpPr>
          <p:cNvPr id="4" name="Title" descr="Header">
            <a:extLst>
              <a:ext uri="{FF2B5EF4-FFF2-40B4-BE49-F238E27FC236}">
                <a16:creationId xmlns:a16="http://schemas.microsoft.com/office/drawing/2014/main" id="{6953A8D2-20EB-4DFB-893E-8DCA6475DEE1}"/>
              </a:ext>
            </a:extLst>
          </p:cNvPr>
          <p:cNvSpPr>
            <a:spLocks noGrp="1"/>
          </p:cNvSpPr>
          <p:nvPr>
            <p:ph type="title" hasCustomPrompt="1"/>
          </p:nvPr>
        </p:nvSpPr>
        <p:spPr>
          <a:xfrm>
            <a:off x="-39450" y="-775597"/>
            <a:ext cx="9341700" cy="775597"/>
          </a:xfrm>
        </p:spPr>
        <p:txBody>
          <a:bodyPr/>
          <a:lstStyle>
            <a:lvl1pPr>
              <a:defRPr>
                <a:solidFill>
                  <a:schemeClr val="bg1"/>
                </a:solidFill>
              </a:defRPr>
            </a:lvl1pPr>
          </a:lstStyle>
          <a:p>
            <a:r>
              <a:rPr lang="en-US"/>
              <a:t>TITLE – KEEP HERE FOR ACCESSIBILITY</a:t>
            </a:r>
            <a:endParaRPr lang="en-GB"/>
          </a:p>
        </p:txBody>
      </p:sp>
      <p:sp>
        <p:nvSpPr>
          <p:cNvPr id="21" name="Quote">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33900" y="2110704"/>
            <a:ext cx="8181699" cy="2636591"/>
          </a:xfrm>
        </p:spPr>
        <p:txBody>
          <a:bodyPr anchor="t">
            <a:normAutofit/>
          </a:bodyPr>
          <a:lstStyle>
            <a:lvl1pPr marL="0" indent="0">
              <a:buNone/>
              <a:defRPr sz="3600" b="1">
                <a:solidFill>
                  <a:schemeClr val="bg1"/>
                </a:solidFill>
              </a:defRPr>
            </a:lvl1pPr>
          </a:lstStyle>
          <a:p>
            <a:pPr lvl="0"/>
            <a:r>
              <a:rPr lang="en-GB"/>
              <a:t>Insert your quote here</a:t>
            </a:r>
          </a:p>
        </p:txBody>
      </p:sp>
      <p:sp>
        <p:nvSpPr>
          <p:cNvPr id="2" name="Right Triangle 1">
            <a:extLst>
              <a:ext uri="{FF2B5EF4-FFF2-40B4-BE49-F238E27FC236}">
                <a16:creationId xmlns:a16="http://schemas.microsoft.com/office/drawing/2014/main" id="{CB9AD269-0E94-5F57-BE08-5E10A41EC965}"/>
              </a:ext>
            </a:extLst>
          </p:cNvPr>
          <p:cNvSpPr/>
          <p:nvPr userDrawn="1"/>
        </p:nvSpPr>
        <p:spPr>
          <a:xfrm rot="16200000">
            <a:off x="9067800" y="3733799"/>
            <a:ext cx="3124200" cy="3124200"/>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10" name="TextBox 9">
            <a:extLst>
              <a:ext uri="{FF2B5EF4-FFF2-40B4-BE49-F238E27FC236}">
                <a16:creationId xmlns:a16="http://schemas.microsoft.com/office/drawing/2014/main" id="{0144A53C-A760-B980-C1BA-3D631697281C}"/>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‹N°›</a:t>
            </a:fld>
            <a:endParaRPr lang="en-GB" sz="900">
              <a:solidFill>
                <a:schemeClr val="bg1"/>
              </a:solidFill>
            </a:endParaRPr>
          </a:p>
        </p:txBody>
      </p:sp>
      <p:sp>
        <p:nvSpPr>
          <p:cNvPr id="12" name="Classification">
            <a:extLst>
              <a:ext uri="{FF2B5EF4-FFF2-40B4-BE49-F238E27FC236}">
                <a16:creationId xmlns:a16="http://schemas.microsoft.com/office/drawing/2014/main" id="{467DB697-633F-AE80-3288-0093F641EE35}"/>
              </a:ext>
              <a:ext uri="{C183D7F6-B498-43B3-948B-1728B52AA6E4}">
                <adec:decorative xmlns:adec="http://schemas.microsoft.com/office/drawing/2017/decorative" val="1"/>
              </a:ext>
            </a:extLst>
          </p:cNvPr>
          <p:cNvSpPr txBox="1">
            <a:spLocks/>
          </p:cNvSpPr>
          <p:nvPr/>
        </p:nvSpPr>
        <p:spPr>
          <a:xfrm>
            <a:off x="440938" y="6497329"/>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800" dirty="0">
                <a:solidFill>
                  <a:schemeClr val="bg1"/>
                </a:solidFill>
                <a:effectLst/>
              </a:rPr>
              <a:t>© Ipsos | Juin 2025 | Version finale</a:t>
            </a:r>
            <a:endParaRPr lang="en-GB" sz="800" dirty="0">
              <a:solidFill>
                <a:schemeClr val="bg1"/>
              </a:solidFill>
              <a:effectLst/>
            </a:endParaRPr>
          </a:p>
        </p:txBody>
      </p:sp>
      <p:sp>
        <p:nvSpPr>
          <p:cNvPr id="5" name="Right Triangle 4">
            <a:extLst>
              <a:ext uri="{FF2B5EF4-FFF2-40B4-BE49-F238E27FC236}">
                <a16:creationId xmlns:a16="http://schemas.microsoft.com/office/drawing/2014/main" id="{07B1A339-6C75-07F1-9C25-457A1585ABE5}"/>
              </a:ext>
            </a:extLst>
          </p:cNvPr>
          <p:cNvSpPr/>
          <p:nvPr userDrawn="1"/>
        </p:nvSpPr>
        <p:spPr>
          <a:xfrm rot="16200000">
            <a:off x="9067800" y="3748313"/>
            <a:ext cx="3124200" cy="3124200"/>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pic>
        <p:nvPicPr>
          <p:cNvPr id="6" name="Graphic 5">
            <a:extLst>
              <a:ext uri="{FF2B5EF4-FFF2-40B4-BE49-F238E27FC236}">
                <a16:creationId xmlns:a16="http://schemas.microsoft.com/office/drawing/2014/main" id="{D234F138-613C-0A6C-F7CB-DEA6C97A310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388515007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cSld name="4 key points">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fr-FR"/>
              <a:t>Modifiez le style du titre</a:t>
            </a:r>
            <a:endParaRPr lang="en-GB"/>
          </a:p>
        </p:txBody>
      </p:sp>
      <p:sp>
        <p:nvSpPr>
          <p:cNvPr id="23" name="No. 1">
            <a:extLst>
              <a:ext uri="{FF2B5EF4-FFF2-40B4-BE49-F238E27FC236}">
                <a16:creationId xmlns:a16="http://schemas.microsoft.com/office/drawing/2014/main" id="{8933E780-68DF-AEFF-FB64-64A8AC3BC8DB}"/>
              </a:ext>
            </a:extLst>
          </p:cNvPr>
          <p:cNvSpPr>
            <a:spLocks noGrp="1"/>
          </p:cNvSpPr>
          <p:nvPr>
            <p:ph type="body" sz="quarter" idx="34" hasCustomPrompt="1"/>
          </p:nvPr>
        </p:nvSpPr>
        <p:spPr>
          <a:xfrm>
            <a:off x="378056" y="1875741"/>
            <a:ext cx="1219200" cy="1045259"/>
          </a:xfrm>
        </p:spPr>
        <p:txBody>
          <a:bodyPr/>
          <a:lstStyle>
            <a:lvl1pPr>
              <a:defRPr sz="6600" b="1">
                <a:solidFill>
                  <a:schemeClr val="tx2"/>
                </a:solidFill>
              </a:defRPr>
            </a:lvl1pPr>
          </a:lstStyle>
          <a:p>
            <a:pPr lvl="0"/>
            <a:r>
              <a:rPr lang="en-US"/>
              <a:t>#</a:t>
            </a:r>
            <a:endParaRPr lang="en-GB"/>
          </a:p>
        </p:txBody>
      </p:sp>
      <p:sp>
        <p:nvSpPr>
          <p:cNvPr id="7" name="Text Placeholder 6">
            <a:extLst>
              <a:ext uri="{FF2B5EF4-FFF2-40B4-BE49-F238E27FC236}">
                <a16:creationId xmlns:a16="http://schemas.microsoft.com/office/drawing/2014/main" id="{3BF07BEC-475C-D95A-2313-6FF423D69112}"/>
              </a:ext>
            </a:extLst>
          </p:cNvPr>
          <p:cNvSpPr>
            <a:spLocks noGrp="1"/>
          </p:cNvSpPr>
          <p:nvPr>
            <p:ph type="body" sz="quarter" idx="30"/>
          </p:nvPr>
        </p:nvSpPr>
        <p:spPr>
          <a:xfrm>
            <a:off x="450000" y="3080342"/>
            <a:ext cx="2563200" cy="2583996"/>
          </a:xfrm>
          <a:prstGeom prst="rect">
            <a:avLst/>
          </a:prstGeom>
          <a:noFill/>
        </p:spPr>
        <p:txBody>
          <a:bodyPr wrap="square" lIns="72000" tIns="72000" rIns="72000" bIns="72000">
            <a:noAutofit/>
          </a:bodyPr>
          <a:lstStyle>
            <a:lvl1pPr>
              <a:defRPr sz="2400" b="0">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fr-FR"/>
              <a:t>Cliquez pour modifier les styles du texte du masque</a:t>
            </a:r>
          </a:p>
        </p:txBody>
      </p:sp>
      <p:sp>
        <p:nvSpPr>
          <p:cNvPr id="27" name="No. 2">
            <a:extLst>
              <a:ext uri="{FF2B5EF4-FFF2-40B4-BE49-F238E27FC236}">
                <a16:creationId xmlns:a16="http://schemas.microsoft.com/office/drawing/2014/main" id="{30E98F8F-3061-8682-1A3F-E78E0C8D3F9E}"/>
              </a:ext>
            </a:extLst>
          </p:cNvPr>
          <p:cNvSpPr>
            <a:spLocks noGrp="1"/>
          </p:cNvSpPr>
          <p:nvPr>
            <p:ph type="body" sz="quarter" idx="35" hasCustomPrompt="1"/>
          </p:nvPr>
        </p:nvSpPr>
        <p:spPr>
          <a:xfrm>
            <a:off x="3338686" y="1875741"/>
            <a:ext cx="1219200" cy="1045259"/>
          </a:xfrm>
        </p:spPr>
        <p:txBody>
          <a:bodyPr/>
          <a:lstStyle>
            <a:lvl1pPr>
              <a:defRPr sz="6600" b="1">
                <a:solidFill>
                  <a:schemeClr val="accent2"/>
                </a:solidFill>
              </a:defRPr>
            </a:lvl1pPr>
          </a:lstStyle>
          <a:p>
            <a:pPr lvl="0"/>
            <a:r>
              <a:rPr lang="en-US"/>
              <a:t>#</a:t>
            </a:r>
            <a:endParaRPr lang="en-GB"/>
          </a:p>
        </p:txBody>
      </p:sp>
      <p:sp>
        <p:nvSpPr>
          <p:cNvPr id="8" name="Text Placeholder 7">
            <a:extLst>
              <a:ext uri="{FF2B5EF4-FFF2-40B4-BE49-F238E27FC236}">
                <a16:creationId xmlns:a16="http://schemas.microsoft.com/office/drawing/2014/main" id="{4812F4A0-FD3C-1B4E-7C0D-A6CD56FB0F3F}"/>
              </a:ext>
            </a:extLst>
          </p:cNvPr>
          <p:cNvSpPr>
            <a:spLocks noGrp="1"/>
          </p:cNvSpPr>
          <p:nvPr>
            <p:ph type="body" sz="quarter" idx="31"/>
          </p:nvPr>
        </p:nvSpPr>
        <p:spPr>
          <a:xfrm>
            <a:off x="3356877" y="3077029"/>
            <a:ext cx="2563200" cy="2583996"/>
          </a:xfrm>
          <a:prstGeom prst="rect">
            <a:avLst/>
          </a:prstGeom>
          <a:noFill/>
        </p:spPr>
        <p:txBody>
          <a:bodyPr wrap="square" lIns="72000" tIns="72000" rIns="72000" bIns="72000">
            <a:noAutofit/>
          </a:bodyPr>
          <a:lstStyle>
            <a:lvl1pPr>
              <a:defRPr sz="2400" b="0">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fr-FR"/>
              <a:t>Cliquez pour modifier les styles du texte du masque</a:t>
            </a:r>
          </a:p>
        </p:txBody>
      </p:sp>
      <p:sp>
        <p:nvSpPr>
          <p:cNvPr id="32" name="No. 3">
            <a:extLst>
              <a:ext uri="{FF2B5EF4-FFF2-40B4-BE49-F238E27FC236}">
                <a16:creationId xmlns:a16="http://schemas.microsoft.com/office/drawing/2014/main" id="{60835E92-0DA1-DBA3-87F3-D6CA2B63B035}"/>
              </a:ext>
            </a:extLst>
          </p:cNvPr>
          <p:cNvSpPr>
            <a:spLocks noGrp="1"/>
          </p:cNvSpPr>
          <p:nvPr>
            <p:ph type="body" sz="quarter" idx="36" hasCustomPrompt="1"/>
          </p:nvPr>
        </p:nvSpPr>
        <p:spPr>
          <a:xfrm>
            <a:off x="6299316" y="1875741"/>
            <a:ext cx="1219200" cy="1045259"/>
          </a:xfrm>
        </p:spPr>
        <p:txBody>
          <a:bodyPr/>
          <a:lstStyle>
            <a:lvl1pPr>
              <a:defRPr sz="6600" b="1">
                <a:solidFill>
                  <a:schemeClr val="accent4"/>
                </a:solidFill>
              </a:defRPr>
            </a:lvl1pPr>
          </a:lstStyle>
          <a:p>
            <a:pPr lvl="0"/>
            <a:r>
              <a:rPr lang="en-US"/>
              <a:t>#</a:t>
            </a:r>
            <a:endParaRPr lang="en-GB"/>
          </a:p>
        </p:txBody>
      </p:sp>
      <p:sp>
        <p:nvSpPr>
          <p:cNvPr id="9" name="Text Placeholder 8">
            <a:extLst>
              <a:ext uri="{FF2B5EF4-FFF2-40B4-BE49-F238E27FC236}">
                <a16:creationId xmlns:a16="http://schemas.microsoft.com/office/drawing/2014/main" id="{1CF5EC94-06CC-02DF-99F1-D843B6EC5EE0}"/>
              </a:ext>
            </a:extLst>
          </p:cNvPr>
          <p:cNvSpPr>
            <a:spLocks noGrp="1"/>
          </p:cNvSpPr>
          <p:nvPr>
            <p:ph type="body" sz="quarter" idx="32"/>
          </p:nvPr>
        </p:nvSpPr>
        <p:spPr>
          <a:xfrm>
            <a:off x="6263754" y="3077029"/>
            <a:ext cx="2563200" cy="2583996"/>
          </a:xfrm>
          <a:prstGeom prst="rect">
            <a:avLst/>
          </a:prstGeom>
          <a:noFill/>
        </p:spPr>
        <p:txBody>
          <a:bodyPr wrap="square" lIns="72000" tIns="72000" rIns="72000" bIns="72000">
            <a:noAutofit/>
          </a:bodyPr>
          <a:lstStyle>
            <a:lvl1pPr>
              <a:defRPr sz="2400" b="0">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fr-FR"/>
              <a:t>Cliquez pour modifier les styles du texte du masque</a:t>
            </a:r>
          </a:p>
        </p:txBody>
      </p:sp>
      <p:sp>
        <p:nvSpPr>
          <p:cNvPr id="33" name="No. 4">
            <a:extLst>
              <a:ext uri="{FF2B5EF4-FFF2-40B4-BE49-F238E27FC236}">
                <a16:creationId xmlns:a16="http://schemas.microsoft.com/office/drawing/2014/main" id="{6B7232B3-A316-556F-88E1-AF03801AA585}"/>
              </a:ext>
            </a:extLst>
          </p:cNvPr>
          <p:cNvSpPr>
            <a:spLocks noGrp="1"/>
          </p:cNvSpPr>
          <p:nvPr>
            <p:ph type="body" sz="quarter" idx="37" hasCustomPrompt="1"/>
          </p:nvPr>
        </p:nvSpPr>
        <p:spPr>
          <a:xfrm>
            <a:off x="9172862" y="1875741"/>
            <a:ext cx="1219200" cy="1045259"/>
          </a:xfrm>
        </p:spPr>
        <p:txBody>
          <a:bodyPr/>
          <a:lstStyle>
            <a:lvl1pPr>
              <a:defRPr sz="6600" b="1">
                <a:solidFill>
                  <a:schemeClr val="accent3"/>
                </a:solidFill>
              </a:defRPr>
            </a:lvl1pPr>
          </a:lstStyle>
          <a:p>
            <a:pPr lvl="0"/>
            <a:r>
              <a:rPr lang="en-US"/>
              <a:t>#</a:t>
            </a:r>
            <a:endParaRPr lang="en-GB"/>
          </a:p>
        </p:txBody>
      </p:sp>
      <p:sp>
        <p:nvSpPr>
          <p:cNvPr id="10" name="Text Placeholder 9">
            <a:extLst>
              <a:ext uri="{FF2B5EF4-FFF2-40B4-BE49-F238E27FC236}">
                <a16:creationId xmlns:a16="http://schemas.microsoft.com/office/drawing/2014/main" id="{0C959DA9-8679-ED13-435D-84000FD888E2}"/>
              </a:ext>
            </a:extLst>
          </p:cNvPr>
          <p:cNvSpPr>
            <a:spLocks noGrp="1"/>
          </p:cNvSpPr>
          <p:nvPr>
            <p:ph type="body" sz="quarter" idx="33"/>
          </p:nvPr>
        </p:nvSpPr>
        <p:spPr>
          <a:xfrm>
            <a:off x="9170632" y="3080342"/>
            <a:ext cx="2563200" cy="2583996"/>
          </a:xfrm>
          <a:prstGeom prst="rect">
            <a:avLst/>
          </a:prstGeom>
          <a:noFill/>
        </p:spPr>
        <p:txBody>
          <a:bodyPr wrap="square" lIns="72000" tIns="72000" rIns="72000" bIns="72000">
            <a:noAutofit/>
          </a:bodyPr>
          <a:lstStyle>
            <a:lvl1pPr>
              <a:defRPr sz="2400" b="0">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fr-FR"/>
              <a:t>Cliquez pour modifier les styles du texte du masque</a:t>
            </a:r>
          </a:p>
        </p:txBody>
      </p:sp>
      <p:sp>
        <p:nvSpPr>
          <p:cNvPr id="17" name="TextBox 16">
            <a:extLst>
              <a:ext uri="{FF2B5EF4-FFF2-40B4-BE49-F238E27FC236}">
                <a16:creationId xmlns:a16="http://schemas.microsoft.com/office/drawing/2014/main" id="{B094FC2C-B470-E22E-D383-B44D7B951CD9}"/>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‹N°›</a:t>
            </a:fld>
            <a:endParaRPr lang="en-GB" sz="900">
              <a:solidFill>
                <a:schemeClr val="bg1"/>
              </a:solidFill>
            </a:endParaRPr>
          </a:p>
        </p:txBody>
      </p:sp>
      <p:sp>
        <p:nvSpPr>
          <p:cNvPr id="24" name="Classification">
            <a:extLst>
              <a:ext uri="{FF2B5EF4-FFF2-40B4-BE49-F238E27FC236}">
                <a16:creationId xmlns:a16="http://schemas.microsoft.com/office/drawing/2014/main" id="{67B23A15-646C-F76F-AD69-AE049FD5000A}"/>
              </a:ext>
              <a:ext uri="{C183D7F6-B498-43B3-948B-1728B52AA6E4}">
                <adec:decorative xmlns:adec="http://schemas.microsoft.com/office/drawing/2017/decorative" val="1"/>
              </a:ext>
            </a:extLst>
          </p:cNvPr>
          <p:cNvSpPr txBox="1">
            <a:spLocks/>
          </p:cNvSpPr>
          <p:nvPr/>
        </p:nvSpPr>
        <p:spPr>
          <a:xfrm>
            <a:off x="440938" y="6497329"/>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800" dirty="0">
                <a:solidFill>
                  <a:schemeClr val="bg1"/>
                </a:solidFill>
                <a:effectLst/>
              </a:rPr>
              <a:t>© Ipsos | Juin 2025 | Version finale</a:t>
            </a:r>
            <a:endParaRPr lang="en-GB" sz="800" dirty="0">
              <a:solidFill>
                <a:schemeClr val="bg1"/>
              </a:solidFill>
              <a:effectLst/>
            </a:endParaRPr>
          </a:p>
        </p:txBody>
      </p:sp>
      <p:pic>
        <p:nvPicPr>
          <p:cNvPr id="4" name="Graphic 3">
            <a:extLst>
              <a:ext uri="{FF2B5EF4-FFF2-40B4-BE49-F238E27FC236}">
                <a16:creationId xmlns:a16="http://schemas.microsoft.com/office/drawing/2014/main" id="{5989FBE8-F1C6-3C30-B83C-98926DFF9D4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418279803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anging Image Left">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0E9919A9-E10C-40B2-4E9E-9822C6505A93}"/>
              </a:ext>
            </a:extLst>
          </p:cNvPr>
          <p:cNvSpPr>
            <a:spLocks noGrp="1"/>
          </p:cNvSpPr>
          <p:nvPr>
            <p:ph type="title"/>
          </p:nvPr>
        </p:nvSpPr>
        <p:spPr>
          <a:xfrm>
            <a:off x="6264000" y="701874"/>
            <a:ext cx="5481636" cy="715669"/>
          </a:xfrm>
        </p:spPr>
        <p:txBody>
          <a:bodyPr/>
          <a:lstStyle/>
          <a:p>
            <a:r>
              <a:rPr lang="fr-FR"/>
              <a:t>Modifiez le style du titre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6264000" y="1792800"/>
            <a:ext cx="5456880"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9" name="Picture Placeholder">
            <a:extLst>
              <a:ext uri="{FF2B5EF4-FFF2-40B4-BE49-F238E27FC236}">
                <a16:creationId xmlns:a16="http://schemas.microsoft.com/office/drawing/2014/main" id="{B46C10D5-25FF-ADE9-303F-74E74487A02F}"/>
              </a:ext>
              <a:ext uri="{C183D7F6-B498-43B3-948B-1728B52AA6E4}">
                <adec:decorative xmlns:adec="http://schemas.microsoft.com/office/drawing/2017/decorative" val="1"/>
              </a:ext>
            </a:extLst>
          </p:cNvPr>
          <p:cNvSpPr>
            <a:spLocks noGrp="1"/>
          </p:cNvSpPr>
          <p:nvPr>
            <p:ph type="pic" sz="quarter" idx="21"/>
          </p:nvPr>
        </p:nvSpPr>
        <p:spPr>
          <a:xfrm>
            <a:off x="442912" y="0"/>
            <a:ext cx="5481637" cy="5948363"/>
          </a:xfrm>
          <a:custGeom>
            <a:avLst/>
            <a:gdLst>
              <a:gd name="connsiteX0" fmla="*/ 0 w 5481637"/>
              <a:gd name="connsiteY0" fmla="*/ 0 h 5948363"/>
              <a:gd name="connsiteX1" fmla="*/ 5481637 w 5481637"/>
              <a:gd name="connsiteY1" fmla="*/ 0 h 5948363"/>
              <a:gd name="connsiteX2" fmla="*/ 5481637 w 5481637"/>
              <a:gd name="connsiteY2" fmla="*/ 5267325 h 5948363"/>
              <a:gd name="connsiteX3" fmla="*/ 4800599 w 5481637"/>
              <a:gd name="connsiteY3" fmla="*/ 5948363 h 5948363"/>
              <a:gd name="connsiteX4" fmla="*/ 0 w 5481637"/>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1637" h="5948363">
                <a:moveTo>
                  <a:pt x="0" y="0"/>
                </a:moveTo>
                <a:lnTo>
                  <a:pt x="5481637" y="0"/>
                </a:lnTo>
                <a:lnTo>
                  <a:pt x="5481637" y="5267325"/>
                </a:lnTo>
                <a:lnTo>
                  <a:pt x="4800599"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fr-FR"/>
              <a:t>Cliquez sur l'icône pour ajouter une image</a:t>
            </a:r>
            <a:endParaRPr lang="en-GB"/>
          </a:p>
        </p:txBody>
      </p:sp>
    </p:spTree>
    <p:extLst>
      <p:ext uri="{BB962C8B-B14F-4D97-AF65-F5344CB8AC3E}">
        <p14:creationId xmlns:p14="http://schemas.microsoft.com/office/powerpoint/2010/main" val="253526087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p:cSld name="1_4 key points">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accent1"/>
                </a:solidFill>
              </a:defRPr>
            </a:lvl1pPr>
          </a:lstStyle>
          <a:p>
            <a:r>
              <a:rPr lang="fr-FR"/>
              <a:t>Modifiez le style du titre</a:t>
            </a:r>
            <a:endParaRPr lang="en-GB"/>
          </a:p>
        </p:txBody>
      </p:sp>
      <p:sp>
        <p:nvSpPr>
          <p:cNvPr id="23" name="No. 1">
            <a:extLst>
              <a:ext uri="{FF2B5EF4-FFF2-40B4-BE49-F238E27FC236}">
                <a16:creationId xmlns:a16="http://schemas.microsoft.com/office/drawing/2014/main" id="{8933E780-68DF-AEFF-FB64-64A8AC3BC8DB}"/>
              </a:ext>
            </a:extLst>
          </p:cNvPr>
          <p:cNvSpPr>
            <a:spLocks noGrp="1"/>
          </p:cNvSpPr>
          <p:nvPr>
            <p:ph type="body" sz="quarter" idx="34" hasCustomPrompt="1"/>
          </p:nvPr>
        </p:nvSpPr>
        <p:spPr>
          <a:xfrm>
            <a:off x="378056" y="1875741"/>
            <a:ext cx="1219200" cy="1045259"/>
          </a:xfrm>
        </p:spPr>
        <p:txBody>
          <a:bodyPr/>
          <a:lstStyle>
            <a:lvl1pPr>
              <a:defRPr sz="6600" b="1">
                <a:solidFill>
                  <a:schemeClr val="tx2"/>
                </a:solidFill>
              </a:defRPr>
            </a:lvl1pPr>
          </a:lstStyle>
          <a:p>
            <a:pPr lvl="0"/>
            <a:r>
              <a:rPr lang="en-US"/>
              <a:t>#</a:t>
            </a:r>
            <a:endParaRPr lang="en-GB"/>
          </a:p>
        </p:txBody>
      </p:sp>
      <p:sp>
        <p:nvSpPr>
          <p:cNvPr id="7" name="Text Placeholder 6">
            <a:extLst>
              <a:ext uri="{FF2B5EF4-FFF2-40B4-BE49-F238E27FC236}">
                <a16:creationId xmlns:a16="http://schemas.microsoft.com/office/drawing/2014/main" id="{3BF07BEC-475C-D95A-2313-6FF423D69112}"/>
              </a:ext>
            </a:extLst>
          </p:cNvPr>
          <p:cNvSpPr>
            <a:spLocks noGrp="1"/>
          </p:cNvSpPr>
          <p:nvPr>
            <p:ph type="body" sz="quarter" idx="30"/>
          </p:nvPr>
        </p:nvSpPr>
        <p:spPr>
          <a:xfrm>
            <a:off x="450000" y="3080342"/>
            <a:ext cx="2563200" cy="2583996"/>
          </a:xfrm>
          <a:prstGeom prst="rect">
            <a:avLst/>
          </a:prstGeom>
          <a:noFill/>
        </p:spPr>
        <p:txBody>
          <a:bodyPr wrap="square" lIns="72000" tIns="72000" rIns="72000" bIns="72000">
            <a:noAutofit/>
          </a:bodyPr>
          <a:lstStyle>
            <a:lvl1pPr>
              <a:defRPr sz="2400" b="0">
                <a:solidFill>
                  <a:schemeClr val="accent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fr-FR"/>
              <a:t>Cliquez pour modifier les styles du texte du masque</a:t>
            </a:r>
          </a:p>
        </p:txBody>
      </p:sp>
      <p:sp>
        <p:nvSpPr>
          <p:cNvPr id="27" name="No. 2">
            <a:extLst>
              <a:ext uri="{FF2B5EF4-FFF2-40B4-BE49-F238E27FC236}">
                <a16:creationId xmlns:a16="http://schemas.microsoft.com/office/drawing/2014/main" id="{30E98F8F-3061-8682-1A3F-E78E0C8D3F9E}"/>
              </a:ext>
            </a:extLst>
          </p:cNvPr>
          <p:cNvSpPr>
            <a:spLocks noGrp="1"/>
          </p:cNvSpPr>
          <p:nvPr>
            <p:ph type="body" sz="quarter" idx="35" hasCustomPrompt="1"/>
          </p:nvPr>
        </p:nvSpPr>
        <p:spPr>
          <a:xfrm>
            <a:off x="3338686" y="1875741"/>
            <a:ext cx="1219200" cy="1045259"/>
          </a:xfrm>
        </p:spPr>
        <p:txBody>
          <a:bodyPr/>
          <a:lstStyle>
            <a:lvl1pPr>
              <a:defRPr sz="6600" b="1">
                <a:solidFill>
                  <a:schemeClr val="accent2"/>
                </a:solidFill>
              </a:defRPr>
            </a:lvl1pPr>
          </a:lstStyle>
          <a:p>
            <a:pPr lvl="0"/>
            <a:r>
              <a:rPr lang="en-US"/>
              <a:t>#</a:t>
            </a:r>
            <a:endParaRPr lang="en-GB"/>
          </a:p>
        </p:txBody>
      </p:sp>
      <p:sp>
        <p:nvSpPr>
          <p:cNvPr id="8" name="Text Placeholder 7">
            <a:extLst>
              <a:ext uri="{FF2B5EF4-FFF2-40B4-BE49-F238E27FC236}">
                <a16:creationId xmlns:a16="http://schemas.microsoft.com/office/drawing/2014/main" id="{4812F4A0-FD3C-1B4E-7C0D-A6CD56FB0F3F}"/>
              </a:ext>
            </a:extLst>
          </p:cNvPr>
          <p:cNvSpPr>
            <a:spLocks noGrp="1"/>
          </p:cNvSpPr>
          <p:nvPr>
            <p:ph type="body" sz="quarter" idx="31"/>
          </p:nvPr>
        </p:nvSpPr>
        <p:spPr>
          <a:xfrm>
            <a:off x="3356877" y="3077029"/>
            <a:ext cx="2563200" cy="2583996"/>
          </a:xfrm>
          <a:prstGeom prst="rect">
            <a:avLst/>
          </a:prstGeom>
          <a:noFill/>
        </p:spPr>
        <p:txBody>
          <a:bodyPr wrap="square" lIns="72000" tIns="72000" rIns="72000" bIns="72000">
            <a:noAutofit/>
          </a:bodyPr>
          <a:lstStyle>
            <a:lvl1pPr>
              <a:defRPr sz="2400" b="0">
                <a:solidFill>
                  <a:schemeClr val="accent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fr-FR"/>
              <a:t>Cliquez pour modifier les styles du texte du masque</a:t>
            </a:r>
          </a:p>
        </p:txBody>
      </p:sp>
      <p:sp>
        <p:nvSpPr>
          <p:cNvPr id="32" name="No. 3">
            <a:extLst>
              <a:ext uri="{FF2B5EF4-FFF2-40B4-BE49-F238E27FC236}">
                <a16:creationId xmlns:a16="http://schemas.microsoft.com/office/drawing/2014/main" id="{60835E92-0DA1-DBA3-87F3-D6CA2B63B035}"/>
              </a:ext>
            </a:extLst>
          </p:cNvPr>
          <p:cNvSpPr>
            <a:spLocks noGrp="1"/>
          </p:cNvSpPr>
          <p:nvPr>
            <p:ph type="body" sz="quarter" idx="36" hasCustomPrompt="1"/>
          </p:nvPr>
        </p:nvSpPr>
        <p:spPr>
          <a:xfrm>
            <a:off x="6299316" y="1875741"/>
            <a:ext cx="1219200" cy="1045259"/>
          </a:xfrm>
        </p:spPr>
        <p:txBody>
          <a:bodyPr/>
          <a:lstStyle>
            <a:lvl1pPr>
              <a:defRPr sz="6600" b="1">
                <a:solidFill>
                  <a:schemeClr val="accent4"/>
                </a:solidFill>
              </a:defRPr>
            </a:lvl1pPr>
          </a:lstStyle>
          <a:p>
            <a:pPr lvl="0"/>
            <a:r>
              <a:rPr lang="en-US"/>
              <a:t>#</a:t>
            </a:r>
            <a:endParaRPr lang="en-GB"/>
          </a:p>
        </p:txBody>
      </p:sp>
      <p:sp>
        <p:nvSpPr>
          <p:cNvPr id="9" name="Text Placeholder 8">
            <a:extLst>
              <a:ext uri="{FF2B5EF4-FFF2-40B4-BE49-F238E27FC236}">
                <a16:creationId xmlns:a16="http://schemas.microsoft.com/office/drawing/2014/main" id="{1CF5EC94-06CC-02DF-99F1-D843B6EC5EE0}"/>
              </a:ext>
            </a:extLst>
          </p:cNvPr>
          <p:cNvSpPr>
            <a:spLocks noGrp="1"/>
          </p:cNvSpPr>
          <p:nvPr>
            <p:ph type="body" sz="quarter" idx="32"/>
          </p:nvPr>
        </p:nvSpPr>
        <p:spPr>
          <a:xfrm>
            <a:off x="6263754" y="3077029"/>
            <a:ext cx="2563200" cy="2583996"/>
          </a:xfrm>
          <a:prstGeom prst="rect">
            <a:avLst/>
          </a:prstGeom>
          <a:noFill/>
        </p:spPr>
        <p:txBody>
          <a:bodyPr wrap="square" lIns="72000" tIns="72000" rIns="72000" bIns="72000">
            <a:noAutofit/>
          </a:bodyPr>
          <a:lstStyle>
            <a:lvl1pPr>
              <a:defRPr sz="2400" b="0">
                <a:solidFill>
                  <a:schemeClr val="accent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fr-FR"/>
              <a:t>Cliquez pour modifier les styles du texte du masque</a:t>
            </a:r>
          </a:p>
        </p:txBody>
      </p:sp>
      <p:sp>
        <p:nvSpPr>
          <p:cNvPr id="33" name="No. 4">
            <a:extLst>
              <a:ext uri="{FF2B5EF4-FFF2-40B4-BE49-F238E27FC236}">
                <a16:creationId xmlns:a16="http://schemas.microsoft.com/office/drawing/2014/main" id="{6B7232B3-A316-556F-88E1-AF03801AA585}"/>
              </a:ext>
            </a:extLst>
          </p:cNvPr>
          <p:cNvSpPr>
            <a:spLocks noGrp="1"/>
          </p:cNvSpPr>
          <p:nvPr>
            <p:ph type="body" sz="quarter" idx="37" hasCustomPrompt="1"/>
          </p:nvPr>
        </p:nvSpPr>
        <p:spPr>
          <a:xfrm>
            <a:off x="9172862" y="1875741"/>
            <a:ext cx="1219200" cy="1045259"/>
          </a:xfrm>
        </p:spPr>
        <p:txBody>
          <a:bodyPr/>
          <a:lstStyle>
            <a:lvl1pPr>
              <a:defRPr sz="6600" b="1">
                <a:solidFill>
                  <a:schemeClr val="accent3"/>
                </a:solidFill>
              </a:defRPr>
            </a:lvl1pPr>
          </a:lstStyle>
          <a:p>
            <a:pPr lvl="0"/>
            <a:r>
              <a:rPr lang="en-US"/>
              <a:t>#</a:t>
            </a:r>
            <a:endParaRPr lang="en-GB"/>
          </a:p>
        </p:txBody>
      </p:sp>
      <p:sp>
        <p:nvSpPr>
          <p:cNvPr id="10" name="Text Placeholder 9">
            <a:extLst>
              <a:ext uri="{FF2B5EF4-FFF2-40B4-BE49-F238E27FC236}">
                <a16:creationId xmlns:a16="http://schemas.microsoft.com/office/drawing/2014/main" id="{0C959DA9-8679-ED13-435D-84000FD888E2}"/>
              </a:ext>
            </a:extLst>
          </p:cNvPr>
          <p:cNvSpPr>
            <a:spLocks noGrp="1"/>
          </p:cNvSpPr>
          <p:nvPr>
            <p:ph type="body" sz="quarter" idx="33"/>
          </p:nvPr>
        </p:nvSpPr>
        <p:spPr>
          <a:xfrm>
            <a:off x="9170632" y="3080342"/>
            <a:ext cx="2563200" cy="2583996"/>
          </a:xfrm>
          <a:prstGeom prst="rect">
            <a:avLst/>
          </a:prstGeom>
          <a:noFill/>
        </p:spPr>
        <p:txBody>
          <a:bodyPr wrap="square" lIns="72000" tIns="72000" rIns="72000" bIns="72000">
            <a:noAutofit/>
          </a:bodyPr>
          <a:lstStyle>
            <a:lvl1pPr>
              <a:defRPr sz="2400" b="0">
                <a:solidFill>
                  <a:schemeClr val="accent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fr-FR"/>
              <a:t>Cliquez pour modifier les styles du texte du masque</a:t>
            </a:r>
          </a:p>
        </p:txBody>
      </p:sp>
      <p:sp>
        <p:nvSpPr>
          <p:cNvPr id="17" name="TextBox 16">
            <a:extLst>
              <a:ext uri="{FF2B5EF4-FFF2-40B4-BE49-F238E27FC236}">
                <a16:creationId xmlns:a16="http://schemas.microsoft.com/office/drawing/2014/main" id="{B094FC2C-B470-E22E-D383-B44D7B951CD9}"/>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‹N°›</a:t>
            </a:fld>
            <a:endParaRPr lang="en-GB" sz="900">
              <a:solidFill>
                <a:schemeClr val="bg1"/>
              </a:solidFill>
            </a:endParaRPr>
          </a:p>
        </p:txBody>
      </p:sp>
      <p:sp>
        <p:nvSpPr>
          <p:cNvPr id="24" name="Classification">
            <a:extLst>
              <a:ext uri="{FF2B5EF4-FFF2-40B4-BE49-F238E27FC236}">
                <a16:creationId xmlns:a16="http://schemas.microsoft.com/office/drawing/2014/main" id="{67B23A15-646C-F76F-AD69-AE049FD5000A}"/>
              </a:ext>
              <a:ext uri="{C183D7F6-B498-43B3-948B-1728B52AA6E4}">
                <adec:decorative xmlns:adec="http://schemas.microsoft.com/office/drawing/2017/decorative" val="1"/>
              </a:ext>
            </a:extLst>
          </p:cNvPr>
          <p:cNvSpPr txBox="1">
            <a:spLocks/>
          </p:cNvSpPr>
          <p:nvPr/>
        </p:nvSpPr>
        <p:spPr>
          <a:xfrm>
            <a:off x="440938" y="6497329"/>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800" dirty="0">
                <a:solidFill>
                  <a:schemeClr val="bg1"/>
                </a:solidFill>
                <a:effectLst/>
              </a:rPr>
              <a:t>© Ipsos | Juin 2025 | Version finale</a:t>
            </a:r>
            <a:endParaRPr lang="en-GB" sz="800" dirty="0">
              <a:solidFill>
                <a:schemeClr val="bg1"/>
              </a:solidFill>
              <a:effectLst/>
            </a:endParaRPr>
          </a:p>
        </p:txBody>
      </p:sp>
      <p:pic>
        <p:nvPicPr>
          <p:cNvPr id="4" name="Graphic 3">
            <a:extLst>
              <a:ext uri="{FF2B5EF4-FFF2-40B4-BE49-F238E27FC236}">
                <a16:creationId xmlns:a16="http://schemas.microsoft.com/office/drawing/2014/main" id="{5989FBE8-F1C6-3C30-B83C-98926DFF9D4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3929542333"/>
      </p:ext>
    </p:extLst>
  </p:cSld>
  <p:clrMapOvr>
    <a:masterClrMapping/>
  </p:clrMapOvr>
  <p:extLst>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3 key points">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5C23FA-A39C-47E2-B32E-D31B7F81F736}"/>
              </a:ext>
            </a:extLst>
          </p:cNvPr>
          <p:cNvSpPr>
            <a:spLocks noGrp="1"/>
          </p:cNvSpPr>
          <p:nvPr>
            <p:ph type="title" hasCustomPrompt="1"/>
          </p:nvPr>
        </p:nvSpPr>
        <p:spPr/>
        <p:txBody>
          <a:bodyPr/>
          <a:lstStyle>
            <a:lvl1pPr>
              <a:defRPr>
                <a:solidFill>
                  <a:schemeClr val="bg1"/>
                </a:solidFill>
              </a:defRPr>
            </a:lvl1pPr>
          </a:lstStyle>
          <a:p>
            <a:r>
              <a:rPr lang="en-US"/>
              <a:t>3 key points layout</a:t>
            </a:r>
            <a:endParaRPr lang="en-GB"/>
          </a:p>
        </p:txBody>
      </p:sp>
      <p:sp>
        <p:nvSpPr>
          <p:cNvPr id="23" name="No. 1">
            <a:extLst>
              <a:ext uri="{FF2B5EF4-FFF2-40B4-BE49-F238E27FC236}">
                <a16:creationId xmlns:a16="http://schemas.microsoft.com/office/drawing/2014/main" id="{8933E780-68DF-AEFF-FB64-64A8AC3BC8DB}"/>
              </a:ext>
            </a:extLst>
          </p:cNvPr>
          <p:cNvSpPr>
            <a:spLocks noGrp="1"/>
          </p:cNvSpPr>
          <p:nvPr>
            <p:ph type="body" sz="quarter" idx="34" hasCustomPrompt="1"/>
          </p:nvPr>
        </p:nvSpPr>
        <p:spPr>
          <a:xfrm>
            <a:off x="424599" y="1701571"/>
            <a:ext cx="1219200" cy="1045259"/>
          </a:xfrm>
        </p:spPr>
        <p:txBody>
          <a:bodyPr/>
          <a:lstStyle>
            <a:lvl1pPr>
              <a:defRPr sz="9600" b="1">
                <a:solidFill>
                  <a:schemeClr val="tx2"/>
                </a:solidFill>
              </a:defRPr>
            </a:lvl1pPr>
          </a:lstStyle>
          <a:p>
            <a:pPr lvl="0"/>
            <a:r>
              <a:rPr lang="en-US"/>
              <a:t>#</a:t>
            </a:r>
            <a:endParaRPr lang="en-GB"/>
          </a:p>
        </p:txBody>
      </p:sp>
      <p:sp>
        <p:nvSpPr>
          <p:cNvPr id="7" name="Text Placeholder 6">
            <a:extLst>
              <a:ext uri="{FF2B5EF4-FFF2-40B4-BE49-F238E27FC236}">
                <a16:creationId xmlns:a16="http://schemas.microsoft.com/office/drawing/2014/main" id="{3BF07BEC-475C-D95A-2313-6FF423D69112}"/>
              </a:ext>
            </a:extLst>
          </p:cNvPr>
          <p:cNvSpPr>
            <a:spLocks noGrp="1"/>
          </p:cNvSpPr>
          <p:nvPr>
            <p:ph type="body" sz="quarter" idx="30"/>
          </p:nvPr>
        </p:nvSpPr>
        <p:spPr>
          <a:xfrm>
            <a:off x="449999" y="3067958"/>
            <a:ext cx="3528000" cy="2583996"/>
          </a:xfrm>
          <a:prstGeom prst="rect">
            <a:avLst/>
          </a:prstGeom>
          <a:noFill/>
        </p:spPr>
        <p:txBody>
          <a:bodyPr wrap="square" lIns="72000" tIns="72000" rIns="72000" bIns="72000">
            <a:noAutofit/>
          </a:bodyPr>
          <a:lstStyle>
            <a:lvl1pPr>
              <a:defRPr sz="2400" b="0">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fr-FR"/>
              <a:t>Cliquez pour modifier les styles du texte du masque</a:t>
            </a:r>
          </a:p>
        </p:txBody>
      </p:sp>
      <p:sp>
        <p:nvSpPr>
          <p:cNvPr id="27" name="No. 2">
            <a:extLst>
              <a:ext uri="{FF2B5EF4-FFF2-40B4-BE49-F238E27FC236}">
                <a16:creationId xmlns:a16="http://schemas.microsoft.com/office/drawing/2014/main" id="{30E98F8F-3061-8682-1A3F-E78E0C8D3F9E}"/>
              </a:ext>
            </a:extLst>
          </p:cNvPr>
          <p:cNvSpPr>
            <a:spLocks noGrp="1"/>
          </p:cNvSpPr>
          <p:nvPr>
            <p:ph type="body" sz="quarter" idx="35" hasCustomPrompt="1"/>
          </p:nvPr>
        </p:nvSpPr>
        <p:spPr>
          <a:xfrm>
            <a:off x="4298690" y="1701571"/>
            <a:ext cx="1219200" cy="1045259"/>
          </a:xfrm>
        </p:spPr>
        <p:txBody>
          <a:bodyPr/>
          <a:lstStyle>
            <a:lvl1pPr>
              <a:defRPr sz="9600" b="1">
                <a:solidFill>
                  <a:schemeClr val="accent2"/>
                </a:solidFill>
              </a:defRPr>
            </a:lvl1pPr>
          </a:lstStyle>
          <a:p>
            <a:pPr lvl="0"/>
            <a:r>
              <a:rPr lang="en-US"/>
              <a:t>#</a:t>
            </a:r>
            <a:endParaRPr lang="en-GB"/>
          </a:p>
        </p:txBody>
      </p:sp>
      <p:sp>
        <p:nvSpPr>
          <p:cNvPr id="8" name="Text Placeholder 7">
            <a:extLst>
              <a:ext uri="{FF2B5EF4-FFF2-40B4-BE49-F238E27FC236}">
                <a16:creationId xmlns:a16="http://schemas.microsoft.com/office/drawing/2014/main" id="{4812F4A0-FD3C-1B4E-7C0D-A6CD56FB0F3F}"/>
              </a:ext>
            </a:extLst>
          </p:cNvPr>
          <p:cNvSpPr>
            <a:spLocks noGrp="1"/>
          </p:cNvSpPr>
          <p:nvPr>
            <p:ph type="body" sz="quarter" idx="31"/>
          </p:nvPr>
        </p:nvSpPr>
        <p:spPr>
          <a:xfrm>
            <a:off x="4332287" y="3067958"/>
            <a:ext cx="3528000" cy="2583996"/>
          </a:xfrm>
          <a:prstGeom prst="rect">
            <a:avLst/>
          </a:prstGeom>
          <a:noFill/>
        </p:spPr>
        <p:txBody>
          <a:bodyPr wrap="square" lIns="72000" tIns="72000" rIns="72000" bIns="72000">
            <a:noAutofit/>
          </a:bodyPr>
          <a:lstStyle>
            <a:lvl1pPr>
              <a:defRPr sz="2400" b="0">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fr-FR"/>
              <a:t>Cliquez pour modifier les styles du texte du masque</a:t>
            </a:r>
          </a:p>
        </p:txBody>
      </p:sp>
      <p:sp>
        <p:nvSpPr>
          <p:cNvPr id="32" name="No. 3">
            <a:extLst>
              <a:ext uri="{FF2B5EF4-FFF2-40B4-BE49-F238E27FC236}">
                <a16:creationId xmlns:a16="http://schemas.microsoft.com/office/drawing/2014/main" id="{60835E92-0DA1-DBA3-87F3-D6CA2B63B035}"/>
              </a:ext>
            </a:extLst>
          </p:cNvPr>
          <p:cNvSpPr>
            <a:spLocks noGrp="1"/>
          </p:cNvSpPr>
          <p:nvPr>
            <p:ph type="body" sz="quarter" idx="36" hasCustomPrompt="1"/>
          </p:nvPr>
        </p:nvSpPr>
        <p:spPr>
          <a:xfrm>
            <a:off x="8162924" y="1701571"/>
            <a:ext cx="1219200" cy="1045259"/>
          </a:xfrm>
        </p:spPr>
        <p:txBody>
          <a:bodyPr/>
          <a:lstStyle>
            <a:lvl1pPr>
              <a:defRPr sz="9600" b="1">
                <a:solidFill>
                  <a:srgbClr val="E3D8F0"/>
                </a:solidFill>
              </a:defRPr>
            </a:lvl1pPr>
          </a:lstStyle>
          <a:p>
            <a:pPr lvl="0"/>
            <a:r>
              <a:rPr lang="en-US"/>
              <a:t>#</a:t>
            </a:r>
            <a:endParaRPr lang="en-GB"/>
          </a:p>
        </p:txBody>
      </p:sp>
      <p:sp>
        <p:nvSpPr>
          <p:cNvPr id="9" name="Text Placeholder 8">
            <a:extLst>
              <a:ext uri="{FF2B5EF4-FFF2-40B4-BE49-F238E27FC236}">
                <a16:creationId xmlns:a16="http://schemas.microsoft.com/office/drawing/2014/main" id="{1CF5EC94-06CC-02DF-99F1-D843B6EC5EE0}"/>
              </a:ext>
            </a:extLst>
          </p:cNvPr>
          <p:cNvSpPr>
            <a:spLocks noGrp="1"/>
          </p:cNvSpPr>
          <p:nvPr>
            <p:ph type="body" sz="quarter" idx="32" hasCustomPrompt="1"/>
          </p:nvPr>
        </p:nvSpPr>
        <p:spPr>
          <a:xfrm>
            <a:off x="8220073" y="3067958"/>
            <a:ext cx="3528000" cy="2583996"/>
          </a:xfrm>
          <a:prstGeom prst="rect">
            <a:avLst/>
          </a:prstGeom>
          <a:noFill/>
        </p:spPr>
        <p:txBody>
          <a:bodyPr wrap="square" lIns="72000" tIns="72000" rIns="72000" bIns="72000">
            <a:noAutofit/>
          </a:bodyPr>
          <a:lstStyle>
            <a:lvl1pPr>
              <a:defRPr sz="2400" b="0">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add text</a:t>
            </a:r>
          </a:p>
        </p:txBody>
      </p:sp>
      <p:sp>
        <p:nvSpPr>
          <p:cNvPr id="17" name="TextBox 16">
            <a:extLst>
              <a:ext uri="{FF2B5EF4-FFF2-40B4-BE49-F238E27FC236}">
                <a16:creationId xmlns:a16="http://schemas.microsoft.com/office/drawing/2014/main" id="{B094FC2C-B470-E22E-D383-B44D7B951CD9}"/>
              </a:ext>
            </a:extLst>
          </p:cNvPr>
          <p:cNvSpPr txBox="1"/>
          <p:nvPr/>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‹N°›</a:t>
            </a:fld>
            <a:endParaRPr lang="en-GB" sz="900">
              <a:solidFill>
                <a:schemeClr val="bg1"/>
              </a:solidFill>
            </a:endParaRPr>
          </a:p>
        </p:txBody>
      </p:sp>
      <p:sp>
        <p:nvSpPr>
          <p:cNvPr id="24" name="Classification">
            <a:extLst>
              <a:ext uri="{FF2B5EF4-FFF2-40B4-BE49-F238E27FC236}">
                <a16:creationId xmlns:a16="http://schemas.microsoft.com/office/drawing/2014/main" id="{67B23A15-646C-F76F-AD69-AE049FD5000A}"/>
              </a:ext>
              <a:ext uri="{C183D7F6-B498-43B3-948B-1728B52AA6E4}">
                <adec:decorative xmlns:adec="http://schemas.microsoft.com/office/drawing/2017/decorative" val="1"/>
              </a:ext>
            </a:extLst>
          </p:cNvPr>
          <p:cNvSpPr txBox="1">
            <a:spLocks/>
          </p:cNvSpPr>
          <p:nvPr/>
        </p:nvSpPr>
        <p:spPr>
          <a:xfrm>
            <a:off x="440938" y="6497329"/>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800" dirty="0">
                <a:solidFill>
                  <a:schemeClr val="bg1"/>
                </a:solidFill>
                <a:effectLst/>
              </a:rPr>
              <a:t>© Ipsos | Juin 2025 | Version finale</a:t>
            </a:r>
            <a:endParaRPr lang="en-GB" sz="800" dirty="0">
              <a:solidFill>
                <a:schemeClr val="bg1"/>
              </a:solidFill>
              <a:effectLst/>
            </a:endParaRPr>
          </a:p>
        </p:txBody>
      </p:sp>
      <p:pic>
        <p:nvPicPr>
          <p:cNvPr id="4" name="Graphic 3">
            <a:extLst>
              <a:ext uri="{FF2B5EF4-FFF2-40B4-BE49-F238E27FC236}">
                <a16:creationId xmlns:a16="http://schemas.microsoft.com/office/drawing/2014/main" id="{CC5EA47B-0866-1154-09FC-C7C7B641973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2397036553"/>
      </p:ext>
    </p:extLst>
  </p:cSld>
  <p:clrMapOvr>
    <a:masterClrMapping/>
  </p:clrMapOvr>
  <p:extLst>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p:cSld name="1_3 key points">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5C23FA-A39C-47E2-B32E-D31B7F81F736}"/>
              </a:ext>
            </a:extLst>
          </p:cNvPr>
          <p:cNvSpPr>
            <a:spLocks noGrp="1"/>
          </p:cNvSpPr>
          <p:nvPr>
            <p:ph type="title" hasCustomPrompt="1"/>
          </p:nvPr>
        </p:nvSpPr>
        <p:spPr/>
        <p:txBody>
          <a:bodyPr/>
          <a:lstStyle>
            <a:lvl1pPr>
              <a:defRPr>
                <a:solidFill>
                  <a:schemeClr val="accent1"/>
                </a:solidFill>
              </a:defRPr>
            </a:lvl1pPr>
          </a:lstStyle>
          <a:p>
            <a:r>
              <a:rPr lang="en-US"/>
              <a:t>3 key points layout</a:t>
            </a:r>
            <a:endParaRPr lang="en-GB"/>
          </a:p>
        </p:txBody>
      </p:sp>
      <p:sp>
        <p:nvSpPr>
          <p:cNvPr id="23" name="No. 1">
            <a:extLst>
              <a:ext uri="{FF2B5EF4-FFF2-40B4-BE49-F238E27FC236}">
                <a16:creationId xmlns:a16="http://schemas.microsoft.com/office/drawing/2014/main" id="{8933E780-68DF-AEFF-FB64-64A8AC3BC8DB}"/>
              </a:ext>
            </a:extLst>
          </p:cNvPr>
          <p:cNvSpPr>
            <a:spLocks noGrp="1"/>
          </p:cNvSpPr>
          <p:nvPr>
            <p:ph type="body" sz="quarter" idx="34" hasCustomPrompt="1"/>
          </p:nvPr>
        </p:nvSpPr>
        <p:spPr>
          <a:xfrm>
            <a:off x="424599" y="1701571"/>
            <a:ext cx="1219200" cy="1045259"/>
          </a:xfrm>
        </p:spPr>
        <p:txBody>
          <a:bodyPr/>
          <a:lstStyle>
            <a:lvl1pPr>
              <a:defRPr sz="9600" b="1">
                <a:solidFill>
                  <a:schemeClr val="tx2"/>
                </a:solidFill>
              </a:defRPr>
            </a:lvl1pPr>
          </a:lstStyle>
          <a:p>
            <a:pPr lvl="0"/>
            <a:r>
              <a:rPr lang="en-US"/>
              <a:t>#</a:t>
            </a:r>
            <a:endParaRPr lang="en-GB"/>
          </a:p>
        </p:txBody>
      </p:sp>
      <p:sp>
        <p:nvSpPr>
          <p:cNvPr id="7" name="Text Placeholder 6">
            <a:extLst>
              <a:ext uri="{FF2B5EF4-FFF2-40B4-BE49-F238E27FC236}">
                <a16:creationId xmlns:a16="http://schemas.microsoft.com/office/drawing/2014/main" id="{3BF07BEC-475C-D95A-2313-6FF423D69112}"/>
              </a:ext>
            </a:extLst>
          </p:cNvPr>
          <p:cNvSpPr>
            <a:spLocks noGrp="1"/>
          </p:cNvSpPr>
          <p:nvPr>
            <p:ph type="body" sz="quarter" idx="30"/>
          </p:nvPr>
        </p:nvSpPr>
        <p:spPr>
          <a:xfrm>
            <a:off x="504438" y="3067958"/>
            <a:ext cx="3528000" cy="2583996"/>
          </a:xfrm>
          <a:prstGeom prst="rect">
            <a:avLst/>
          </a:prstGeom>
          <a:noFill/>
        </p:spPr>
        <p:txBody>
          <a:bodyPr wrap="square" lIns="72000" tIns="72000" rIns="72000" bIns="72000">
            <a:noAutofit/>
          </a:bodyPr>
          <a:lstStyle>
            <a:lvl1pPr>
              <a:defRPr sz="2400" b="0">
                <a:solidFill>
                  <a:schemeClr val="accent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fr-FR"/>
              <a:t>Cliquez pour modifier les styles du texte du masque</a:t>
            </a:r>
          </a:p>
        </p:txBody>
      </p:sp>
      <p:sp>
        <p:nvSpPr>
          <p:cNvPr id="27" name="No. 2">
            <a:extLst>
              <a:ext uri="{FF2B5EF4-FFF2-40B4-BE49-F238E27FC236}">
                <a16:creationId xmlns:a16="http://schemas.microsoft.com/office/drawing/2014/main" id="{30E98F8F-3061-8682-1A3F-E78E0C8D3F9E}"/>
              </a:ext>
            </a:extLst>
          </p:cNvPr>
          <p:cNvSpPr>
            <a:spLocks noGrp="1"/>
          </p:cNvSpPr>
          <p:nvPr>
            <p:ph type="body" sz="quarter" idx="35" hasCustomPrompt="1"/>
          </p:nvPr>
        </p:nvSpPr>
        <p:spPr>
          <a:xfrm>
            <a:off x="4298690" y="1701571"/>
            <a:ext cx="1219200" cy="1045259"/>
          </a:xfrm>
        </p:spPr>
        <p:txBody>
          <a:bodyPr/>
          <a:lstStyle>
            <a:lvl1pPr>
              <a:defRPr sz="9600" b="1">
                <a:solidFill>
                  <a:schemeClr val="accent2"/>
                </a:solidFill>
              </a:defRPr>
            </a:lvl1pPr>
          </a:lstStyle>
          <a:p>
            <a:pPr lvl="0"/>
            <a:r>
              <a:rPr lang="en-US"/>
              <a:t>#</a:t>
            </a:r>
            <a:endParaRPr lang="en-GB"/>
          </a:p>
        </p:txBody>
      </p:sp>
      <p:sp>
        <p:nvSpPr>
          <p:cNvPr id="8" name="Text Placeholder 7">
            <a:extLst>
              <a:ext uri="{FF2B5EF4-FFF2-40B4-BE49-F238E27FC236}">
                <a16:creationId xmlns:a16="http://schemas.microsoft.com/office/drawing/2014/main" id="{4812F4A0-FD3C-1B4E-7C0D-A6CD56FB0F3F}"/>
              </a:ext>
            </a:extLst>
          </p:cNvPr>
          <p:cNvSpPr>
            <a:spLocks noGrp="1"/>
          </p:cNvSpPr>
          <p:nvPr>
            <p:ph type="body" sz="quarter" idx="31"/>
          </p:nvPr>
        </p:nvSpPr>
        <p:spPr>
          <a:xfrm>
            <a:off x="4386726" y="3067958"/>
            <a:ext cx="3528000" cy="2583996"/>
          </a:xfrm>
          <a:prstGeom prst="rect">
            <a:avLst/>
          </a:prstGeom>
          <a:noFill/>
        </p:spPr>
        <p:txBody>
          <a:bodyPr wrap="square" lIns="72000" tIns="72000" rIns="72000" bIns="72000">
            <a:noAutofit/>
          </a:bodyPr>
          <a:lstStyle>
            <a:lvl1pPr>
              <a:defRPr sz="2400" b="0">
                <a:solidFill>
                  <a:schemeClr val="accent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fr-FR"/>
              <a:t>Cliquez pour modifier les styles du texte du masque</a:t>
            </a:r>
          </a:p>
        </p:txBody>
      </p:sp>
      <p:sp>
        <p:nvSpPr>
          <p:cNvPr id="32" name="No. 3">
            <a:extLst>
              <a:ext uri="{FF2B5EF4-FFF2-40B4-BE49-F238E27FC236}">
                <a16:creationId xmlns:a16="http://schemas.microsoft.com/office/drawing/2014/main" id="{60835E92-0DA1-DBA3-87F3-D6CA2B63B035}"/>
              </a:ext>
            </a:extLst>
          </p:cNvPr>
          <p:cNvSpPr>
            <a:spLocks noGrp="1"/>
          </p:cNvSpPr>
          <p:nvPr>
            <p:ph type="body" sz="quarter" idx="36" hasCustomPrompt="1"/>
          </p:nvPr>
        </p:nvSpPr>
        <p:spPr>
          <a:xfrm>
            <a:off x="8162924" y="1701571"/>
            <a:ext cx="1219200" cy="1045259"/>
          </a:xfrm>
        </p:spPr>
        <p:txBody>
          <a:bodyPr/>
          <a:lstStyle>
            <a:lvl1pPr>
              <a:defRPr sz="9600" b="1">
                <a:solidFill>
                  <a:schemeClr val="accent5"/>
                </a:solidFill>
              </a:defRPr>
            </a:lvl1pPr>
          </a:lstStyle>
          <a:p>
            <a:pPr lvl="0"/>
            <a:r>
              <a:rPr lang="en-US"/>
              <a:t>#</a:t>
            </a:r>
            <a:endParaRPr lang="en-GB"/>
          </a:p>
        </p:txBody>
      </p:sp>
      <p:sp>
        <p:nvSpPr>
          <p:cNvPr id="9" name="Text Placeholder 8">
            <a:extLst>
              <a:ext uri="{FF2B5EF4-FFF2-40B4-BE49-F238E27FC236}">
                <a16:creationId xmlns:a16="http://schemas.microsoft.com/office/drawing/2014/main" id="{1CF5EC94-06CC-02DF-99F1-D843B6EC5EE0}"/>
              </a:ext>
            </a:extLst>
          </p:cNvPr>
          <p:cNvSpPr>
            <a:spLocks noGrp="1"/>
          </p:cNvSpPr>
          <p:nvPr>
            <p:ph type="body" sz="quarter" idx="32" hasCustomPrompt="1"/>
          </p:nvPr>
        </p:nvSpPr>
        <p:spPr>
          <a:xfrm>
            <a:off x="8220073" y="3067958"/>
            <a:ext cx="3528000" cy="2583996"/>
          </a:xfrm>
          <a:prstGeom prst="rect">
            <a:avLst/>
          </a:prstGeom>
          <a:noFill/>
        </p:spPr>
        <p:txBody>
          <a:bodyPr wrap="square" lIns="72000" tIns="72000" rIns="72000" bIns="72000">
            <a:noAutofit/>
          </a:bodyPr>
          <a:lstStyle>
            <a:lvl1pPr>
              <a:defRPr sz="2400" b="0">
                <a:solidFill>
                  <a:schemeClr val="accent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add text</a:t>
            </a:r>
          </a:p>
        </p:txBody>
      </p:sp>
      <p:sp>
        <p:nvSpPr>
          <p:cNvPr id="17" name="TextBox 16">
            <a:extLst>
              <a:ext uri="{FF2B5EF4-FFF2-40B4-BE49-F238E27FC236}">
                <a16:creationId xmlns:a16="http://schemas.microsoft.com/office/drawing/2014/main" id="{B094FC2C-B470-E22E-D383-B44D7B951CD9}"/>
              </a:ext>
            </a:extLst>
          </p:cNvPr>
          <p:cNvSpPr txBox="1"/>
          <p:nvPr/>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‹N°›</a:t>
            </a:fld>
            <a:endParaRPr lang="en-GB" sz="900">
              <a:solidFill>
                <a:schemeClr val="bg1"/>
              </a:solidFill>
            </a:endParaRPr>
          </a:p>
        </p:txBody>
      </p:sp>
      <p:sp>
        <p:nvSpPr>
          <p:cNvPr id="24" name="Classification">
            <a:extLst>
              <a:ext uri="{FF2B5EF4-FFF2-40B4-BE49-F238E27FC236}">
                <a16:creationId xmlns:a16="http://schemas.microsoft.com/office/drawing/2014/main" id="{67B23A15-646C-F76F-AD69-AE049FD5000A}"/>
              </a:ext>
              <a:ext uri="{C183D7F6-B498-43B3-948B-1728B52AA6E4}">
                <adec:decorative xmlns:adec="http://schemas.microsoft.com/office/drawing/2017/decorative" val="1"/>
              </a:ext>
            </a:extLst>
          </p:cNvPr>
          <p:cNvSpPr txBox="1">
            <a:spLocks/>
          </p:cNvSpPr>
          <p:nvPr/>
        </p:nvSpPr>
        <p:spPr>
          <a:xfrm>
            <a:off x="440938" y="6497329"/>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800" dirty="0">
                <a:solidFill>
                  <a:schemeClr val="bg1"/>
                </a:solidFill>
                <a:effectLst/>
              </a:rPr>
              <a:t>© Ipsos | Juin 2025 | Version finale</a:t>
            </a:r>
            <a:endParaRPr lang="en-GB" sz="800" dirty="0">
              <a:solidFill>
                <a:schemeClr val="bg1"/>
              </a:solidFill>
              <a:effectLst/>
            </a:endParaRPr>
          </a:p>
        </p:txBody>
      </p:sp>
      <p:pic>
        <p:nvPicPr>
          <p:cNvPr id="4" name="Graphic 3">
            <a:extLst>
              <a:ext uri="{FF2B5EF4-FFF2-40B4-BE49-F238E27FC236}">
                <a16:creationId xmlns:a16="http://schemas.microsoft.com/office/drawing/2014/main" id="{CC5EA47B-0866-1154-09FC-C7C7B641973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2706221470"/>
      </p:ext>
    </p:extLst>
  </p:cSld>
  <p:clrMapOvr>
    <a:masterClrMapping/>
  </p:clrMapOvr>
  <p:extLst>
    <p:ext uri="{DCECCB84-F9BA-43D5-87BE-67443E8EF086}">
      <p15:sldGuideLst xmlns:p15="http://schemas.microsoft.com/office/powerpoint/2012/main"/>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cSld name="Image with statement">
    <p:bg>
      <p:bgPr>
        <a:solidFill>
          <a:schemeClr val="accent6"/>
        </a:solidFill>
        <a:effectLst/>
      </p:bgPr>
    </p:bg>
    <p:spTree>
      <p:nvGrpSpPr>
        <p:cNvPr id="1" name=""/>
        <p:cNvGrpSpPr/>
        <p:nvPr/>
      </p:nvGrpSpPr>
      <p:grpSpPr>
        <a:xfrm>
          <a:off x="0" y="0"/>
          <a:ext cx="0" cy="0"/>
          <a:chOff x="0" y="0"/>
          <a:chExt cx="0" cy="0"/>
        </a:xfrm>
      </p:grpSpPr>
      <p:sp>
        <p:nvSpPr>
          <p:cNvPr id="6" name="Background Photo">
            <a:extLst>
              <a:ext uri="{FF2B5EF4-FFF2-40B4-BE49-F238E27FC236}">
                <a16:creationId xmlns:a16="http://schemas.microsoft.com/office/drawing/2014/main" id="{ECE5E809-1F49-439C-8A55-BB5E4B4A6343}"/>
              </a:ext>
              <a:ext uri="{C183D7F6-B498-43B3-948B-1728B52AA6E4}">
                <adec:decorative xmlns:adec="http://schemas.microsoft.com/office/drawing/2017/decorative" val="1"/>
              </a:ext>
            </a:extLst>
          </p:cNvPr>
          <p:cNvSpPr>
            <a:spLocks noGrp="1"/>
          </p:cNvSpPr>
          <p:nvPr>
            <p:ph type="pic" sz="quarter" idx="1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12192000 w 12192000"/>
              <a:gd name="connsiteY1" fmla="*/ 0 h 6858000"/>
              <a:gd name="connsiteX2" fmla="*/ 12192000 w 12192000"/>
              <a:gd name="connsiteY2" fmla="*/ 0 h 6858000"/>
              <a:gd name="connsiteX3" fmla="*/ 12192000 w 12192000"/>
              <a:gd name="connsiteY3" fmla="*/ 6858000 h 6858000"/>
              <a:gd name="connsiteX4" fmla="*/ 5305425 w 12192000"/>
              <a:gd name="connsiteY4" fmla="*/ 6858000 h 6858000"/>
              <a:gd name="connsiteX5" fmla="*/ 0 w 12192000"/>
              <a:gd name="connsiteY5" fmla="*/ 6858000 h 6858000"/>
              <a:gd name="connsiteX6" fmla="*/ 0 w 12192000"/>
              <a:gd name="connsiteY6" fmla="*/ 0 h 6858000"/>
              <a:gd name="connsiteX0" fmla="*/ 0 w 12192000"/>
              <a:gd name="connsiteY0" fmla="*/ 0 h 6858000"/>
              <a:gd name="connsiteX1" fmla="*/ 12192000 w 12192000"/>
              <a:gd name="connsiteY1" fmla="*/ 0 h 6858000"/>
              <a:gd name="connsiteX2" fmla="*/ 12192000 w 12192000"/>
              <a:gd name="connsiteY2" fmla="*/ 0 h 6858000"/>
              <a:gd name="connsiteX3" fmla="*/ 5305425 w 12192000"/>
              <a:gd name="connsiteY3" fmla="*/ 6858000 h 6858000"/>
              <a:gd name="connsiteX4" fmla="*/ 0 w 12192000"/>
              <a:gd name="connsiteY4" fmla="*/ 6858000 h 6858000"/>
              <a:gd name="connsiteX5" fmla="*/ 0 w 12192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12192000" y="0"/>
                </a:lnTo>
                <a:lnTo>
                  <a:pt x="12192000" y="0"/>
                </a:lnTo>
                <a:lnTo>
                  <a:pt x="5305425" y="6858000"/>
                </a:lnTo>
                <a:lnTo>
                  <a:pt x="0" y="6858000"/>
                </a:lnTo>
                <a:lnTo>
                  <a:pt x="0" y="0"/>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fr-FR"/>
              <a:t>Cliquez sur l'icône pour ajouter une image</a:t>
            </a:r>
            <a:endParaRPr lang="en-GB"/>
          </a:p>
        </p:txBody>
      </p:sp>
      <p:sp>
        <p:nvSpPr>
          <p:cNvPr id="2" name="Title">
            <a:extLst>
              <a:ext uri="{FF2B5EF4-FFF2-40B4-BE49-F238E27FC236}">
                <a16:creationId xmlns:a16="http://schemas.microsoft.com/office/drawing/2014/main" id="{CCF0329B-10BB-461A-AB01-9E9659E82FEF}"/>
              </a:ext>
            </a:extLst>
          </p:cNvPr>
          <p:cNvSpPr>
            <a:spLocks noGrp="1"/>
          </p:cNvSpPr>
          <p:nvPr>
            <p:ph type="title"/>
          </p:nvPr>
        </p:nvSpPr>
        <p:spPr/>
        <p:txBody>
          <a:bodyPr/>
          <a:lstStyle>
            <a:lvl1pPr>
              <a:defRPr>
                <a:solidFill>
                  <a:schemeClr val="bg1"/>
                </a:solidFill>
              </a:defRPr>
            </a:lvl1pPr>
          </a:lstStyle>
          <a:p>
            <a:r>
              <a:rPr lang="fr-FR"/>
              <a:t>Modifiez le style du titre</a:t>
            </a:r>
            <a:endParaRPr lang="en-GB"/>
          </a:p>
        </p:txBody>
      </p:sp>
      <p:sp>
        <p:nvSpPr>
          <p:cNvPr id="12" name="Classification">
            <a:extLst>
              <a:ext uri="{FF2B5EF4-FFF2-40B4-BE49-F238E27FC236}">
                <a16:creationId xmlns:a16="http://schemas.microsoft.com/office/drawing/2014/main" id="{63C7A1F1-0F83-915B-A759-E4D7A851EE00}"/>
              </a:ext>
              <a:ext uri="{C183D7F6-B498-43B3-948B-1728B52AA6E4}">
                <adec:decorative xmlns:adec="http://schemas.microsoft.com/office/drawing/2017/decorative" val="1"/>
              </a:ext>
            </a:extLst>
          </p:cNvPr>
          <p:cNvSpPr txBox="1">
            <a:spLocks/>
          </p:cNvSpPr>
          <p:nvPr/>
        </p:nvSpPr>
        <p:spPr>
          <a:xfrm>
            <a:off x="817200" y="6515735"/>
            <a:ext cx="151002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800" dirty="0">
                <a:solidFill>
                  <a:schemeClr val="bg1"/>
                </a:solidFill>
              </a:rPr>
              <a:t>© Ipsos | Juin 2025 | Version finale</a:t>
            </a:r>
            <a:endParaRPr lang="en-US" sz="800" dirty="0">
              <a:solidFill>
                <a:schemeClr val="bg1"/>
              </a:solidFill>
            </a:endParaRPr>
          </a:p>
        </p:txBody>
      </p:sp>
      <p:sp>
        <p:nvSpPr>
          <p:cNvPr id="4" name="Classification">
            <a:extLst>
              <a:ext uri="{FF2B5EF4-FFF2-40B4-BE49-F238E27FC236}">
                <a16:creationId xmlns:a16="http://schemas.microsoft.com/office/drawing/2014/main" id="{FF52F62D-DB52-C4F2-A1C7-CEDBBDBAAA38}"/>
              </a:ext>
              <a:ext uri="{C183D7F6-B498-43B3-948B-1728B52AA6E4}">
                <adec:decorative xmlns:adec="http://schemas.microsoft.com/office/drawing/2017/decorative" val="1"/>
              </a:ext>
            </a:extLst>
          </p:cNvPr>
          <p:cNvSpPr txBox="1">
            <a:spLocks/>
          </p:cNvSpPr>
          <p:nvPr userDrawn="1"/>
        </p:nvSpPr>
        <p:spPr>
          <a:xfrm>
            <a:off x="817200" y="6515735"/>
            <a:ext cx="151002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800" dirty="0">
                <a:solidFill>
                  <a:schemeClr val="bg1"/>
                </a:solidFill>
              </a:rPr>
              <a:t>© Ipsos | Juin 2025 | Version finale</a:t>
            </a:r>
            <a:endParaRPr lang="en-US" sz="800" dirty="0">
              <a:solidFill>
                <a:schemeClr val="bg1"/>
              </a:solidFill>
            </a:endParaRPr>
          </a:p>
        </p:txBody>
      </p:sp>
    </p:spTree>
    <p:extLst>
      <p:ext uri="{BB962C8B-B14F-4D97-AF65-F5344CB8AC3E}">
        <p14:creationId xmlns:p14="http://schemas.microsoft.com/office/powerpoint/2010/main" val="275234124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cSld name="Stylised1">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972D8E7-CBF0-A0E0-2506-2514ADEC743B}"/>
              </a:ext>
            </a:extLst>
          </p:cNvPr>
          <p:cNvSpPr>
            <a:spLocks noGrp="1"/>
          </p:cNvSpPr>
          <p:nvPr>
            <p:ph type="pic" sz="quarter" idx="11"/>
          </p:nvPr>
        </p:nvSpPr>
        <p:spPr>
          <a:xfrm>
            <a:off x="2405620" y="0"/>
            <a:ext cx="9786380" cy="6858000"/>
          </a:xfrm>
          <a:custGeom>
            <a:avLst/>
            <a:gdLst>
              <a:gd name="connsiteX0" fmla="*/ 6857999 w 9786380"/>
              <a:gd name="connsiteY0" fmla="*/ 0 h 6858000"/>
              <a:gd name="connsiteX1" fmla="*/ 9786380 w 9786380"/>
              <a:gd name="connsiteY1" fmla="*/ 0 h 6858000"/>
              <a:gd name="connsiteX2" fmla="*/ 9786380 w 9786380"/>
              <a:gd name="connsiteY2" fmla="*/ 3730171 h 6858000"/>
              <a:gd name="connsiteX3" fmla="*/ 6658551 w 9786380"/>
              <a:gd name="connsiteY3" fmla="*/ 6858000 h 6858000"/>
              <a:gd name="connsiteX4" fmla="*/ 0 w 978638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6380" h="6858000">
                <a:moveTo>
                  <a:pt x="6857999" y="0"/>
                </a:moveTo>
                <a:lnTo>
                  <a:pt x="9786380" y="0"/>
                </a:lnTo>
                <a:lnTo>
                  <a:pt x="9786380" y="3730171"/>
                </a:lnTo>
                <a:lnTo>
                  <a:pt x="6658551" y="6858000"/>
                </a:lnTo>
                <a:lnTo>
                  <a:pt x="0" y="6858000"/>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lgn="ctr">
              <a:defRPr lang="en-GB"/>
            </a:lvl1pPr>
          </a:lstStyle>
          <a:p>
            <a:pPr lvl="0"/>
            <a:r>
              <a:rPr lang="fr-FR"/>
              <a:t>Cliquez sur l'icône pour ajouter une image</a:t>
            </a:r>
            <a:endParaRPr lang="en-GB"/>
          </a:p>
        </p:txBody>
      </p:sp>
      <p:sp>
        <p:nvSpPr>
          <p:cNvPr id="3" name="Title 2">
            <a:extLst>
              <a:ext uri="{FF2B5EF4-FFF2-40B4-BE49-F238E27FC236}">
                <a16:creationId xmlns:a16="http://schemas.microsoft.com/office/drawing/2014/main" id="{4607EB8A-0FA4-D394-4D10-6E04686929AB}"/>
              </a:ext>
            </a:extLst>
          </p:cNvPr>
          <p:cNvSpPr>
            <a:spLocks noGrp="1"/>
          </p:cNvSpPr>
          <p:nvPr>
            <p:ph type="title" hasCustomPrompt="1"/>
          </p:nvPr>
        </p:nvSpPr>
        <p:spPr>
          <a:xfrm>
            <a:off x="450000" y="701874"/>
            <a:ext cx="7014490" cy="715669"/>
          </a:xfrm>
        </p:spPr>
        <p:txBody>
          <a:bodyPr/>
          <a:lstStyle>
            <a:lvl1pPr>
              <a:defRPr/>
            </a:lvl1pPr>
          </a:lstStyle>
          <a:p>
            <a:r>
              <a:rPr lang="en-US"/>
              <a:t>Layout for minimal content with imagery</a:t>
            </a:r>
            <a:endParaRPr lang="en-GB"/>
          </a:p>
        </p:txBody>
      </p:sp>
      <p:sp>
        <p:nvSpPr>
          <p:cNvPr id="5" name="Text Placeholder 4">
            <a:extLst>
              <a:ext uri="{FF2B5EF4-FFF2-40B4-BE49-F238E27FC236}">
                <a16:creationId xmlns:a16="http://schemas.microsoft.com/office/drawing/2014/main" id="{EBCD87D9-2364-1E36-0BE7-6D0EEE9FB1BF}"/>
              </a:ext>
            </a:extLst>
          </p:cNvPr>
          <p:cNvSpPr>
            <a:spLocks noGrp="1"/>
          </p:cNvSpPr>
          <p:nvPr>
            <p:ph type="body" sz="quarter" idx="12" hasCustomPrompt="1"/>
          </p:nvPr>
        </p:nvSpPr>
        <p:spPr>
          <a:xfrm>
            <a:off x="432000" y="2362200"/>
            <a:ext cx="5508431" cy="3283987"/>
          </a:xfrm>
        </p:spPr>
        <p:txBody>
          <a:bodyPr numCol="1" spcCol="288000"/>
          <a:lstStyle>
            <a:lvl1pPr marL="0" indent="0">
              <a:lnSpc>
                <a:spcPct val="112000"/>
              </a:lnSpc>
              <a:spcBef>
                <a:spcPts val="400"/>
              </a:spcBef>
              <a:spcAft>
                <a:spcPts val="400"/>
              </a:spcAft>
              <a:buFont typeface="Wingdings 2" panose="05020102010507070707" pitchFamily="18" charset="2"/>
              <a:buNone/>
              <a:defRPr sz="2400"/>
            </a:lvl1pPr>
            <a:lvl2pPr>
              <a:lnSpc>
                <a:spcPct val="112000"/>
              </a:lnSpc>
              <a:spcBef>
                <a:spcPts val="400"/>
              </a:spcBef>
              <a:spcAft>
                <a:spcPts val="400"/>
              </a:spcAft>
              <a:defRPr sz="2400"/>
            </a:lvl2pPr>
            <a:lvl3pPr>
              <a:lnSpc>
                <a:spcPct val="112000"/>
              </a:lnSpc>
              <a:spcBef>
                <a:spcPts val="400"/>
              </a:spcBef>
              <a:spcAft>
                <a:spcPts val="400"/>
              </a:spcAft>
              <a:defRPr sz="2400"/>
            </a:lvl3pPr>
            <a:lvl4pPr>
              <a:lnSpc>
                <a:spcPct val="112000"/>
              </a:lnSpc>
              <a:spcBef>
                <a:spcPts val="400"/>
              </a:spcBef>
              <a:spcAft>
                <a:spcPts val="400"/>
              </a:spcAft>
              <a:defRPr sz="2400"/>
            </a:lvl4pPr>
            <a:lvl5pPr>
              <a:lnSpc>
                <a:spcPct val="112000"/>
              </a:lnSpc>
              <a:spcBef>
                <a:spcPts val="400"/>
              </a:spcBef>
              <a:spcAft>
                <a:spcPts val="400"/>
              </a:spcAft>
              <a:defRPr sz="2400"/>
            </a:lvl5pPr>
          </a:lstStyle>
          <a:p>
            <a:pPr lvl="0"/>
            <a:r>
              <a:rPr lang="en-US"/>
              <a:t>This layout has two columns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Box 5">
            <a:extLst>
              <a:ext uri="{FF2B5EF4-FFF2-40B4-BE49-F238E27FC236}">
                <a16:creationId xmlns:a16="http://schemas.microsoft.com/office/drawing/2014/main" id="{1600AF7C-321E-EEF3-3DC1-D1C489F753C6}"/>
              </a:ext>
            </a:extLst>
          </p:cNvPr>
          <p:cNvSpPr txBox="1"/>
          <p:nvPr/>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pPr algn="ctr" rtl="0">
                <a:lnSpc>
                  <a:spcPct val="110000"/>
                </a:lnSpc>
                <a:spcBef>
                  <a:spcPts val="400"/>
                </a:spcBef>
                <a:spcAft>
                  <a:spcPts val="400"/>
                </a:spcAft>
              </a:pPr>
              <a:t>‹N°›</a:t>
            </a:fld>
            <a:endParaRPr lang="en-GB" sz="900"/>
          </a:p>
        </p:txBody>
      </p:sp>
      <p:sp>
        <p:nvSpPr>
          <p:cNvPr id="8" name="Classification">
            <a:extLst>
              <a:ext uri="{FF2B5EF4-FFF2-40B4-BE49-F238E27FC236}">
                <a16:creationId xmlns:a16="http://schemas.microsoft.com/office/drawing/2014/main" id="{467028CE-2AD9-1BC6-9375-ED71102046F3}"/>
              </a:ext>
              <a:ext uri="{C183D7F6-B498-43B3-948B-1728B52AA6E4}">
                <adec:decorative xmlns:adec="http://schemas.microsoft.com/office/drawing/2017/decorative" val="1"/>
              </a:ext>
            </a:extLst>
          </p:cNvPr>
          <p:cNvSpPr txBox="1">
            <a:spLocks/>
          </p:cNvSpPr>
          <p:nvPr/>
        </p:nvSpPr>
        <p:spPr>
          <a:xfrm>
            <a:off x="440938" y="6497329"/>
            <a:ext cx="2164150"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800" dirty="0">
                <a:solidFill>
                  <a:schemeClr val="tx1"/>
                </a:solidFill>
                <a:effectLst/>
              </a:rPr>
              <a:t>© Ipsos | Juin 2025 | Version finale</a:t>
            </a:r>
            <a:endParaRPr lang="en-GB" sz="800" dirty="0">
              <a:solidFill>
                <a:schemeClr val="tx1"/>
              </a:solidFill>
              <a:effectLst/>
            </a:endParaRPr>
          </a:p>
        </p:txBody>
      </p:sp>
      <p:sp>
        <p:nvSpPr>
          <p:cNvPr id="10" name="Classification">
            <a:extLst>
              <a:ext uri="{FF2B5EF4-FFF2-40B4-BE49-F238E27FC236}">
                <a16:creationId xmlns:a16="http://schemas.microsoft.com/office/drawing/2014/main" id="{808E1F28-8FB9-381C-CABF-F38BD7B87FBE}"/>
              </a:ext>
              <a:ext uri="{C183D7F6-B498-43B3-948B-1728B52AA6E4}">
                <adec:decorative xmlns:adec="http://schemas.microsoft.com/office/drawing/2017/decorative" val="1"/>
              </a:ext>
            </a:extLst>
          </p:cNvPr>
          <p:cNvSpPr txBox="1">
            <a:spLocks/>
          </p:cNvSpPr>
          <p:nvPr userDrawn="1"/>
        </p:nvSpPr>
        <p:spPr>
          <a:xfrm>
            <a:off x="440938" y="6497329"/>
            <a:ext cx="2164150"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800" dirty="0">
                <a:solidFill>
                  <a:schemeClr val="tx1"/>
                </a:solidFill>
                <a:effectLst/>
              </a:rPr>
              <a:t>© Ipsos | Juin 2025 | Version finale</a:t>
            </a:r>
            <a:endParaRPr lang="en-GB" sz="800" dirty="0">
              <a:solidFill>
                <a:schemeClr val="tx1"/>
              </a:solidFill>
              <a:effectLst/>
            </a:endParaRPr>
          </a:p>
        </p:txBody>
      </p:sp>
      <p:pic>
        <p:nvPicPr>
          <p:cNvPr id="2" name="Graphic 1">
            <a:extLst>
              <a:ext uri="{FF2B5EF4-FFF2-40B4-BE49-F238E27FC236}">
                <a16:creationId xmlns:a16="http://schemas.microsoft.com/office/drawing/2014/main" id="{62B33980-A486-E019-31BE-BDEFF4A628C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3417761998"/>
      </p:ext>
    </p:extLst>
  </p:cSld>
  <p:clrMapOvr>
    <a:masterClrMapping/>
  </p:clrMapOvr>
  <p:hf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Content x 2 boxes">
    <p:spTree>
      <p:nvGrpSpPr>
        <p:cNvPr id="1" name=""/>
        <p:cNvGrpSpPr/>
        <p:nvPr/>
      </p:nvGrpSpPr>
      <p:grpSpPr>
        <a:xfrm>
          <a:off x="0" y="0"/>
          <a:ext cx="0" cy="0"/>
          <a:chOff x="0" y="0"/>
          <a:chExt cx="0" cy="0"/>
        </a:xfrm>
      </p:grpSpPr>
      <p:sp>
        <p:nvSpPr>
          <p:cNvPr id="7" name="Title" descr="Header">
            <a:extLst>
              <a:ext uri="{FF2B5EF4-FFF2-40B4-BE49-F238E27FC236}">
                <a16:creationId xmlns:a16="http://schemas.microsoft.com/office/drawing/2014/main" id="{B80FCDC1-4ADD-40AF-8A4F-44573B1258DA}"/>
              </a:ext>
            </a:extLst>
          </p:cNvPr>
          <p:cNvSpPr>
            <a:spLocks noGrp="1"/>
          </p:cNvSpPr>
          <p:nvPr>
            <p:ph type="title"/>
          </p:nvPr>
        </p:nvSpPr>
        <p:spPr/>
        <p:txBody>
          <a:bodyPr/>
          <a:lstStyle/>
          <a:p>
            <a:r>
              <a:rPr lang="fr-FR"/>
              <a:t>Modifiez le style du titre</a:t>
            </a:r>
            <a:endParaRPr lang="en-GB"/>
          </a:p>
        </p:txBody>
      </p:sp>
      <p:sp>
        <p:nvSpPr>
          <p:cNvPr id="3" name="Placeholder 1">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5456880" cy="3861312"/>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0" name="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73992" y="1808163"/>
            <a:ext cx="5456880" cy="3861312"/>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Tree>
    <p:extLst>
      <p:ext uri="{BB962C8B-B14F-4D97-AF65-F5344CB8AC3E}">
        <p14:creationId xmlns:p14="http://schemas.microsoft.com/office/powerpoint/2010/main" val="1730286486"/>
      </p:ext>
    </p:extLst>
  </p:cSld>
  <p:clrMapOvr>
    <a:masterClrMapping/>
  </p:clrMapOvr>
  <p:extLst>
    <p:ext uri="{DCECCB84-F9BA-43D5-87BE-67443E8EF086}">
      <p15:sldGuideLst xmlns:p15="http://schemas.microsoft.com/office/powerpoint/2012/main">
        <p15:guide id="1" orient="horz" pos="4320">
          <p15:clr>
            <a:srgbClr val="F26B43"/>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large_image_right">
    <p:spTree>
      <p:nvGrpSpPr>
        <p:cNvPr id="1" name=""/>
        <p:cNvGrpSpPr/>
        <p:nvPr/>
      </p:nvGrpSpPr>
      <p:grpSpPr>
        <a:xfrm>
          <a:off x="0" y="0"/>
          <a:ext cx="0" cy="0"/>
          <a:chOff x="0" y="0"/>
          <a:chExt cx="0" cy="0"/>
        </a:xfrm>
      </p:grpSpPr>
      <p:sp>
        <p:nvSpPr>
          <p:cNvPr id="7" name="Text Box">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249714"/>
            <a:ext cx="3527425" cy="3698649"/>
          </a:xfrm>
        </p:spPr>
        <p:txBody>
          <a:bodyPr/>
          <a:lstStyle/>
          <a:p>
            <a:pPr lvl="0"/>
            <a:r>
              <a:rPr lang="fr-FR"/>
              <a:t>Cliquez pour modifier les styles du texte du masque</a:t>
            </a:r>
          </a:p>
          <a:p>
            <a:pPr lvl="1"/>
            <a:r>
              <a:rPr lang="fr-FR"/>
              <a:t>Deuxième niveau</a:t>
            </a:r>
          </a:p>
          <a:p>
            <a:pPr lvl="2"/>
            <a:r>
              <a:rPr lang="fr-FR"/>
              <a:t>Troisième niveau</a:t>
            </a:r>
          </a:p>
        </p:txBody>
      </p:sp>
      <p:sp>
        <p:nvSpPr>
          <p:cNvPr id="15" name="Picture Placeholder 14">
            <a:extLst>
              <a:ext uri="{FF2B5EF4-FFF2-40B4-BE49-F238E27FC236}">
                <a16:creationId xmlns:a16="http://schemas.microsoft.com/office/drawing/2014/main" id="{E15FE5BE-74FF-2205-1A8F-C1AA45D1D844}"/>
              </a:ext>
              <a:ext uri="{C183D7F6-B498-43B3-948B-1728B52AA6E4}">
                <adec:decorative xmlns:adec="http://schemas.microsoft.com/office/drawing/2017/decorative" val="1"/>
              </a:ext>
            </a:extLst>
          </p:cNvPr>
          <p:cNvSpPr>
            <a:spLocks noGrp="1"/>
          </p:cNvSpPr>
          <p:nvPr>
            <p:ph type="pic" sz="quarter" idx="11" hasCustomPrompt="1"/>
          </p:nvPr>
        </p:nvSpPr>
        <p:spPr>
          <a:xfrm>
            <a:off x="4332288" y="0"/>
            <a:ext cx="7410450" cy="5948363"/>
          </a:xfrm>
          <a:custGeom>
            <a:avLst/>
            <a:gdLst>
              <a:gd name="connsiteX0" fmla="*/ 0 w 7410450"/>
              <a:gd name="connsiteY0" fmla="*/ 0 h 5948363"/>
              <a:gd name="connsiteX1" fmla="*/ 7410450 w 7410450"/>
              <a:gd name="connsiteY1" fmla="*/ 0 h 5948363"/>
              <a:gd name="connsiteX2" fmla="*/ 7410450 w 7410450"/>
              <a:gd name="connsiteY2" fmla="*/ 4975605 h 5948363"/>
              <a:gd name="connsiteX3" fmla="*/ 6437692 w 7410450"/>
              <a:gd name="connsiteY3" fmla="*/ 5948363 h 5948363"/>
              <a:gd name="connsiteX4" fmla="*/ 0 w 7410450"/>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0450" h="5948363">
                <a:moveTo>
                  <a:pt x="0" y="0"/>
                </a:moveTo>
                <a:lnTo>
                  <a:pt x="7410450" y="0"/>
                </a:lnTo>
                <a:lnTo>
                  <a:pt x="7410450" y="4975605"/>
                </a:lnTo>
                <a:lnTo>
                  <a:pt x="6437692" y="5948363"/>
                </a:lnTo>
                <a:lnTo>
                  <a:pt x="0" y="5948363"/>
                </a:lnTo>
                <a:close/>
              </a:path>
            </a:pathLst>
          </a:custGeom>
          <a:pattFill prst="wdDnDiag">
            <a:fgClr>
              <a:schemeClr val="bg1">
                <a:lumMod val="85000"/>
              </a:schemeClr>
            </a:fgClr>
            <a:bgClr>
              <a:schemeClr val="bg1"/>
            </a:bgClr>
          </a:pattFill>
        </p:spPr>
        <p:txBody>
          <a:bodyPr wrap="square" anchor="ctr">
            <a:noAutofit/>
          </a:bodyPr>
          <a:lstStyle>
            <a:lvl1pPr algn="ctr">
              <a:defRPr b="1"/>
            </a:lvl1pPr>
          </a:lstStyle>
          <a:p>
            <a:br>
              <a:rPr lang="en-GB"/>
            </a:br>
            <a:br>
              <a:rPr lang="en-GB"/>
            </a:br>
            <a:br>
              <a:rPr lang="en-GB"/>
            </a:br>
            <a:r>
              <a:rPr lang="en-GB" err="1"/>
              <a:t>clic</a:t>
            </a:r>
            <a:r>
              <a:rPr lang="en-GB"/>
              <a:t> icon to </a:t>
            </a:r>
            <a:br>
              <a:rPr lang="en-GB"/>
            </a:br>
            <a:r>
              <a:rPr lang="en-GB"/>
              <a:t>insert image</a:t>
            </a:r>
          </a:p>
        </p:txBody>
      </p:sp>
      <p:sp>
        <p:nvSpPr>
          <p:cNvPr id="8" name="Title 7">
            <a:extLst>
              <a:ext uri="{FF2B5EF4-FFF2-40B4-BE49-F238E27FC236}">
                <a16:creationId xmlns:a16="http://schemas.microsoft.com/office/drawing/2014/main" id="{FEFA78C8-BF85-C18D-67D3-7D18DF4C9A08}"/>
              </a:ext>
            </a:extLst>
          </p:cNvPr>
          <p:cNvSpPr>
            <a:spLocks noGrp="1"/>
          </p:cNvSpPr>
          <p:nvPr>
            <p:ph type="title"/>
          </p:nvPr>
        </p:nvSpPr>
        <p:spPr>
          <a:xfrm>
            <a:off x="450000" y="701874"/>
            <a:ext cx="3520338" cy="715669"/>
          </a:xfrm>
        </p:spPr>
        <p:txBody>
          <a:bodyPr/>
          <a:lstStyle/>
          <a:p>
            <a:r>
              <a:rPr lang="fr-FR"/>
              <a:t>Modifiez le style du titre</a:t>
            </a:r>
            <a:endParaRPr lang="en-GB"/>
          </a:p>
        </p:txBody>
      </p:sp>
    </p:spTree>
    <p:extLst>
      <p:ext uri="{BB962C8B-B14F-4D97-AF65-F5344CB8AC3E}">
        <p14:creationId xmlns:p14="http://schemas.microsoft.com/office/powerpoint/2010/main" val="3591993023"/>
      </p:ext>
    </p:extLst>
  </p:cSld>
  <p:clrMapOvr>
    <a:masterClrMapping/>
  </p:clrMapOvr>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large_image_left">
    <p:spTree>
      <p:nvGrpSpPr>
        <p:cNvPr id="1" name=""/>
        <p:cNvGrpSpPr/>
        <p:nvPr/>
      </p:nvGrpSpPr>
      <p:grpSpPr>
        <a:xfrm>
          <a:off x="0" y="0"/>
          <a:ext cx="0" cy="0"/>
          <a:chOff x="0" y="0"/>
          <a:chExt cx="0" cy="0"/>
        </a:xfrm>
      </p:grpSpPr>
      <p:sp>
        <p:nvSpPr>
          <p:cNvPr id="2" name="Title" descr="Header">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fr-FR"/>
              <a:t>Modifiez le style du titre</a:t>
            </a:r>
            <a:endParaRPr lang="en-GB"/>
          </a:p>
        </p:txBody>
      </p:sp>
      <p:sp>
        <p:nvSpPr>
          <p:cNvPr id="7" name="Text Box">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293257"/>
            <a:ext cx="3526689" cy="3655106"/>
          </a:xfrm>
        </p:spPr>
        <p:txBody>
          <a:bodyPr/>
          <a:lstStyle/>
          <a:p>
            <a:pPr lvl="0"/>
            <a:r>
              <a:rPr lang="fr-FR"/>
              <a:t>Cliquez pour modifier les styles du texte du masque</a:t>
            </a:r>
          </a:p>
          <a:p>
            <a:pPr lvl="1"/>
            <a:r>
              <a:rPr lang="fr-FR"/>
              <a:t>Deuxième niveau</a:t>
            </a:r>
          </a:p>
          <a:p>
            <a:pPr lvl="2"/>
            <a:r>
              <a:rPr lang="fr-FR"/>
              <a:t>Troisième niveau</a:t>
            </a:r>
          </a:p>
        </p:txBody>
      </p:sp>
      <p:sp>
        <p:nvSpPr>
          <p:cNvPr id="8" name="Picture Placeholder 7">
            <a:extLst>
              <a:ext uri="{FF2B5EF4-FFF2-40B4-BE49-F238E27FC236}">
                <a16:creationId xmlns:a16="http://schemas.microsoft.com/office/drawing/2014/main" id="{D01481FF-ECD9-985C-6949-42B804BF01D0}"/>
              </a:ext>
              <a:ext uri="{C183D7F6-B498-43B3-948B-1728B52AA6E4}">
                <adec:decorative xmlns:adec="http://schemas.microsoft.com/office/drawing/2017/decorative" val="1"/>
              </a:ext>
            </a:extLst>
          </p:cNvPr>
          <p:cNvSpPr>
            <a:spLocks noGrp="1"/>
          </p:cNvSpPr>
          <p:nvPr>
            <p:ph type="pic" sz="quarter" idx="11" hasCustomPrompt="1"/>
          </p:nvPr>
        </p:nvSpPr>
        <p:spPr>
          <a:xfrm>
            <a:off x="461476" y="0"/>
            <a:ext cx="7398237" cy="5948363"/>
          </a:xfrm>
          <a:custGeom>
            <a:avLst/>
            <a:gdLst>
              <a:gd name="connsiteX0" fmla="*/ 0 w 7398237"/>
              <a:gd name="connsiteY0" fmla="*/ 0 h 5948363"/>
              <a:gd name="connsiteX1" fmla="*/ 7398237 w 7398237"/>
              <a:gd name="connsiteY1" fmla="*/ 0 h 5948363"/>
              <a:gd name="connsiteX2" fmla="*/ 7398237 w 7398237"/>
              <a:gd name="connsiteY2" fmla="*/ 4958167 h 5948363"/>
              <a:gd name="connsiteX3" fmla="*/ 6408041 w 7398237"/>
              <a:gd name="connsiteY3" fmla="*/ 5948363 h 5948363"/>
              <a:gd name="connsiteX4" fmla="*/ 0 w 7398237"/>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8237" h="5948363">
                <a:moveTo>
                  <a:pt x="0" y="0"/>
                </a:moveTo>
                <a:lnTo>
                  <a:pt x="7398237" y="0"/>
                </a:lnTo>
                <a:lnTo>
                  <a:pt x="7398237" y="4958167"/>
                </a:lnTo>
                <a:lnTo>
                  <a:pt x="6408041" y="5948363"/>
                </a:lnTo>
                <a:lnTo>
                  <a:pt x="0" y="5948363"/>
                </a:lnTo>
                <a:close/>
              </a:path>
            </a:pathLst>
          </a:custGeom>
          <a:pattFill prst="wdDnDiag">
            <a:fgClr>
              <a:schemeClr val="bg1">
                <a:lumMod val="85000"/>
              </a:schemeClr>
            </a:fgClr>
            <a:bgClr>
              <a:schemeClr val="bg1"/>
            </a:bgClr>
          </a:pattFill>
        </p:spPr>
        <p:txBody>
          <a:bodyPr wrap="square" anchor="ctr">
            <a:noAutofit/>
          </a:bodyPr>
          <a:lstStyle>
            <a:lvl1pPr algn="ctr">
              <a:defRPr b="1"/>
            </a:lvl1pPr>
          </a:lstStyle>
          <a:p>
            <a:br>
              <a:rPr lang="en-GB"/>
            </a:br>
            <a:br>
              <a:rPr lang="en-GB"/>
            </a:br>
            <a:br>
              <a:rPr lang="en-GB"/>
            </a:br>
            <a:r>
              <a:rPr lang="en-GB" err="1"/>
              <a:t>clic</a:t>
            </a:r>
            <a:r>
              <a:rPr lang="en-GB"/>
              <a:t> icon to </a:t>
            </a:r>
            <a:br>
              <a:rPr lang="en-GB"/>
            </a:br>
            <a:r>
              <a:rPr lang="en-GB"/>
              <a:t>insert image</a:t>
            </a:r>
          </a:p>
        </p:txBody>
      </p:sp>
    </p:spTree>
    <p:extLst>
      <p:ext uri="{BB962C8B-B14F-4D97-AF65-F5344CB8AC3E}">
        <p14:creationId xmlns:p14="http://schemas.microsoft.com/office/powerpoint/2010/main" val="3777164120"/>
      </p:ext>
    </p:extLst>
  </p:cSld>
  <p:clrMapOvr>
    <a:masterClrMapping/>
  </p:clrMapOvr>
  <p:hf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large_diagram_right">
    <p:spTree>
      <p:nvGrpSpPr>
        <p:cNvPr id="1" name=""/>
        <p:cNvGrpSpPr/>
        <p:nvPr/>
      </p:nvGrpSpPr>
      <p:grpSpPr>
        <a:xfrm>
          <a:off x="0" y="0"/>
          <a:ext cx="0" cy="0"/>
          <a:chOff x="0" y="0"/>
          <a:chExt cx="0" cy="0"/>
        </a:xfrm>
      </p:grpSpPr>
      <p:sp>
        <p:nvSpPr>
          <p:cNvPr id="7" name="Text Box">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3149600"/>
            <a:ext cx="3527425" cy="2798763"/>
          </a:xfrm>
        </p:spPr>
        <p:txBody>
          <a:bodyPr/>
          <a:lstStyle/>
          <a:p>
            <a:pPr lvl="0"/>
            <a:r>
              <a:rPr lang="fr-FR"/>
              <a:t>Cliquez pour modifier les styles du texte du masque</a:t>
            </a:r>
          </a:p>
          <a:p>
            <a:pPr lvl="1"/>
            <a:r>
              <a:rPr lang="fr-FR"/>
              <a:t>Deuxième niveau</a:t>
            </a:r>
          </a:p>
          <a:p>
            <a:pPr lvl="2"/>
            <a:r>
              <a:rPr lang="fr-FR"/>
              <a:t>Troisième niveau</a:t>
            </a:r>
          </a:p>
        </p:txBody>
      </p:sp>
      <p:sp>
        <p:nvSpPr>
          <p:cNvPr id="8" name="Chart / Diagram">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283075" y="692150"/>
            <a:ext cx="7466013" cy="5256213"/>
          </a:xfrm>
          <a:solidFill>
            <a:schemeClr val="bg1">
              <a:lumMod val="95000"/>
            </a:schemeClr>
          </a:solidFill>
        </p:spPr>
        <p:txBody>
          <a:bodyPr/>
          <a:lstStyle>
            <a:lvl1pPr>
              <a:defRPr/>
            </a:lvl1pPr>
          </a:lstStyle>
          <a:p>
            <a:pPr lvl="0"/>
            <a:r>
              <a:rPr lang="en-US"/>
              <a:t>Area for diagram/chart</a:t>
            </a:r>
            <a:endParaRPr lang="en-GB"/>
          </a:p>
        </p:txBody>
      </p:sp>
      <p:sp>
        <p:nvSpPr>
          <p:cNvPr id="4" name="Title 3">
            <a:extLst>
              <a:ext uri="{FF2B5EF4-FFF2-40B4-BE49-F238E27FC236}">
                <a16:creationId xmlns:a16="http://schemas.microsoft.com/office/drawing/2014/main" id="{81C028A4-1CB4-EB71-790E-1C2A8CEDAED4}"/>
              </a:ext>
            </a:extLst>
          </p:cNvPr>
          <p:cNvSpPr>
            <a:spLocks noGrp="1"/>
          </p:cNvSpPr>
          <p:nvPr>
            <p:ph type="title"/>
          </p:nvPr>
        </p:nvSpPr>
        <p:spPr>
          <a:xfrm>
            <a:off x="450000" y="701874"/>
            <a:ext cx="3520338" cy="715669"/>
          </a:xfrm>
        </p:spPr>
        <p:txBody>
          <a:bodyPr/>
          <a:lstStyle/>
          <a:p>
            <a:r>
              <a:rPr lang="fr-FR"/>
              <a:t>Modifiez le style du titre</a:t>
            </a:r>
            <a:endParaRPr lang="en-GB"/>
          </a:p>
        </p:txBody>
      </p:sp>
    </p:spTree>
    <p:extLst>
      <p:ext uri="{BB962C8B-B14F-4D97-AF65-F5344CB8AC3E}">
        <p14:creationId xmlns:p14="http://schemas.microsoft.com/office/powerpoint/2010/main" val="103935502"/>
      </p:ext>
    </p:extLst>
  </p:cSld>
  <p:clrMapOvr>
    <a:masterClrMapping/>
  </p:clrMapOvr>
  <p:hf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p:cSld name="3_Clea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5A52833-39E6-9C79-CAB3-DC23900DC75F}"/>
              </a:ext>
            </a:extLst>
          </p:cNvPr>
          <p:cNvSpPr>
            <a:spLocks noGrp="1"/>
          </p:cNvSpPr>
          <p:nvPr>
            <p:ph type="pic" sz="quarter" idx="10"/>
          </p:nvPr>
        </p:nvSpPr>
        <p:spPr>
          <a:xfrm>
            <a:off x="1990724" y="0"/>
            <a:ext cx="10205810" cy="6858000"/>
          </a:xfrm>
          <a:custGeom>
            <a:avLst/>
            <a:gdLst>
              <a:gd name="connsiteX0" fmla="*/ 6858000 w 10205810"/>
              <a:gd name="connsiteY0" fmla="*/ 0 h 6858000"/>
              <a:gd name="connsiteX1" fmla="*/ 10205810 w 10205810"/>
              <a:gd name="connsiteY1" fmla="*/ 0 h 6858000"/>
              <a:gd name="connsiteX2" fmla="*/ 10205810 w 10205810"/>
              <a:gd name="connsiteY2" fmla="*/ 6858000 h 6858000"/>
              <a:gd name="connsiteX3" fmla="*/ 0 w 1020581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205810" h="6858000">
                <a:moveTo>
                  <a:pt x="6858000" y="0"/>
                </a:moveTo>
                <a:lnTo>
                  <a:pt x="10205810" y="0"/>
                </a:lnTo>
                <a:lnTo>
                  <a:pt x="10205810" y="6858000"/>
                </a:lnTo>
                <a:lnTo>
                  <a:pt x="0" y="6858000"/>
                </a:lnTo>
                <a:close/>
              </a:path>
            </a:pathLst>
          </a:custGeom>
          <a:pattFill prst="ltUpDiag">
            <a:fgClr>
              <a:schemeClr val="bg1">
                <a:lumMod val="85000"/>
              </a:schemeClr>
            </a:fgClr>
            <a:bgClr>
              <a:schemeClr val="bg1"/>
            </a:bgClr>
          </a:pattFill>
        </p:spPr>
        <p:txBody>
          <a:bodyPr wrap="square" bIns="2880000" anchor="b">
            <a:noAutofit/>
          </a:bodyPr>
          <a:lstStyle>
            <a:lvl1pPr algn="ctr">
              <a:defRPr sz="1600" b="1"/>
            </a:lvl1pPr>
          </a:lstStyle>
          <a:p>
            <a:r>
              <a:rPr lang="fr-FR"/>
              <a:t>Cliquez sur l'icône pour ajouter une image</a:t>
            </a:r>
            <a:endParaRPr lang="en-GB"/>
          </a:p>
        </p:txBody>
      </p:sp>
      <p:sp>
        <p:nvSpPr>
          <p:cNvPr id="2" name="Title 1">
            <a:extLst>
              <a:ext uri="{FF2B5EF4-FFF2-40B4-BE49-F238E27FC236}">
                <a16:creationId xmlns:a16="http://schemas.microsoft.com/office/drawing/2014/main" id="{C18B1008-691B-2905-EF01-F1E5DA88F07C}"/>
              </a:ext>
            </a:extLst>
          </p:cNvPr>
          <p:cNvSpPr>
            <a:spLocks noGrp="1"/>
          </p:cNvSpPr>
          <p:nvPr>
            <p:ph type="title"/>
          </p:nvPr>
        </p:nvSpPr>
        <p:spPr>
          <a:xfrm>
            <a:off x="450000" y="701874"/>
            <a:ext cx="6255600" cy="715669"/>
          </a:xfrm>
        </p:spPr>
        <p:txBody>
          <a:bodyPr/>
          <a:lstStyle/>
          <a:p>
            <a:r>
              <a:rPr lang="fr-FR"/>
              <a:t>Modifiez le style du titre</a:t>
            </a:r>
            <a:endParaRPr lang="en-GB"/>
          </a:p>
        </p:txBody>
      </p:sp>
      <p:sp>
        <p:nvSpPr>
          <p:cNvPr id="3" name="Classification">
            <a:extLst>
              <a:ext uri="{FF2B5EF4-FFF2-40B4-BE49-F238E27FC236}">
                <a16:creationId xmlns:a16="http://schemas.microsoft.com/office/drawing/2014/main" id="{ECD6FAED-FE49-D7A6-F947-84218F633A50}"/>
              </a:ext>
              <a:ext uri="{C183D7F6-B498-43B3-948B-1728B52AA6E4}">
                <adec:decorative xmlns:adec="http://schemas.microsoft.com/office/drawing/2017/decorative" val="1"/>
              </a:ext>
            </a:extLst>
          </p:cNvPr>
          <p:cNvSpPr txBox="1">
            <a:spLocks/>
          </p:cNvSpPr>
          <p:nvPr/>
        </p:nvSpPr>
        <p:spPr>
          <a:xfrm>
            <a:off x="440938" y="6497329"/>
            <a:ext cx="1540262"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800" dirty="0">
                <a:solidFill>
                  <a:schemeClr val="tx1"/>
                </a:solidFill>
                <a:effectLst/>
              </a:rPr>
              <a:t>© Ipsos | Juin 2025 | Version finale</a:t>
            </a:r>
            <a:endParaRPr lang="en-GB" sz="800" dirty="0">
              <a:solidFill>
                <a:schemeClr val="tx1"/>
              </a:solidFill>
              <a:effectLst/>
            </a:endParaRPr>
          </a:p>
        </p:txBody>
      </p:sp>
      <p:pic>
        <p:nvPicPr>
          <p:cNvPr id="4" name="Graphic 3">
            <a:extLst>
              <a:ext uri="{FF2B5EF4-FFF2-40B4-BE49-F238E27FC236}">
                <a16:creationId xmlns:a16="http://schemas.microsoft.com/office/drawing/2014/main" id="{18563C0F-140E-C44F-13AA-9936BA1F62F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3244843772"/>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Hanging Image R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8B6D4E6-07B9-1C8D-69DD-712BC77D3CDE}"/>
              </a:ext>
            </a:extLst>
          </p:cNvPr>
          <p:cNvSpPr>
            <a:spLocks noGrp="1"/>
          </p:cNvSpPr>
          <p:nvPr>
            <p:ph type="title"/>
          </p:nvPr>
        </p:nvSpPr>
        <p:spPr>
          <a:xfrm>
            <a:off x="450000" y="701874"/>
            <a:ext cx="5498363" cy="715669"/>
          </a:xfrm>
        </p:spPr>
        <p:txBody>
          <a:bodyPr/>
          <a:lstStyle/>
          <a:p>
            <a:r>
              <a:rPr lang="fr-FR"/>
              <a:t>Modifiez le style du titre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49999" y="1792800"/>
            <a:ext cx="5498363"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5" name="Picture Placeholder">
            <a:extLst>
              <a:ext uri="{FF2B5EF4-FFF2-40B4-BE49-F238E27FC236}">
                <a16:creationId xmlns:a16="http://schemas.microsoft.com/office/drawing/2014/main" id="{7DB11690-8C83-E885-3A76-8A5F9425F007}"/>
              </a:ext>
              <a:ext uri="{C183D7F6-B498-43B3-948B-1728B52AA6E4}">
                <adec:decorative xmlns:adec="http://schemas.microsoft.com/office/drawing/2017/decorative" val="1"/>
              </a:ext>
            </a:extLst>
          </p:cNvPr>
          <p:cNvSpPr>
            <a:spLocks noGrp="1"/>
          </p:cNvSpPr>
          <p:nvPr>
            <p:ph type="pic" sz="quarter" idx="21"/>
          </p:nvPr>
        </p:nvSpPr>
        <p:spPr>
          <a:xfrm>
            <a:off x="6262687" y="0"/>
            <a:ext cx="5481637" cy="5948363"/>
          </a:xfrm>
          <a:custGeom>
            <a:avLst/>
            <a:gdLst>
              <a:gd name="connsiteX0" fmla="*/ 0 w 5481637"/>
              <a:gd name="connsiteY0" fmla="*/ 0 h 5948363"/>
              <a:gd name="connsiteX1" fmla="*/ 5481637 w 5481637"/>
              <a:gd name="connsiteY1" fmla="*/ 0 h 5948363"/>
              <a:gd name="connsiteX2" fmla="*/ 5481637 w 5481637"/>
              <a:gd name="connsiteY2" fmla="*/ 5267325 h 5948363"/>
              <a:gd name="connsiteX3" fmla="*/ 4800599 w 5481637"/>
              <a:gd name="connsiteY3" fmla="*/ 5948363 h 5948363"/>
              <a:gd name="connsiteX4" fmla="*/ 0 w 5481637"/>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1637" h="5948363">
                <a:moveTo>
                  <a:pt x="0" y="0"/>
                </a:moveTo>
                <a:lnTo>
                  <a:pt x="5481637" y="0"/>
                </a:lnTo>
                <a:lnTo>
                  <a:pt x="5481637" y="5267325"/>
                </a:lnTo>
                <a:lnTo>
                  <a:pt x="4800599"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fr-FR"/>
              <a:t>Cliquez sur l'icône pour ajouter une image</a:t>
            </a:r>
            <a:endParaRPr lang="en-GB"/>
          </a:p>
        </p:txBody>
      </p:sp>
    </p:spTree>
    <p:extLst>
      <p:ext uri="{BB962C8B-B14F-4D97-AF65-F5344CB8AC3E}">
        <p14:creationId xmlns:p14="http://schemas.microsoft.com/office/powerpoint/2010/main" val="45633246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cSld name="Left half hanging box">
    <p:spTree>
      <p:nvGrpSpPr>
        <p:cNvPr id="1" name=""/>
        <p:cNvGrpSpPr/>
        <p:nvPr/>
      </p:nvGrpSpPr>
      <p:grpSpPr>
        <a:xfrm>
          <a:off x="0" y="0"/>
          <a:ext cx="0" cy="0"/>
          <a:chOff x="0" y="0"/>
          <a:chExt cx="0" cy="0"/>
        </a:xfrm>
      </p:grpSpPr>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6253899" y="2301240"/>
            <a:ext cx="5498363" cy="3359785"/>
          </a:xfrm>
        </p:spPr>
        <p:txBody>
          <a:bodyPr numCol="1" spcCol="288000">
            <a:noAutofit/>
          </a:bodyPr>
          <a:lstStyle>
            <a:lvl1pPr>
              <a:spcBef>
                <a:spcPts val="400"/>
              </a:spcBef>
              <a:defRPr sz="2000">
                <a:solidFill>
                  <a:schemeClr val="tx1"/>
                </a:solidFill>
              </a:defRPr>
            </a:lvl1pPr>
            <a:lvl2pPr>
              <a:spcBef>
                <a:spcPts val="400"/>
              </a:spcBef>
              <a:defRPr sz="2000">
                <a:solidFill>
                  <a:schemeClr val="tx1"/>
                </a:solidFill>
              </a:defRPr>
            </a:lvl2pPr>
            <a:lvl3pPr>
              <a:spcBef>
                <a:spcPts val="400"/>
              </a:spcBef>
              <a:defRPr sz="20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2" name="Title 1">
            <a:extLst>
              <a:ext uri="{FF2B5EF4-FFF2-40B4-BE49-F238E27FC236}">
                <a16:creationId xmlns:a16="http://schemas.microsoft.com/office/drawing/2014/main" id="{88B6D4E6-07B9-1C8D-69DD-712BC77D3CDE}"/>
              </a:ext>
            </a:extLst>
          </p:cNvPr>
          <p:cNvSpPr>
            <a:spLocks noGrp="1"/>
          </p:cNvSpPr>
          <p:nvPr>
            <p:ph type="title"/>
          </p:nvPr>
        </p:nvSpPr>
        <p:spPr>
          <a:xfrm>
            <a:off x="6253900" y="701874"/>
            <a:ext cx="5498363" cy="715669"/>
          </a:xfrm>
        </p:spPr>
        <p:txBody>
          <a:bodyPr/>
          <a:lstStyle/>
          <a:p>
            <a:r>
              <a:rPr lang="fr-FR"/>
              <a:t>Modifiez le style du titre</a:t>
            </a:r>
            <a:endParaRPr lang="en-GB"/>
          </a:p>
        </p:txBody>
      </p:sp>
    </p:spTree>
    <p:extLst>
      <p:ext uri="{BB962C8B-B14F-4D97-AF65-F5344CB8AC3E}">
        <p14:creationId xmlns:p14="http://schemas.microsoft.com/office/powerpoint/2010/main" val="36249424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3 columns with line">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1770642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p:nvPr>
        </p:nvSpPr>
        <p:spPr>
          <a:xfrm>
            <a:off x="404786" y="1808820"/>
            <a:ext cx="3633820" cy="3868080"/>
          </a:xfrm>
        </p:spPr>
        <p:txBody>
          <a:bodyPr>
            <a:noAutofit/>
          </a:bodyPr>
          <a:lstStyle>
            <a:lvl1pPr>
              <a:spcBef>
                <a:spcPts val="1800"/>
              </a:spcBef>
              <a:defRPr sz="1400">
                <a:solidFill>
                  <a:schemeClr val="tx1"/>
                </a:solidFill>
              </a:defRPr>
            </a:lvl1pPr>
            <a:lvl2pPr marL="447675" indent="-314325">
              <a:buFontTx/>
              <a:buBlip>
                <a:blip r:embed="rId6"/>
              </a:buBlip>
              <a:defRPr sz="14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fr-FR"/>
              <a:t>Cliquez pour modifier les styles du texte du masque</a:t>
            </a:r>
          </a:p>
          <a:p>
            <a:pPr lvl="1"/>
            <a:r>
              <a:rPr lang="fr-FR"/>
              <a:t>Deuxième niveau</a:t>
            </a:r>
          </a:p>
          <a:p>
            <a:pPr lvl="2"/>
            <a:r>
              <a:rPr lang="fr-FR"/>
              <a:t>Troisième niveau</a:t>
            </a: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en-GB" smtClean="0"/>
              <a:pPr/>
              <a:t>‹N°›</a:t>
            </a:fld>
            <a:r>
              <a:rPr lang="en-GB"/>
              <a:t> ‒ </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p:nvPr>
        </p:nvSpPr>
        <p:spPr>
          <a:xfrm>
            <a:off x="4279090" y="1808820"/>
            <a:ext cx="3633820" cy="3868080"/>
          </a:xfrm>
        </p:spPr>
        <p:txBody>
          <a:bodyPr>
            <a:noAutofit/>
          </a:bodyPr>
          <a:lstStyle>
            <a:lvl1pPr>
              <a:spcBef>
                <a:spcPts val="1800"/>
              </a:spcBef>
              <a:defRPr sz="1400">
                <a:solidFill>
                  <a:schemeClr val="tx1"/>
                </a:solidFill>
              </a:defRPr>
            </a:lvl1pPr>
            <a:lvl2pPr marL="447675" indent="-314325">
              <a:buFontTx/>
              <a:buBlip>
                <a:blip r:embed="rId6"/>
              </a:buBlip>
              <a:defRPr sz="14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fr-FR"/>
              <a:t>Cliquez pour modifier les styles du texte du masque</a:t>
            </a:r>
          </a:p>
          <a:p>
            <a:pPr lvl="1"/>
            <a:r>
              <a:rPr lang="fr-FR"/>
              <a:t>Deuxième niveau</a:t>
            </a:r>
          </a:p>
          <a:p>
            <a:pPr lvl="2"/>
            <a:r>
              <a:rPr lang="fr-FR"/>
              <a:t>Troisième niveau</a:t>
            </a:r>
          </a:p>
        </p:txBody>
      </p:sp>
      <p:sp>
        <p:nvSpPr>
          <p:cNvPr id="12" name="Content Placeholder 2">
            <a:extLst>
              <a:ext uri="{FF2B5EF4-FFF2-40B4-BE49-F238E27FC236}">
                <a16:creationId xmlns:a16="http://schemas.microsoft.com/office/drawing/2014/main" id="{DACE61B7-02B5-4E0A-8D96-29AA5F2E9A05}"/>
              </a:ext>
            </a:extLst>
          </p:cNvPr>
          <p:cNvSpPr>
            <a:spLocks noGrp="1"/>
          </p:cNvSpPr>
          <p:nvPr>
            <p:ph idx="16"/>
          </p:nvPr>
        </p:nvSpPr>
        <p:spPr>
          <a:xfrm>
            <a:off x="8153368" y="1808820"/>
            <a:ext cx="3633820" cy="3868080"/>
          </a:xfrm>
        </p:spPr>
        <p:txBody>
          <a:bodyPr>
            <a:noAutofit/>
          </a:bodyPr>
          <a:lstStyle>
            <a:lvl1pPr>
              <a:spcBef>
                <a:spcPts val="1800"/>
              </a:spcBef>
              <a:defRPr sz="1400">
                <a:solidFill>
                  <a:schemeClr val="tx1"/>
                </a:solidFill>
              </a:defRPr>
            </a:lvl1pPr>
            <a:lvl2pPr marL="447675" indent="-314325">
              <a:buFontTx/>
              <a:buBlip>
                <a:blip r:embed="rId6"/>
              </a:buBlip>
              <a:defRPr sz="14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fr-FR"/>
              <a:t>Cliquez pour modifier les styles du texte du masque</a:t>
            </a:r>
          </a:p>
          <a:p>
            <a:pPr lvl="1"/>
            <a:r>
              <a:rPr lang="fr-FR"/>
              <a:t>Deuxième niveau</a:t>
            </a:r>
          </a:p>
          <a:p>
            <a:pPr lvl="2"/>
            <a:r>
              <a:rPr lang="fr-FR"/>
              <a:t>Troisième niveau</a:t>
            </a:r>
          </a:p>
        </p:txBody>
      </p:sp>
      <p:sp>
        <p:nvSpPr>
          <p:cNvPr id="13" name="Text Placeholder 5">
            <a:extLst>
              <a:ext uri="{FF2B5EF4-FFF2-40B4-BE49-F238E27FC236}">
                <a16:creationId xmlns:a16="http://schemas.microsoft.com/office/drawing/2014/main" id="{A638648C-B61D-4507-9478-07B4702DA583}"/>
              </a:ext>
            </a:extLst>
          </p:cNvPr>
          <p:cNvSpPr>
            <a:spLocks noGrp="1"/>
          </p:cNvSpPr>
          <p:nvPr>
            <p:ph type="body" sz="quarter" idx="17"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a:t>Subtitle of the slide</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p:nvPr>
        </p:nvSpPr>
        <p:spPr/>
        <p:txBody>
          <a:bodyPr/>
          <a:lstStyle/>
          <a:p>
            <a:r>
              <a:rPr lang="fr-FR"/>
              <a:t>Modifiez le style du titre</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Tree>
    <p:extLst>
      <p:ext uri="{BB962C8B-B14F-4D97-AF65-F5344CB8AC3E}">
        <p14:creationId xmlns:p14="http://schemas.microsoft.com/office/powerpoint/2010/main" val="2891685745"/>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3 columns with line">
    <p:bg>
      <p:bgPr>
        <a:solidFill>
          <a:srgbClr val="E7EBF0"/>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1770642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p:nvPr>
        </p:nvSpPr>
        <p:spPr>
          <a:xfrm>
            <a:off x="404786" y="1808820"/>
            <a:ext cx="3633820" cy="3868080"/>
          </a:xfrm>
        </p:spPr>
        <p:txBody>
          <a:bodyPr>
            <a:noAutofit/>
          </a:bodyPr>
          <a:lstStyle>
            <a:lvl1pPr>
              <a:spcBef>
                <a:spcPts val="1800"/>
              </a:spcBef>
              <a:defRPr sz="1400">
                <a:solidFill>
                  <a:schemeClr val="tx1"/>
                </a:solidFill>
              </a:defRPr>
            </a:lvl1pPr>
            <a:lvl2pPr marL="447675" indent="-314325">
              <a:buFontTx/>
              <a:buBlip>
                <a:blip r:embed="rId6"/>
              </a:buBlip>
              <a:defRPr sz="14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fr-FR"/>
              <a:t>Cliquez pour modifier les styles du texte du masque</a:t>
            </a:r>
          </a:p>
          <a:p>
            <a:pPr lvl="1"/>
            <a:r>
              <a:rPr lang="fr-FR"/>
              <a:t>Deuxième niveau</a:t>
            </a:r>
          </a:p>
          <a:p>
            <a:pPr lvl="2"/>
            <a:r>
              <a:rPr lang="fr-FR"/>
              <a:t>Troisième niveau</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p:nvPr>
        </p:nvSpPr>
        <p:spPr>
          <a:xfrm>
            <a:off x="4279090" y="1808820"/>
            <a:ext cx="3633820" cy="3868080"/>
          </a:xfrm>
        </p:spPr>
        <p:txBody>
          <a:bodyPr>
            <a:noAutofit/>
          </a:bodyPr>
          <a:lstStyle>
            <a:lvl1pPr>
              <a:spcBef>
                <a:spcPts val="1800"/>
              </a:spcBef>
              <a:defRPr sz="1400">
                <a:solidFill>
                  <a:schemeClr val="tx1"/>
                </a:solidFill>
              </a:defRPr>
            </a:lvl1pPr>
            <a:lvl2pPr marL="447675" indent="-314325">
              <a:buFontTx/>
              <a:buBlip>
                <a:blip r:embed="rId6"/>
              </a:buBlip>
              <a:defRPr sz="14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fr-FR"/>
              <a:t>Cliquez pour modifier les styles du texte du masque</a:t>
            </a:r>
          </a:p>
          <a:p>
            <a:pPr lvl="1"/>
            <a:r>
              <a:rPr lang="fr-FR"/>
              <a:t>Deuxième niveau</a:t>
            </a:r>
          </a:p>
          <a:p>
            <a:pPr lvl="2"/>
            <a:r>
              <a:rPr lang="fr-FR"/>
              <a:t>Troisième niveau</a:t>
            </a:r>
          </a:p>
        </p:txBody>
      </p:sp>
      <p:sp>
        <p:nvSpPr>
          <p:cNvPr id="12" name="Content Placeholder 2">
            <a:extLst>
              <a:ext uri="{FF2B5EF4-FFF2-40B4-BE49-F238E27FC236}">
                <a16:creationId xmlns:a16="http://schemas.microsoft.com/office/drawing/2014/main" id="{DACE61B7-02B5-4E0A-8D96-29AA5F2E9A05}"/>
              </a:ext>
            </a:extLst>
          </p:cNvPr>
          <p:cNvSpPr>
            <a:spLocks noGrp="1"/>
          </p:cNvSpPr>
          <p:nvPr>
            <p:ph idx="16"/>
          </p:nvPr>
        </p:nvSpPr>
        <p:spPr>
          <a:xfrm>
            <a:off x="8153368" y="1808820"/>
            <a:ext cx="3633820" cy="3868080"/>
          </a:xfrm>
        </p:spPr>
        <p:txBody>
          <a:bodyPr>
            <a:noAutofit/>
          </a:bodyPr>
          <a:lstStyle>
            <a:lvl1pPr>
              <a:spcBef>
                <a:spcPts val="1800"/>
              </a:spcBef>
              <a:defRPr sz="1400">
                <a:solidFill>
                  <a:schemeClr val="tx1"/>
                </a:solidFill>
              </a:defRPr>
            </a:lvl1pPr>
            <a:lvl2pPr marL="447675" indent="-314325">
              <a:buFontTx/>
              <a:buBlip>
                <a:blip r:embed="rId6"/>
              </a:buBlip>
              <a:defRPr sz="14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fr-FR"/>
              <a:t>Cliquez pour modifier les styles du texte du masque</a:t>
            </a:r>
          </a:p>
          <a:p>
            <a:pPr lvl="1"/>
            <a:r>
              <a:rPr lang="fr-FR"/>
              <a:t>Deuxième niveau</a:t>
            </a:r>
          </a:p>
          <a:p>
            <a:pPr lvl="2"/>
            <a:r>
              <a:rPr lang="fr-FR"/>
              <a:t>Troisième niveau</a:t>
            </a:r>
          </a:p>
        </p:txBody>
      </p:sp>
      <p:sp>
        <p:nvSpPr>
          <p:cNvPr id="13" name="Text Placeholder 5">
            <a:extLst>
              <a:ext uri="{FF2B5EF4-FFF2-40B4-BE49-F238E27FC236}">
                <a16:creationId xmlns:a16="http://schemas.microsoft.com/office/drawing/2014/main" id="{A638648C-B61D-4507-9478-07B4702DA583}"/>
              </a:ext>
            </a:extLst>
          </p:cNvPr>
          <p:cNvSpPr>
            <a:spLocks noGrp="1"/>
          </p:cNvSpPr>
          <p:nvPr>
            <p:ph type="body" sz="quarter" idx="17" hasCustomPrompt="1"/>
          </p:nvPr>
        </p:nvSpPr>
        <p:spPr>
          <a:xfrm>
            <a:off x="404786" y="1036811"/>
            <a:ext cx="2311064" cy="353943"/>
          </a:xfrm>
          <a:noFill/>
        </p:spPr>
        <p:txBody>
          <a:bodyPr wrap="none" lIns="72000" rIns="72000" bIns="0">
            <a:spAutoFit/>
          </a:bodyPr>
          <a:lstStyle>
            <a:lvl1pPr marL="0" indent="0">
              <a:buNone/>
              <a:defRPr sz="2000">
                <a:solidFill>
                  <a:schemeClr val="tx2"/>
                </a:solidFill>
              </a:defRPr>
            </a:lvl1pPr>
          </a:lstStyle>
          <a:p>
            <a:pPr lvl="0"/>
            <a:r>
              <a:rPr lang="en-GB"/>
              <a:t>Subtitle of the slide</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p:nvPr>
        </p:nvSpPr>
        <p:spPr>
          <a:xfrm>
            <a:off x="450000" y="370089"/>
            <a:ext cx="11299088" cy="715669"/>
          </a:xfrm>
        </p:spPr>
        <p:txBody>
          <a:bodyPr/>
          <a:lstStyle/>
          <a:p>
            <a:r>
              <a:rPr lang="fr-FR"/>
              <a:t>Modifiez le style du titre</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Tree>
    <p:extLst>
      <p:ext uri="{BB962C8B-B14F-4D97-AF65-F5344CB8AC3E}">
        <p14:creationId xmlns:p14="http://schemas.microsoft.com/office/powerpoint/2010/main" val="1951856750"/>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2 columns with line">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40484926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p:nvPr>
        </p:nvSpPr>
        <p:spPr>
          <a:xfrm>
            <a:off x="404786" y="1808820"/>
            <a:ext cx="5511194" cy="3868080"/>
          </a:xfrm>
        </p:spPr>
        <p:txBody>
          <a:bodyPr>
            <a:noAutofit/>
          </a:bodyPr>
          <a:lstStyle>
            <a:lvl1pPr>
              <a:spcBef>
                <a:spcPts val="1800"/>
              </a:spcBef>
              <a:defRPr sz="1400">
                <a:solidFill>
                  <a:schemeClr val="tx1"/>
                </a:solidFill>
              </a:defRPr>
            </a:lvl1pPr>
            <a:lvl2pPr>
              <a:defRPr sz="14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fr-FR"/>
              <a:t>Cliquez pour modifier les styles du texte du masque</a:t>
            </a:r>
          </a:p>
          <a:p>
            <a:pPr lvl="1"/>
            <a:r>
              <a:rPr lang="fr-FR"/>
              <a:t>Deuxième niveau</a:t>
            </a:r>
          </a:p>
          <a:p>
            <a:pPr lvl="2"/>
            <a:r>
              <a:rPr lang="fr-FR"/>
              <a:t>Troisième niveau</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p:nvPr>
        </p:nvSpPr>
        <p:spPr>
          <a:xfrm>
            <a:off x="6280958" y="1808820"/>
            <a:ext cx="5511194" cy="3868080"/>
          </a:xfrm>
        </p:spPr>
        <p:txBody>
          <a:bodyPr>
            <a:noAutofit/>
          </a:bodyPr>
          <a:lstStyle>
            <a:lvl1pPr>
              <a:spcBef>
                <a:spcPts val="1800"/>
              </a:spcBef>
              <a:defRPr sz="1400">
                <a:solidFill>
                  <a:schemeClr val="tx1"/>
                </a:solidFill>
              </a:defRPr>
            </a:lvl1pPr>
            <a:lvl2pPr>
              <a:defRPr sz="14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fr-FR"/>
              <a:t>Cliquez pour modifier les styles du texte du masque</a:t>
            </a:r>
          </a:p>
          <a:p>
            <a:pPr lvl="1"/>
            <a:r>
              <a:rPr lang="fr-FR"/>
              <a:t>Deuxième niveau</a:t>
            </a:r>
          </a:p>
          <a:p>
            <a:pPr lvl="2"/>
            <a:r>
              <a:rPr lang="fr-FR"/>
              <a:t>Troisième niveau</a:t>
            </a:r>
          </a:p>
        </p:txBody>
      </p:sp>
      <p:sp>
        <p:nvSpPr>
          <p:cNvPr id="13" name="Text Placeholder 5">
            <a:extLst>
              <a:ext uri="{FF2B5EF4-FFF2-40B4-BE49-F238E27FC236}">
                <a16:creationId xmlns:a16="http://schemas.microsoft.com/office/drawing/2014/main" id="{4A8A9AC5-0E79-4DE0-B2FD-4BEFE45E6DD0}"/>
              </a:ext>
            </a:extLst>
          </p:cNvPr>
          <p:cNvSpPr>
            <a:spLocks noGrp="1"/>
          </p:cNvSpPr>
          <p:nvPr>
            <p:ph type="body" sz="quarter" idx="16"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a:t>Subtitle of the slide</a:t>
            </a:r>
          </a:p>
        </p:txBody>
      </p:sp>
      <p:sp>
        <p:nvSpPr>
          <p:cNvPr id="6" name="Espace réservé du numéro de diapositive 5">
            <a:extLst>
              <a:ext uri="{FF2B5EF4-FFF2-40B4-BE49-F238E27FC236}">
                <a16:creationId xmlns:a16="http://schemas.microsoft.com/office/drawing/2014/main" id="{84B133EB-BD49-4C88-BF23-773A2466DB44}"/>
              </a:ext>
            </a:extLst>
          </p:cNvPr>
          <p:cNvSpPr>
            <a:spLocks noGrp="1"/>
          </p:cNvSpPr>
          <p:nvPr>
            <p:ph type="sldNum" sz="quarter" idx="17"/>
          </p:nvPr>
        </p:nvSpPr>
        <p:spPr/>
        <p:txBody>
          <a:bodyPr/>
          <a:lstStyle/>
          <a:p>
            <a:fld id="{D61AABEC-672F-4B68-B914-690DA978312C}" type="slidenum">
              <a:rPr lang="en-GB" smtClean="0"/>
              <a:pPr/>
              <a:t>‹N°›</a:t>
            </a:fld>
            <a:r>
              <a:rPr lang="en-GB"/>
              <a:t> ‒ </a:t>
            </a:r>
          </a:p>
        </p:txBody>
      </p:sp>
      <p:sp>
        <p:nvSpPr>
          <p:cNvPr id="7" name="Titre 6">
            <a:extLst>
              <a:ext uri="{FF2B5EF4-FFF2-40B4-BE49-F238E27FC236}">
                <a16:creationId xmlns:a16="http://schemas.microsoft.com/office/drawing/2014/main" id="{A8E7ED9E-A328-4987-9140-8AE92695412D}"/>
              </a:ext>
            </a:extLst>
          </p:cNvPr>
          <p:cNvSpPr>
            <a:spLocks noGrp="1"/>
          </p:cNvSpPr>
          <p:nvPr>
            <p:ph type="title"/>
          </p:nvPr>
        </p:nvSpPr>
        <p:spPr/>
        <p:txBody>
          <a:bodyPr/>
          <a:lstStyle/>
          <a:p>
            <a:r>
              <a:rPr lang="fr-FR"/>
              <a:t>Modifiez le style du titre</a:t>
            </a:r>
          </a:p>
        </p:txBody>
      </p:sp>
      <p:sp>
        <p:nvSpPr>
          <p:cNvPr id="11" name="Text Placeholder 8">
            <a:extLst>
              <a:ext uri="{FF2B5EF4-FFF2-40B4-BE49-F238E27FC236}">
                <a16:creationId xmlns:a16="http://schemas.microsoft.com/office/drawing/2014/main" id="{1280ACD6-00A9-4C39-A87C-3E9B0191EBEA}"/>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Tree>
    <p:extLst>
      <p:ext uri="{BB962C8B-B14F-4D97-AF65-F5344CB8AC3E}">
        <p14:creationId xmlns:p14="http://schemas.microsoft.com/office/powerpoint/2010/main" val="3315684402"/>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2 columns with line">
    <p:bg>
      <p:bgPr>
        <a:solidFill>
          <a:srgbClr val="E7EBF0"/>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40484926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p:nvPr>
        </p:nvSpPr>
        <p:spPr>
          <a:xfrm>
            <a:off x="404786" y="1808820"/>
            <a:ext cx="5511194" cy="3868080"/>
          </a:xfrm>
        </p:spPr>
        <p:txBody>
          <a:bodyPr>
            <a:noAutofit/>
          </a:bodyPr>
          <a:lstStyle>
            <a:lvl1pPr>
              <a:spcBef>
                <a:spcPts val="1800"/>
              </a:spcBef>
              <a:defRPr sz="1400">
                <a:solidFill>
                  <a:schemeClr val="tx1"/>
                </a:solidFill>
              </a:defRPr>
            </a:lvl1pPr>
            <a:lvl2pPr>
              <a:defRPr sz="14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fr-FR"/>
              <a:t>Cliquez pour modifier les styles du texte du masque</a:t>
            </a:r>
          </a:p>
          <a:p>
            <a:pPr lvl="1"/>
            <a:r>
              <a:rPr lang="fr-FR"/>
              <a:t>Deuxième niveau</a:t>
            </a:r>
          </a:p>
          <a:p>
            <a:pPr lvl="2"/>
            <a:r>
              <a:rPr lang="fr-FR"/>
              <a:t>Troisième niveau</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p:nvPr>
        </p:nvSpPr>
        <p:spPr>
          <a:xfrm>
            <a:off x="6280958" y="1808820"/>
            <a:ext cx="5511194" cy="3868080"/>
          </a:xfrm>
        </p:spPr>
        <p:txBody>
          <a:bodyPr>
            <a:noAutofit/>
          </a:bodyPr>
          <a:lstStyle>
            <a:lvl1pPr>
              <a:spcBef>
                <a:spcPts val="1800"/>
              </a:spcBef>
              <a:defRPr sz="1400">
                <a:solidFill>
                  <a:schemeClr val="tx1"/>
                </a:solidFill>
              </a:defRPr>
            </a:lvl1pPr>
            <a:lvl2pPr>
              <a:defRPr sz="14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fr-FR"/>
              <a:t>Cliquez pour modifier les styles du texte du masque</a:t>
            </a:r>
          </a:p>
          <a:p>
            <a:pPr lvl="1"/>
            <a:r>
              <a:rPr lang="fr-FR"/>
              <a:t>Deuxième niveau</a:t>
            </a:r>
          </a:p>
          <a:p>
            <a:pPr lvl="2"/>
            <a:r>
              <a:rPr lang="fr-FR"/>
              <a:t>Troisième niveau</a:t>
            </a:r>
          </a:p>
        </p:txBody>
      </p:sp>
      <p:sp>
        <p:nvSpPr>
          <p:cNvPr id="13" name="Text Placeholder 5">
            <a:extLst>
              <a:ext uri="{FF2B5EF4-FFF2-40B4-BE49-F238E27FC236}">
                <a16:creationId xmlns:a16="http://schemas.microsoft.com/office/drawing/2014/main" id="{4A8A9AC5-0E79-4DE0-B2FD-4BEFE45E6DD0}"/>
              </a:ext>
            </a:extLst>
          </p:cNvPr>
          <p:cNvSpPr>
            <a:spLocks noGrp="1"/>
          </p:cNvSpPr>
          <p:nvPr>
            <p:ph type="body" sz="quarter" idx="16" hasCustomPrompt="1"/>
          </p:nvPr>
        </p:nvSpPr>
        <p:spPr>
          <a:xfrm>
            <a:off x="404786" y="908786"/>
            <a:ext cx="2295034" cy="316753"/>
          </a:xfrm>
          <a:noFill/>
        </p:spPr>
        <p:txBody>
          <a:bodyPr wrap="none" lIns="72000" rIns="72000" bIns="0">
            <a:spAutoFit/>
          </a:bodyPr>
          <a:lstStyle>
            <a:lvl1pPr marL="0" indent="0">
              <a:buNone/>
              <a:defRPr sz="2000">
                <a:solidFill>
                  <a:schemeClr val="tx1"/>
                </a:solidFill>
              </a:defRPr>
            </a:lvl1pPr>
          </a:lstStyle>
          <a:p>
            <a:pPr lvl="0"/>
            <a:r>
              <a:rPr lang="en-GB"/>
              <a:t>Subtitle of the slide</a:t>
            </a:r>
          </a:p>
        </p:txBody>
      </p:sp>
      <p:sp>
        <p:nvSpPr>
          <p:cNvPr id="7" name="Titre 6">
            <a:extLst>
              <a:ext uri="{FF2B5EF4-FFF2-40B4-BE49-F238E27FC236}">
                <a16:creationId xmlns:a16="http://schemas.microsoft.com/office/drawing/2014/main" id="{A8E7ED9E-A328-4987-9140-8AE92695412D}"/>
              </a:ext>
            </a:extLst>
          </p:cNvPr>
          <p:cNvSpPr>
            <a:spLocks noGrp="1"/>
          </p:cNvSpPr>
          <p:nvPr>
            <p:ph type="title"/>
          </p:nvPr>
        </p:nvSpPr>
        <p:spPr>
          <a:xfrm>
            <a:off x="450000" y="370089"/>
            <a:ext cx="11299088" cy="715669"/>
          </a:xfrm>
        </p:spPr>
        <p:txBody>
          <a:bodyPr/>
          <a:lstStyle/>
          <a:p>
            <a:r>
              <a:rPr lang="fr-FR"/>
              <a:t>Modifiez le style du titre</a:t>
            </a:r>
          </a:p>
        </p:txBody>
      </p:sp>
      <p:sp>
        <p:nvSpPr>
          <p:cNvPr id="11" name="Text Placeholder 8">
            <a:extLst>
              <a:ext uri="{FF2B5EF4-FFF2-40B4-BE49-F238E27FC236}">
                <a16:creationId xmlns:a16="http://schemas.microsoft.com/office/drawing/2014/main" id="{1280ACD6-00A9-4C39-A87C-3E9B0191EBEA}"/>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Tree>
    <p:extLst>
      <p:ext uri="{BB962C8B-B14F-4D97-AF65-F5344CB8AC3E}">
        <p14:creationId xmlns:p14="http://schemas.microsoft.com/office/powerpoint/2010/main" val="134000262"/>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Titre seul">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38478177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‹N°›</a:t>
            </a:fld>
            <a:r>
              <a:rPr lang="en-GB"/>
              <a:t> ‒ </a:t>
            </a:r>
          </a:p>
        </p:txBody>
      </p:sp>
      <p:sp>
        <p:nvSpPr>
          <p:cNvPr id="8" name="Text Placeholder 5">
            <a:extLst>
              <a:ext uri="{FF2B5EF4-FFF2-40B4-BE49-F238E27FC236}">
                <a16:creationId xmlns:a16="http://schemas.microsoft.com/office/drawing/2014/main" id="{1FF10C85-C858-42F2-83FC-085ECE0AD8C3}"/>
              </a:ext>
            </a:extLst>
          </p:cNvPr>
          <p:cNvSpPr>
            <a:spLocks noGrp="1"/>
          </p:cNvSpPr>
          <p:nvPr>
            <p:ph type="body" sz="quarter" idx="15"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a:t>Subtitle of the slide</a:t>
            </a:r>
          </a:p>
        </p:txBody>
      </p:sp>
      <p:sp>
        <p:nvSpPr>
          <p:cNvPr id="4" name="Titre 3">
            <a:extLst>
              <a:ext uri="{FF2B5EF4-FFF2-40B4-BE49-F238E27FC236}">
                <a16:creationId xmlns:a16="http://schemas.microsoft.com/office/drawing/2014/main" id="{8A63819D-3826-4C37-A6B2-F6BF2FA7C128}"/>
              </a:ext>
            </a:extLst>
          </p:cNvPr>
          <p:cNvSpPr>
            <a:spLocks noGrp="1"/>
          </p:cNvSpPr>
          <p:nvPr>
            <p:ph type="title"/>
          </p:nvPr>
        </p:nvSpPr>
        <p:spPr/>
        <p:txBody>
          <a:bodyPr/>
          <a:lstStyle/>
          <a:p>
            <a:r>
              <a:rPr lang="fr-FR"/>
              <a:t>Modifiez le style du titre</a:t>
            </a:r>
          </a:p>
        </p:txBody>
      </p:sp>
      <p:sp>
        <p:nvSpPr>
          <p:cNvPr id="11" name="Text Placeholder 8">
            <a:extLst>
              <a:ext uri="{FF2B5EF4-FFF2-40B4-BE49-F238E27FC236}">
                <a16:creationId xmlns:a16="http://schemas.microsoft.com/office/drawing/2014/main" id="{2E3BBFF9-605D-4045-AFCA-0630CAF62903}"/>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Tree>
    <p:extLst>
      <p:ext uri="{BB962C8B-B14F-4D97-AF65-F5344CB8AC3E}">
        <p14:creationId xmlns:p14="http://schemas.microsoft.com/office/powerpoint/2010/main" val="1356881840"/>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1_Empt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a:xfrm>
            <a:off x="-1" y="0"/>
            <a:ext cx="59879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space réservé du numéro de diapositive 2">
            <a:extLst>
              <a:ext uri="{FF2B5EF4-FFF2-40B4-BE49-F238E27FC236}">
                <a16:creationId xmlns:a16="http://schemas.microsoft.com/office/drawing/2014/main" id="{4E9F0883-33F3-4D62-A0A5-04FAA00189A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a:t>
            </a:fld>
            <a:r>
              <a:rPr lang="en-GB"/>
              <a:t> ‒ </a:t>
            </a:r>
          </a:p>
        </p:txBody>
      </p:sp>
      <p:sp>
        <p:nvSpPr>
          <p:cNvPr id="8" name="Espace réservé du pied de page 4">
            <a:extLst>
              <a:ext uri="{FF2B5EF4-FFF2-40B4-BE49-F238E27FC236}">
                <a16:creationId xmlns:a16="http://schemas.microsoft.com/office/drawing/2014/main" id="{7CE4141A-CB17-4D34-9EF4-654584A2F66C}"/>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solidFill>
                  <a:schemeClr val="bg1"/>
                </a:solidFill>
              </a:rPr>
              <a:t>© Ipsos</a:t>
            </a:r>
            <a:endParaRPr lang="en-GB">
              <a:solidFill>
                <a:schemeClr val="bg1"/>
              </a:solidFill>
            </a:endParaRPr>
          </a:p>
        </p:txBody>
      </p:sp>
    </p:spTree>
    <p:extLst>
      <p:ext uri="{BB962C8B-B14F-4D97-AF65-F5344CB8AC3E}">
        <p14:creationId xmlns:p14="http://schemas.microsoft.com/office/powerpoint/2010/main" val="3688837380"/>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cSld name="1_Quote style 1">
    <p:bg>
      <p:bgPr>
        <a:gradFill>
          <a:gsLst>
            <a:gs pos="24000">
              <a:schemeClr val="accent1">
                <a:lumMod val="35000"/>
              </a:schemeClr>
            </a:gs>
            <a:gs pos="100000">
              <a:schemeClr val="accent1"/>
            </a:gs>
          </a:gsLst>
          <a:lin ang="13500000" scaled="0"/>
        </a:gradFill>
        <a:effectLst/>
      </p:bgPr>
    </p:bg>
    <p:spTree>
      <p:nvGrpSpPr>
        <p:cNvPr id="1" name=""/>
        <p:cNvGrpSpPr/>
        <p:nvPr/>
      </p:nvGrpSpPr>
      <p:grpSpPr>
        <a:xfrm>
          <a:off x="0" y="0"/>
          <a:ext cx="0" cy="0"/>
          <a:chOff x="0" y="0"/>
          <a:chExt cx="0" cy="0"/>
        </a:xfrm>
      </p:grpSpPr>
      <p:sp>
        <p:nvSpPr>
          <p:cNvPr id="21" name="Quote">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3008550" y="2313873"/>
            <a:ext cx="7524198" cy="2636591"/>
          </a:xfrm>
          <a:prstGeom prst="rect">
            <a:avLst/>
          </a:prstGeom>
        </p:spPr>
        <p:txBody>
          <a:bodyPr anchor="t">
            <a:normAutofit/>
          </a:bodyPr>
          <a:lstStyle>
            <a:lvl1pPr marL="0" indent="0">
              <a:buNone/>
              <a:defRPr sz="3200">
                <a:solidFill>
                  <a:schemeClr val="bg1"/>
                </a:solidFill>
              </a:defRPr>
            </a:lvl1pPr>
          </a:lstStyle>
          <a:p>
            <a:pPr lvl="0"/>
            <a:r>
              <a:rPr lang="en-GB"/>
              <a:t>Insert your quote here</a:t>
            </a:r>
          </a:p>
        </p:txBody>
      </p:sp>
      <p:sp>
        <p:nvSpPr>
          <p:cNvPr id="2" name="Right Triangle 1">
            <a:extLst>
              <a:ext uri="{FF2B5EF4-FFF2-40B4-BE49-F238E27FC236}">
                <a16:creationId xmlns:a16="http://schemas.microsoft.com/office/drawing/2014/main" id="{BE2B9574-5A75-3F36-2017-5F1686354394}"/>
              </a:ext>
              <a:ext uri="{C183D7F6-B498-43B3-948B-1728B52AA6E4}">
                <adec:decorative xmlns:adec="http://schemas.microsoft.com/office/drawing/2017/decorative" val="1"/>
              </a:ext>
            </a:extLst>
          </p:cNvPr>
          <p:cNvSpPr/>
          <p:nvPr/>
        </p:nvSpPr>
        <p:spPr bwMode="auto">
          <a:xfrm rot="5400000">
            <a:off x="0" y="0"/>
            <a:ext cx="3124200" cy="3124200"/>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2000"/>
              </a:lnSpc>
              <a:spcBef>
                <a:spcPts val="400"/>
              </a:spcBef>
              <a:spcAft>
                <a:spcPts val="40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Barlow"/>
              <a:ea typeface="+mn-ea"/>
              <a:cs typeface="+mn-cs"/>
            </a:endParaRPr>
          </a:p>
        </p:txBody>
      </p:sp>
      <p:sp>
        <p:nvSpPr>
          <p:cNvPr id="5" name="Right Triangle 4">
            <a:extLst>
              <a:ext uri="{FF2B5EF4-FFF2-40B4-BE49-F238E27FC236}">
                <a16:creationId xmlns:a16="http://schemas.microsoft.com/office/drawing/2014/main" id="{92369341-2A1C-B6BE-3FEC-A2BEC04F6AA8}"/>
              </a:ext>
              <a:ext uri="{C183D7F6-B498-43B3-948B-1728B52AA6E4}">
                <adec:decorative xmlns:adec="http://schemas.microsoft.com/office/drawing/2017/decorative" val="1"/>
              </a:ext>
            </a:extLst>
          </p:cNvPr>
          <p:cNvSpPr/>
          <p:nvPr userDrawn="1"/>
        </p:nvSpPr>
        <p:spPr bwMode="auto">
          <a:xfrm rot="5400000">
            <a:off x="0" y="0"/>
            <a:ext cx="3124200" cy="3124200"/>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2000"/>
              </a:lnSpc>
              <a:spcBef>
                <a:spcPts val="400"/>
              </a:spcBef>
              <a:spcAft>
                <a:spcPts val="40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Barlow"/>
              <a:ea typeface="+mn-ea"/>
              <a:cs typeface="+mn-cs"/>
            </a:endParaRPr>
          </a:p>
        </p:txBody>
      </p:sp>
      <p:sp>
        <p:nvSpPr>
          <p:cNvPr id="8" name="TextBox 7">
            <a:extLst>
              <a:ext uri="{FF2B5EF4-FFF2-40B4-BE49-F238E27FC236}">
                <a16:creationId xmlns:a16="http://schemas.microsoft.com/office/drawing/2014/main" id="{D37E2842-3D57-CC10-EC4F-9181EFE34C2A}"/>
              </a:ext>
            </a:extLst>
          </p:cNvPr>
          <p:cNvSpPr txBox="1"/>
          <p:nvPr userDrawn="1"/>
        </p:nvSpPr>
        <p:spPr>
          <a:xfrm>
            <a:off x="5849681" y="6479951"/>
            <a:ext cx="492637" cy="140488"/>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fld id="{42C674B8-9BBC-4FFF-A23E-570BB0655C41}" type="slidenum">
              <a:rPr kumimoji="0" lang="en-GB" sz="900" b="0" i="0" u="none" strike="noStrike" kern="1200" cap="none" spc="0" normalizeH="0" baseline="0" noProof="0" smtClean="0">
                <a:ln>
                  <a:noFill/>
                </a:ln>
                <a:solidFill>
                  <a:prstClr val="white"/>
                </a:solidFill>
                <a:effectLst/>
                <a:uLnTx/>
                <a:uFillTx/>
                <a:latin typeface="Barlow"/>
                <a:ea typeface="+mn-ea"/>
                <a:cs typeface="+mn-cs"/>
              </a:rPr>
              <a:pPr marL="0" marR="0" lvl="0" indent="0" algn="ctr" defTabSz="914400" rtl="0" eaLnBrk="1" fontAlgn="auto" latinLnBrk="0" hangingPunct="1">
                <a:lnSpc>
                  <a:spcPct val="110000"/>
                </a:lnSpc>
                <a:spcBef>
                  <a:spcPts val="400"/>
                </a:spcBef>
                <a:spcAft>
                  <a:spcPts val="400"/>
                </a:spcAft>
                <a:buClrTx/>
                <a:buSzTx/>
                <a:buFontTx/>
                <a:buNone/>
                <a:tabLst/>
                <a:defRPr/>
              </a:pPr>
              <a:t>‹N°›</a:t>
            </a:fld>
            <a:endParaRPr kumimoji="0" lang="en-GB" sz="900" b="0" i="0" u="none" strike="noStrike" kern="1200" cap="none" spc="0" normalizeH="0" baseline="0" noProof="0">
              <a:ln>
                <a:noFill/>
              </a:ln>
              <a:solidFill>
                <a:prstClr val="white"/>
              </a:solidFill>
              <a:effectLst/>
              <a:uLnTx/>
              <a:uFillTx/>
              <a:latin typeface="Barlow"/>
              <a:ea typeface="+mn-ea"/>
              <a:cs typeface="+mn-cs"/>
            </a:endParaRPr>
          </a:p>
        </p:txBody>
      </p:sp>
      <p:sp>
        <p:nvSpPr>
          <p:cNvPr id="9" name="Classification">
            <a:extLst>
              <a:ext uri="{FF2B5EF4-FFF2-40B4-BE49-F238E27FC236}">
                <a16:creationId xmlns:a16="http://schemas.microsoft.com/office/drawing/2014/main" id="{87AAF9A5-97ED-3121-02DE-E041C61DC066}"/>
              </a:ext>
              <a:ext uri="{C183D7F6-B498-43B3-948B-1728B52AA6E4}">
                <adec:decorative xmlns:adec="http://schemas.microsoft.com/office/drawing/2017/decorative" val="1"/>
              </a:ext>
            </a:extLst>
          </p:cNvPr>
          <p:cNvSpPr txBox="1">
            <a:spLocks/>
          </p:cNvSpPr>
          <p:nvPr userDrawn="1"/>
        </p:nvSpPr>
        <p:spPr>
          <a:xfrm>
            <a:off x="440938" y="6488640"/>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white"/>
                </a:solidFill>
                <a:effectLst/>
                <a:uLnTx/>
                <a:uFillTx/>
                <a:latin typeface="Barlow"/>
                <a:ea typeface="+mn-ea"/>
                <a:cs typeface="+mn-cs"/>
              </a:rPr>
              <a:t>© Ipsos | Juin 2025 | Version finale</a:t>
            </a:r>
            <a:endParaRPr kumimoji="0" lang="en-GB" sz="800" b="0" i="0" u="none" strike="noStrike" kern="1200" cap="none" spc="0" normalizeH="0" baseline="0" noProof="0" dirty="0">
              <a:ln>
                <a:noFill/>
              </a:ln>
              <a:solidFill>
                <a:prstClr val="white"/>
              </a:solidFill>
              <a:effectLst/>
              <a:uLnTx/>
              <a:uFillTx/>
              <a:latin typeface="Barlow"/>
              <a:ea typeface="+mn-ea"/>
              <a:cs typeface="+mn-cs"/>
            </a:endParaRPr>
          </a:p>
        </p:txBody>
      </p:sp>
      <p:pic>
        <p:nvPicPr>
          <p:cNvPr id="3" name="Graphic 2">
            <a:extLst>
              <a:ext uri="{FF2B5EF4-FFF2-40B4-BE49-F238E27FC236}">
                <a16:creationId xmlns:a16="http://schemas.microsoft.com/office/drawing/2014/main" id="{2B071C74-0F19-EA2F-036E-1B05F328FC7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102055140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cSld name="DON'T USE, for instruc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11884-C2D5-14CD-9848-37C5CB013EB4}"/>
              </a:ext>
            </a:extLst>
          </p:cNvPr>
          <p:cNvSpPr>
            <a:spLocks noGrp="1"/>
          </p:cNvSpPr>
          <p:nvPr>
            <p:ph type="title" hasCustomPrompt="1"/>
          </p:nvPr>
        </p:nvSpPr>
        <p:spPr/>
        <p:txBody>
          <a:bodyPr/>
          <a:lstStyle>
            <a:lvl1pPr>
              <a:defRPr/>
            </a:lvl1pPr>
          </a:lstStyle>
          <a:p>
            <a:r>
              <a:rPr lang="en-US"/>
              <a:t>This layout is for instructions only</a:t>
            </a:r>
            <a:endParaRPr lang="en-GB"/>
          </a:p>
        </p:txBody>
      </p:sp>
    </p:spTree>
    <p:extLst>
      <p:ext uri="{BB962C8B-B14F-4D97-AF65-F5344CB8AC3E}">
        <p14:creationId xmlns:p14="http://schemas.microsoft.com/office/powerpoint/2010/main" val="2177763548"/>
      </p:ext>
    </p:extLst>
  </p:cSld>
  <p:clrMapOvr>
    <a:masterClrMapping/>
  </p:clrMapOvr>
  <p:extLst>
    <p:ext uri="{DCECCB84-F9BA-43D5-87BE-67443E8EF086}">
      <p15:sldGuideLst xmlns:p15="http://schemas.microsoft.com/office/powerpoint/2012/main"/>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cSld name="Detailed Layout 1">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D2372C9-E215-1003-F25D-B5AE1F568920}"/>
              </a:ext>
            </a:extLst>
          </p:cNvPr>
          <p:cNvSpPr>
            <a:spLocks noGrp="1"/>
          </p:cNvSpPr>
          <p:nvPr>
            <p:ph type="title" hasCustomPrompt="1"/>
          </p:nvPr>
        </p:nvSpPr>
        <p:spPr>
          <a:xfrm>
            <a:off x="559292" y="701874"/>
            <a:ext cx="2450237" cy="715669"/>
          </a:xfrm>
        </p:spPr>
        <p:txBody>
          <a:bodyPr/>
          <a:lstStyle>
            <a:lvl1pPr>
              <a:defRPr>
                <a:solidFill>
                  <a:schemeClr val="bg1"/>
                </a:solidFill>
              </a:defRPr>
            </a:lvl1pPr>
          </a:lstStyle>
          <a:p>
            <a:r>
              <a:rPr lang="en-US"/>
              <a:t>Layout template for detailed charts</a:t>
            </a:r>
            <a:endParaRPr lang="en-GB"/>
          </a:p>
        </p:txBody>
      </p:sp>
    </p:spTree>
    <p:extLst>
      <p:ext uri="{BB962C8B-B14F-4D97-AF65-F5344CB8AC3E}">
        <p14:creationId xmlns:p14="http://schemas.microsoft.com/office/powerpoint/2010/main" val="2016563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ight half hanging box">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8B6D4E6-07B9-1C8D-69DD-712BC77D3CDE}"/>
              </a:ext>
            </a:extLst>
          </p:cNvPr>
          <p:cNvSpPr>
            <a:spLocks noGrp="1"/>
          </p:cNvSpPr>
          <p:nvPr>
            <p:ph type="title"/>
          </p:nvPr>
        </p:nvSpPr>
        <p:spPr>
          <a:xfrm>
            <a:off x="450000" y="701874"/>
            <a:ext cx="5498363" cy="715669"/>
          </a:xfrm>
        </p:spPr>
        <p:txBody>
          <a:bodyPr/>
          <a:lstStyle/>
          <a:p>
            <a:r>
              <a:rPr lang="fr-FR"/>
              <a:t>Modifiez le style du titre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49999" y="1792800"/>
            <a:ext cx="5498363"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80886491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cSld name="Titl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3011884-C2D5-14CD-9848-37C5CB013EB4}"/>
              </a:ext>
            </a:extLst>
          </p:cNvPr>
          <p:cNvSpPr>
            <a:spLocks noGrp="1"/>
          </p:cNvSpPr>
          <p:nvPr>
            <p:ph type="title"/>
          </p:nvPr>
        </p:nvSpPr>
        <p:spPr/>
        <p:txBody>
          <a:bodyPr/>
          <a:lstStyle/>
          <a:p>
            <a:r>
              <a:rPr lang="fr-FR"/>
              <a:t>Modifiez le style du titre</a:t>
            </a:r>
            <a:endParaRPr lang="en-GB"/>
          </a:p>
        </p:txBody>
      </p:sp>
    </p:spTree>
    <p:extLst>
      <p:ext uri="{BB962C8B-B14F-4D97-AF65-F5344CB8AC3E}">
        <p14:creationId xmlns:p14="http://schemas.microsoft.com/office/powerpoint/2010/main" val="57701018"/>
      </p:ext>
    </p:extLst>
  </p:cSld>
  <p:clrMapOvr>
    <a:masterClrMapping/>
  </p:clrMapOvr>
  <p:extLst>
    <p:ext uri="{DCECCB84-F9BA-43D5-87BE-67443E8EF086}">
      <p15:sldGuideLst xmlns:p15="http://schemas.microsoft.com/office/powerpoint/2012/main"/>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cSld name="Quote Style 1">
    <p:bg>
      <p:bgPr>
        <a:solidFill>
          <a:schemeClr val="accent1"/>
        </a:solidFill>
        <a:effectLst/>
      </p:bgPr>
    </p:bg>
    <p:spTree>
      <p:nvGrpSpPr>
        <p:cNvPr id="1" name=""/>
        <p:cNvGrpSpPr/>
        <p:nvPr/>
      </p:nvGrpSpPr>
      <p:grpSpPr>
        <a:xfrm>
          <a:off x="0" y="0"/>
          <a:ext cx="0" cy="0"/>
          <a:chOff x="0" y="0"/>
          <a:chExt cx="0" cy="0"/>
        </a:xfrm>
      </p:grpSpPr>
      <p:sp>
        <p:nvSpPr>
          <p:cNvPr id="4" name="Title" descr="Header">
            <a:extLst>
              <a:ext uri="{FF2B5EF4-FFF2-40B4-BE49-F238E27FC236}">
                <a16:creationId xmlns:a16="http://schemas.microsoft.com/office/drawing/2014/main" id="{6953A8D2-20EB-4DFB-893E-8DCA6475DEE1}"/>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fr-FR"/>
              <a:t>Modifiez le style du titre</a:t>
            </a:r>
            <a:endParaRPr lang="en-GB"/>
          </a:p>
        </p:txBody>
      </p:sp>
      <p:sp>
        <p:nvSpPr>
          <p:cNvPr id="21" name="Quote">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450000" y="2594753"/>
            <a:ext cx="7524198"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2" name="TextBox 1">
            <a:extLst>
              <a:ext uri="{FF2B5EF4-FFF2-40B4-BE49-F238E27FC236}">
                <a16:creationId xmlns:a16="http://schemas.microsoft.com/office/drawing/2014/main" id="{6A1B770B-F8F3-E4D7-F109-3FA66AB97859}"/>
              </a:ext>
            </a:extLst>
          </p:cNvPr>
          <p:cNvSpPr txBox="1"/>
          <p:nvPr userDrawn="1"/>
        </p:nvSpPr>
        <p:spPr>
          <a:xfrm>
            <a:off x="5849681" y="6479951"/>
            <a:ext cx="492637" cy="140488"/>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fld id="{42C674B8-9BBC-4FFF-A23E-570BB0655C41}" type="slidenum">
              <a:rPr kumimoji="0" lang="en-GB" sz="900" b="0" i="0" u="none" strike="noStrike" kern="1200" cap="none" spc="0" normalizeH="0" baseline="0" noProof="0" smtClean="0">
                <a:ln>
                  <a:noFill/>
                </a:ln>
                <a:solidFill>
                  <a:prstClr val="white"/>
                </a:solidFill>
                <a:effectLst/>
                <a:uLnTx/>
                <a:uFillTx/>
                <a:latin typeface="Barlow"/>
                <a:ea typeface="+mn-ea"/>
                <a:cs typeface="+mn-cs"/>
              </a:rPr>
              <a:pPr marL="0" marR="0" lvl="0" indent="0" algn="ctr" defTabSz="914400" rtl="0" eaLnBrk="1" fontAlgn="auto" latinLnBrk="0" hangingPunct="1">
                <a:lnSpc>
                  <a:spcPct val="110000"/>
                </a:lnSpc>
                <a:spcBef>
                  <a:spcPts val="400"/>
                </a:spcBef>
                <a:spcAft>
                  <a:spcPts val="400"/>
                </a:spcAft>
                <a:buClrTx/>
                <a:buSzTx/>
                <a:buFontTx/>
                <a:buNone/>
                <a:tabLst/>
                <a:defRPr/>
              </a:pPr>
              <a:t>‹N°›</a:t>
            </a:fld>
            <a:endParaRPr kumimoji="0" lang="en-GB" sz="900" b="0" i="0" u="none" strike="noStrike" kern="1200" cap="none" spc="0" normalizeH="0" baseline="0" noProof="0">
              <a:ln>
                <a:noFill/>
              </a:ln>
              <a:solidFill>
                <a:prstClr val="white"/>
              </a:solidFill>
              <a:effectLst/>
              <a:uLnTx/>
              <a:uFillTx/>
              <a:latin typeface="Barlow"/>
              <a:ea typeface="+mn-ea"/>
              <a:cs typeface="+mn-cs"/>
            </a:endParaRPr>
          </a:p>
        </p:txBody>
      </p:sp>
      <p:sp>
        <p:nvSpPr>
          <p:cNvPr id="3" name="Classification">
            <a:extLst>
              <a:ext uri="{FF2B5EF4-FFF2-40B4-BE49-F238E27FC236}">
                <a16:creationId xmlns:a16="http://schemas.microsoft.com/office/drawing/2014/main" id="{E5BD199D-A332-7601-134B-2C36F09D013A}"/>
              </a:ext>
              <a:ext uri="{C183D7F6-B498-43B3-948B-1728B52AA6E4}">
                <adec:decorative xmlns:adec="http://schemas.microsoft.com/office/drawing/2017/decorative" val="1"/>
              </a:ext>
            </a:extLst>
          </p:cNvPr>
          <p:cNvSpPr txBox="1">
            <a:spLocks/>
          </p:cNvSpPr>
          <p:nvPr/>
        </p:nvSpPr>
        <p:spPr>
          <a:xfrm>
            <a:off x="440938" y="6497329"/>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white"/>
                </a:solidFill>
                <a:effectLst/>
                <a:uLnTx/>
                <a:uFillTx/>
                <a:latin typeface="Barlow"/>
                <a:ea typeface="+mn-ea"/>
                <a:cs typeface="+mn-cs"/>
              </a:rPr>
              <a:t>© Ipsos | Juin 2025 | Version finale</a:t>
            </a:r>
            <a:endParaRPr kumimoji="0" lang="en-GB" sz="800" b="0" i="0" u="none" strike="noStrike" kern="1200" cap="none" spc="0" normalizeH="0" baseline="0" noProof="0" dirty="0">
              <a:ln>
                <a:noFill/>
              </a:ln>
              <a:solidFill>
                <a:prstClr val="white"/>
              </a:solidFill>
              <a:effectLst/>
              <a:uLnTx/>
              <a:uFillTx/>
              <a:latin typeface="Barlow"/>
              <a:ea typeface="+mn-ea"/>
              <a:cs typeface="+mn-cs"/>
            </a:endParaRPr>
          </a:p>
        </p:txBody>
      </p:sp>
      <p:pic>
        <p:nvPicPr>
          <p:cNvPr id="6" name="Graphic 5">
            <a:extLst>
              <a:ext uri="{FF2B5EF4-FFF2-40B4-BE49-F238E27FC236}">
                <a16:creationId xmlns:a16="http://schemas.microsoft.com/office/drawing/2014/main" id="{0BB70D03-934B-8460-3F95-54D00AFCF3E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374037946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cSld name="dark_standard_content">
    <p:bg>
      <p:bgPr>
        <a:solidFill>
          <a:schemeClr val="accent1"/>
        </a:solidFill>
        <a:effectLst/>
      </p:bgPr>
    </p:bg>
    <p:spTree>
      <p:nvGrpSpPr>
        <p:cNvPr id="1" name=""/>
        <p:cNvGrpSpPr/>
        <p:nvPr/>
      </p:nvGrpSpPr>
      <p:grpSpPr>
        <a:xfrm>
          <a:off x="0" y="0"/>
          <a:ext cx="0" cy="0"/>
          <a:chOff x="0" y="0"/>
          <a:chExt cx="0" cy="0"/>
        </a:xfrm>
      </p:grpSpPr>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4"/>
            <a:ext cx="11274425" cy="4140200"/>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2" name="Title 1">
            <a:extLst>
              <a:ext uri="{FF2B5EF4-FFF2-40B4-BE49-F238E27FC236}">
                <a16:creationId xmlns:a16="http://schemas.microsoft.com/office/drawing/2014/main" id="{C4DD97A3-22A1-022E-A68C-F5E83123D187}"/>
              </a:ext>
            </a:extLst>
          </p:cNvPr>
          <p:cNvSpPr>
            <a:spLocks noGrp="1"/>
          </p:cNvSpPr>
          <p:nvPr>
            <p:ph type="title"/>
          </p:nvPr>
        </p:nvSpPr>
        <p:spPr/>
        <p:txBody>
          <a:bodyPr/>
          <a:lstStyle>
            <a:lvl1pPr>
              <a:defRPr>
                <a:solidFill>
                  <a:schemeClr val="bg1"/>
                </a:solidFill>
              </a:defRPr>
            </a:lvl1pPr>
          </a:lstStyle>
          <a:p>
            <a:r>
              <a:rPr lang="fr-FR"/>
              <a:t>Modifiez le style du titre</a:t>
            </a:r>
            <a:endParaRPr lang="en-GB"/>
          </a:p>
        </p:txBody>
      </p:sp>
      <p:sp>
        <p:nvSpPr>
          <p:cNvPr id="13" name="TextBox 12">
            <a:extLst>
              <a:ext uri="{FF2B5EF4-FFF2-40B4-BE49-F238E27FC236}">
                <a16:creationId xmlns:a16="http://schemas.microsoft.com/office/drawing/2014/main" id="{1838AF9D-E8CD-A7D3-0FCC-08C0A940CA70}"/>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‹N°›</a:t>
            </a:fld>
            <a:endParaRPr lang="en-GB" sz="900">
              <a:solidFill>
                <a:schemeClr val="bg1"/>
              </a:solidFill>
            </a:endParaRPr>
          </a:p>
        </p:txBody>
      </p:sp>
      <p:sp>
        <p:nvSpPr>
          <p:cNvPr id="15" name="Classification">
            <a:extLst>
              <a:ext uri="{FF2B5EF4-FFF2-40B4-BE49-F238E27FC236}">
                <a16:creationId xmlns:a16="http://schemas.microsoft.com/office/drawing/2014/main" id="{AF0C200F-A25C-B3C0-D303-C2803258C550}"/>
              </a:ext>
              <a:ext uri="{C183D7F6-B498-43B3-948B-1728B52AA6E4}">
                <adec:decorative xmlns:adec="http://schemas.microsoft.com/office/drawing/2017/decorative" val="1"/>
              </a:ext>
            </a:extLst>
          </p:cNvPr>
          <p:cNvSpPr txBox="1">
            <a:spLocks/>
          </p:cNvSpPr>
          <p:nvPr userDrawn="1"/>
        </p:nvSpPr>
        <p:spPr>
          <a:xfrm>
            <a:off x="440938" y="6488640"/>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800" dirty="0">
                <a:solidFill>
                  <a:schemeClr val="bg1"/>
                </a:solidFill>
                <a:effectLst/>
              </a:rPr>
              <a:t>© Ipsos | Juin 2025 | Version finale</a:t>
            </a:r>
            <a:endParaRPr lang="en-GB" sz="800" dirty="0">
              <a:solidFill>
                <a:schemeClr val="bg1"/>
              </a:solidFill>
              <a:effectLst/>
            </a:endParaRPr>
          </a:p>
        </p:txBody>
      </p:sp>
      <p:pic>
        <p:nvPicPr>
          <p:cNvPr id="4" name="Graphic 3">
            <a:extLst>
              <a:ext uri="{FF2B5EF4-FFF2-40B4-BE49-F238E27FC236}">
                <a16:creationId xmlns:a16="http://schemas.microsoft.com/office/drawing/2014/main" id="{53C7C940-BAB1-A095-FAA2-B4D055B934D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1004240891"/>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eft half hanging box">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8B6D4E6-07B9-1C8D-69DD-712BC77D3CDE}"/>
              </a:ext>
            </a:extLst>
          </p:cNvPr>
          <p:cNvSpPr>
            <a:spLocks noGrp="1"/>
          </p:cNvSpPr>
          <p:nvPr>
            <p:ph type="title"/>
          </p:nvPr>
        </p:nvSpPr>
        <p:spPr>
          <a:xfrm>
            <a:off x="6264000" y="701874"/>
            <a:ext cx="5498363" cy="715669"/>
          </a:xfrm>
        </p:spPr>
        <p:txBody>
          <a:bodyPr/>
          <a:lstStyle/>
          <a:p>
            <a:r>
              <a:rPr lang="fr-FR"/>
              <a:t>Modifiez le style du titre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6264000" y="1792800"/>
            <a:ext cx="5498363"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5930721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Image right minimal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54E27D68-304E-2851-A717-EC07EC07CA87}"/>
              </a:ext>
            </a:extLst>
          </p:cNvPr>
          <p:cNvSpPr>
            <a:spLocks noGrp="1"/>
          </p:cNvSpPr>
          <p:nvPr>
            <p:ph type="title"/>
          </p:nvPr>
        </p:nvSpPr>
        <p:spPr>
          <a:xfrm>
            <a:off x="450000" y="701874"/>
            <a:ext cx="2598737" cy="715669"/>
          </a:xfrm>
        </p:spPr>
        <p:txBody>
          <a:bodyPr/>
          <a:lstStyle/>
          <a:p>
            <a:r>
              <a:rPr lang="fr-FR"/>
              <a:t>Modifiez le style du titre</a:t>
            </a:r>
            <a:endParaRPr lang="en-GB"/>
          </a:p>
        </p:txBody>
      </p:sp>
      <p:sp>
        <p:nvSpPr>
          <p:cNvPr id="7" name="Placeholder">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133600"/>
            <a:ext cx="2598737" cy="3814763"/>
          </a:xfrm>
          <a:prstGeom prst="rect">
            <a:avLst/>
          </a:prstGeom>
        </p:spPr>
        <p:txBody>
          <a:bodyPr/>
          <a:lstStyle>
            <a:lvl2pPr marL="180975" indent="-180975">
              <a:defRPr lang="en-US" sz="1200" kern="1200" dirty="0">
                <a:solidFill>
                  <a:schemeClr val="tx1"/>
                </a:solidFill>
                <a:latin typeface="+mn-lt"/>
                <a:ea typeface="+mn-ea"/>
                <a:cs typeface="+mn-cs"/>
              </a:defRPr>
            </a:lvl2pPr>
          </a:lstStyle>
          <a:p>
            <a:pPr lvl="0"/>
            <a:r>
              <a:rPr lang="fr-FR"/>
              <a:t>Cliquez pour modifier les styles du texte du masque</a:t>
            </a:r>
          </a:p>
          <a:p>
            <a:pPr lvl="1"/>
            <a:r>
              <a:rPr lang="fr-FR"/>
              <a:t>Deuxième niveau</a:t>
            </a:r>
          </a:p>
          <a:p>
            <a:pPr lvl="2"/>
            <a:r>
              <a:rPr lang="fr-FR"/>
              <a:t>Troisième niveau</a:t>
            </a:r>
          </a:p>
        </p:txBody>
      </p:sp>
      <p:sp>
        <p:nvSpPr>
          <p:cNvPr id="3" name="Picture Placeholder">
            <a:extLst>
              <a:ext uri="{FF2B5EF4-FFF2-40B4-BE49-F238E27FC236}">
                <a16:creationId xmlns:a16="http://schemas.microsoft.com/office/drawing/2014/main" id="{B940E09C-FB56-2356-82CD-53290C1A10A0}"/>
              </a:ext>
              <a:ext uri="{C183D7F6-B498-43B3-948B-1728B52AA6E4}">
                <adec:decorative xmlns:adec="http://schemas.microsoft.com/office/drawing/2017/decorative" val="1"/>
              </a:ext>
            </a:extLst>
          </p:cNvPr>
          <p:cNvSpPr>
            <a:spLocks noGrp="1"/>
          </p:cNvSpPr>
          <p:nvPr>
            <p:ph type="pic" sz="quarter" idx="11" hasCustomPrompt="1"/>
          </p:nvPr>
        </p:nvSpPr>
        <p:spPr>
          <a:xfrm>
            <a:off x="3355975" y="0"/>
            <a:ext cx="8386763" cy="5948363"/>
          </a:xfrm>
          <a:custGeom>
            <a:avLst/>
            <a:gdLst>
              <a:gd name="connsiteX0" fmla="*/ 0 w 8386763"/>
              <a:gd name="connsiteY0" fmla="*/ 0 h 5948363"/>
              <a:gd name="connsiteX1" fmla="*/ 8386763 w 8386763"/>
              <a:gd name="connsiteY1" fmla="*/ 0 h 5948363"/>
              <a:gd name="connsiteX2" fmla="*/ 8386763 w 8386763"/>
              <a:gd name="connsiteY2" fmla="*/ 4779992 h 5948363"/>
              <a:gd name="connsiteX3" fmla="*/ 7218392 w 8386763"/>
              <a:gd name="connsiteY3" fmla="*/ 5948363 h 5948363"/>
              <a:gd name="connsiteX4" fmla="*/ 0 w 8386763"/>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6763" h="5948363">
                <a:moveTo>
                  <a:pt x="0" y="0"/>
                </a:moveTo>
                <a:lnTo>
                  <a:pt x="8386763" y="0"/>
                </a:lnTo>
                <a:lnTo>
                  <a:pt x="8386763" y="4779992"/>
                </a:lnTo>
                <a:lnTo>
                  <a:pt x="7218392"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dirty="0"/>
            </a:lvl1pPr>
          </a:lstStyle>
          <a:p>
            <a:pPr lvl="0" algn="ctr"/>
            <a:r>
              <a:rPr lang="en-GB"/>
              <a:t>Click to insert image</a:t>
            </a:r>
          </a:p>
        </p:txBody>
      </p:sp>
    </p:spTree>
    <p:extLst>
      <p:ext uri="{BB962C8B-B14F-4D97-AF65-F5344CB8AC3E}">
        <p14:creationId xmlns:p14="http://schemas.microsoft.com/office/powerpoint/2010/main" val="401356202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rge Image Left minimal Layout">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A647BE65-B969-B69D-209F-96B62E40F087}"/>
              </a:ext>
            </a:extLst>
          </p:cNvPr>
          <p:cNvSpPr>
            <a:spLocks noGrp="1"/>
          </p:cNvSpPr>
          <p:nvPr>
            <p:ph type="title"/>
          </p:nvPr>
        </p:nvSpPr>
        <p:spPr>
          <a:xfrm>
            <a:off x="9148762" y="701874"/>
            <a:ext cx="2600325" cy="715669"/>
          </a:xfrm>
        </p:spPr>
        <p:txBody>
          <a:bodyPr/>
          <a:lstStyle/>
          <a:p>
            <a:r>
              <a:rPr lang="fr-FR"/>
              <a:t>Modifiez le style du titre</a:t>
            </a:r>
            <a:endParaRPr lang="en-GB"/>
          </a:p>
        </p:txBody>
      </p:sp>
      <p:sp>
        <p:nvSpPr>
          <p:cNvPr id="7" name="Placeholder">
            <a:extLst>
              <a:ext uri="{FF2B5EF4-FFF2-40B4-BE49-F238E27FC236}">
                <a16:creationId xmlns:a16="http://schemas.microsoft.com/office/drawing/2014/main" id="{65919DFD-5216-47CC-A2D5-A0B970BE9632}"/>
              </a:ext>
            </a:extLst>
          </p:cNvPr>
          <p:cNvSpPr>
            <a:spLocks noGrp="1"/>
          </p:cNvSpPr>
          <p:nvPr>
            <p:ph type="body" sz="quarter" idx="12"/>
          </p:nvPr>
        </p:nvSpPr>
        <p:spPr>
          <a:xfrm>
            <a:off x="9148763" y="2162629"/>
            <a:ext cx="2562158" cy="3785734"/>
          </a:xfrm>
          <a:prstGeom prst="rect">
            <a:avLst/>
          </a:prstGeom>
        </p:spPr>
        <p:txBody>
          <a:bodyPr/>
          <a:lstStyle>
            <a:lvl2pPr marL="180975" indent="-180975">
              <a:defRPr lang="en-US" sz="1200" kern="1200" dirty="0">
                <a:solidFill>
                  <a:schemeClr val="tx1"/>
                </a:solidFill>
                <a:latin typeface="+mn-lt"/>
                <a:ea typeface="+mn-ea"/>
                <a:cs typeface="+mn-cs"/>
              </a:defRPr>
            </a:lvl2pPr>
          </a:lstStyle>
          <a:p>
            <a:pPr lvl="0"/>
            <a:r>
              <a:rPr lang="fr-FR"/>
              <a:t>Cliquez pour modifier les styles du texte du masque</a:t>
            </a:r>
          </a:p>
          <a:p>
            <a:pPr lvl="1"/>
            <a:r>
              <a:rPr lang="fr-FR"/>
              <a:t>Deuxième niveau</a:t>
            </a:r>
          </a:p>
          <a:p>
            <a:pPr lvl="2"/>
            <a:r>
              <a:rPr lang="fr-FR"/>
              <a:t>Troisième niveau</a:t>
            </a:r>
          </a:p>
        </p:txBody>
      </p:sp>
      <p:sp>
        <p:nvSpPr>
          <p:cNvPr id="3" name="Picture Placeholder">
            <a:extLst>
              <a:ext uri="{FF2B5EF4-FFF2-40B4-BE49-F238E27FC236}">
                <a16:creationId xmlns:a16="http://schemas.microsoft.com/office/drawing/2014/main" id="{925894C0-F0A5-92C3-CA5E-CC0E9E19210A}"/>
              </a:ext>
              <a:ext uri="{C183D7F6-B498-43B3-948B-1728B52AA6E4}">
                <adec:decorative xmlns:adec="http://schemas.microsoft.com/office/drawing/2017/decorative" val="1"/>
              </a:ext>
            </a:extLst>
          </p:cNvPr>
          <p:cNvSpPr>
            <a:spLocks noGrp="1"/>
          </p:cNvSpPr>
          <p:nvPr>
            <p:ph type="pic" sz="quarter" idx="11" hasCustomPrompt="1"/>
          </p:nvPr>
        </p:nvSpPr>
        <p:spPr>
          <a:xfrm>
            <a:off x="454930" y="0"/>
            <a:ext cx="8386763" cy="5948363"/>
          </a:xfrm>
          <a:custGeom>
            <a:avLst/>
            <a:gdLst>
              <a:gd name="connsiteX0" fmla="*/ 0 w 8386763"/>
              <a:gd name="connsiteY0" fmla="*/ 0 h 5948363"/>
              <a:gd name="connsiteX1" fmla="*/ 8386763 w 8386763"/>
              <a:gd name="connsiteY1" fmla="*/ 0 h 5948363"/>
              <a:gd name="connsiteX2" fmla="*/ 8386763 w 8386763"/>
              <a:gd name="connsiteY2" fmla="*/ 4798847 h 5948363"/>
              <a:gd name="connsiteX3" fmla="*/ 7237247 w 8386763"/>
              <a:gd name="connsiteY3" fmla="*/ 5948363 h 5948363"/>
              <a:gd name="connsiteX4" fmla="*/ 0 w 8386763"/>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6763" h="5948363">
                <a:moveTo>
                  <a:pt x="0" y="0"/>
                </a:moveTo>
                <a:lnTo>
                  <a:pt x="8386763" y="0"/>
                </a:lnTo>
                <a:lnTo>
                  <a:pt x="8386763" y="4798847"/>
                </a:lnTo>
                <a:lnTo>
                  <a:pt x="7237247"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dirty="0"/>
            </a:lvl1pPr>
          </a:lstStyle>
          <a:p>
            <a:pPr lvl="0" algn="ctr"/>
            <a:r>
              <a:rPr lang="en-GB"/>
              <a:t>Click to insert image</a:t>
            </a:r>
          </a:p>
        </p:txBody>
      </p:sp>
    </p:spTree>
    <p:extLst>
      <p:ext uri="{BB962C8B-B14F-4D97-AF65-F5344CB8AC3E}">
        <p14:creationId xmlns:p14="http://schemas.microsoft.com/office/powerpoint/2010/main" val="130185876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etailed Layout 1">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D2372C9-E215-1003-F25D-B5AE1F568920}"/>
              </a:ext>
            </a:extLst>
          </p:cNvPr>
          <p:cNvSpPr>
            <a:spLocks noGrp="1"/>
          </p:cNvSpPr>
          <p:nvPr>
            <p:ph type="title" hasCustomPrompt="1"/>
          </p:nvPr>
        </p:nvSpPr>
        <p:spPr>
          <a:xfrm>
            <a:off x="559292" y="701874"/>
            <a:ext cx="2450237" cy="715669"/>
          </a:xfrm>
        </p:spPr>
        <p:txBody>
          <a:bodyPr/>
          <a:lstStyle>
            <a:lvl1pPr>
              <a:defRPr>
                <a:solidFill>
                  <a:schemeClr val="bg1"/>
                </a:solidFill>
              </a:defRPr>
            </a:lvl1pPr>
          </a:lstStyle>
          <a:p>
            <a:r>
              <a:rPr lang="en-US"/>
              <a:t>Layout template for detailed charts</a:t>
            </a:r>
            <a:endParaRPr lang="en-GB"/>
          </a:p>
        </p:txBody>
      </p:sp>
    </p:spTree>
    <p:extLst>
      <p:ext uri="{BB962C8B-B14F-4D97-AF65-F5344CB8AC3E}">
        <p14:creationId xmlns:p14="http://schemas.microsoft.com/office/powerpoint/2010/main" val="33265944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etailed layout tex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D2372C9-E215-1003-F25D-B5AE1F568920}"/>
              </a:ext>
            </a:extLst>
          </p:cNvPr>
          <p:cNvSpPr>
            <a:spLocks noGrp="1"/>
          </p:cNvSpPr>
          <p:nvPr>
            <p:ph type="title" hasCustomPrompt="1"/>
          </p:nvPr>
        </p:nvSpPr>
        <p:spPr>
          <a:xfrm>
            <a:off x="558000" y="701874"/>
            <a:ext cx="2451600" cy="715669"/>
          </a:xfrm>
        </p:spPr>
        <p:txBody>
          <a:bodyPr/>
          <a:lstStyle>
            <a:lvl1pPr>
              <a:defRPr>
                <a:solidFill>
                  <a:schemeClr val="bg1"/>
                </a:solidFill>
              </a:defRPr>
            </a:lvl1pPr>
          </a:lstStyle>
          <a:p>
            <a:r>
              <a:rPr lang="en-US"/>
              <a:t>Layout template for detailed charts</a:t>
            </a:r>
            <a:endParaRPr lang="en-GB"/>
          </a:p>
        </p:txBody>
      </p:sp>
      <p:sp>
        <p:nvSpPr>
          <p:cNvPr id="3" name="Placeholder">
            <a:extLst>
              <a:ext uri="{FF2B5EF4-FFF2-40B4-BE49-F238E27FC236}">
                <a16:creationId xmlns:a16="http://schemas.microsoft.com/office/drawing/2014/main" id="{98D0F1BA-16E4-EAD4-97CD-9005E8F027D2}"/>
              </a:ext>
            </a:extLst>
          </p:cNvPr>
          <p:cNvSpPr>
            <a:spLocks noGrp="1"/>
          </p:cNvSpPr>
          <p:nvPr>
            <p:ph type="body" sz="quarter" idx="10" hasCustomPrompt="1"/>
          </p:nvPr>
        </p:nvSpPr>
        <p:spPr>
          <a:xfrm>
            <a:off x="3355975" y="701675"/>
            <a:ext cx="8393113" cy="4959350"/>
          </a:xfrm>
          <a:prstGeom prst="rect">
            <a:avLst/>
          </a:prstGeom>
        </p:spPr>
        <p:txBody>
          <a:bodyPr numCol="3" spcCol="288000"/>
          <a:lstStyle>
            <a:lvl1pPr>
              <a:lnSpc>
                <a:spcPct val="120000"/>
              </a:lnSpc>
              <a:spcBef>
                <a:spcPts val="400"/>
              </a:spcBef>
              <a:spcAft>
                <a:spcPts val="400"/>
              </a:spcAft>
              <a:defRPr/>
            </a:lvl1pPr>
            <a:lvl2pPr marL="180975" indent="-180975">
              <a:lnSpc>
                <a:spcPct val="120000"/>
              </a:lnSpc>
              <a:spcBef>
                <a:spcPts val="400"/>
              </a:spcBef>
              <a:spcAft>
                <a:spcPts val="400"/>
              </a:spcAft>
              <a:defRPr lang="en-US" sz="1200" kern="1200" dirty="0">
                <a:solidFill>
                  <a:schemeClr val="tx1"/>
                </a:solidFill>
                <a:latin typeface="+mn-lt"/>
                <a:ea typeface="+mn-ea"/>
                <a:cs typeface="+mn-cs"/>
              </a:defRPr>
            </a:lvl2pPr>
            <a:lvl3pPr>
              <a:lnSpc>
                <a:spcPct val="120000"/>
              </a:lnSpc>
              <a:spcBef>
                <a:spcPts val="400"/>
              </a:spcBef>
              <a:spcAft>
                <a:spcPts val="400"/>
              </a:spcAft>
              <a:defRPr/>
            </a:lvl3pPr>
            <a:lvl4pPr>
              <a:lnSpc>
                <a:spcPct val="120000"/>
              </a:lnSpc>
              <a:spcBef>
                <a:spcPts val="400"/>
              </a:spcBef>
              <a:spcAft>
                <a:spcPts val="400"/>
              </a:spcAft>
              <a:defRPr sz="1200"/>
            </a:lvl4pPr>
            <a:lvl5pPr>
              <a:lnSpc>
                <a:spcPct val="120000"/>
              </a:lnSpc>
              <a:spcBef>
                <a:spcPts val="400"/>
              </a:spcBef>
              <a:spcAft>
                <a:spcPts val="400"/>
              </a:spcAft>
              <a:defRPr sz="1200"/>
            </a:lvl5pPr>
          </a:lstStyle>
          <a:p>
            <a:pPr lvl="0"/>
            <a:r>
              <a:rPr lang="en-US"/>
              <a:t>Three column continuous text box</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US"/>
              <a:t>Second level</a:t>
            </a:r>
          </a:p>
          <a:p>
            <a:pPr lvl="2"/>
            <a:r>
              <a:rPr lang="en-US"/>
              <a:t>Third level</a:t>
            </a:r>
          </a:p>
        </p:txBody>
      </p:sp>
    </p:spTree>
    <p:extLst>
      <p:ext uri="{BB962C8B-B14F-4D97-AF65-F5344CB8AC3E}">
        <p14:creationId xmlns:p14="http://schemas.microsoft.com/office/powerpoint/2010/main" val="183892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ivider 1">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28623" y="1350000"/>
            <a:ext cx="5536747" cy="715669"/>
          </a:xfrm>
        </p:spPr>
        <p:txBody>
          <a:bodyPr/>
          <a:lstStyle>
            <a:lvl1pPr>
              <a:defRPr sz="4800">
                <a:solidFill>
                  <a:schemeClr val="bg1"/>
                </a:solidFill>
                <a:latin typeface="+mj-lt"/>
              </a:defRPr>
            </a:lvl1pPr>
          </a:lstStyle>
          <a:p>
            <a:r>
              <a:rPr lang="en-US"/>
              <a:t>CLICK TO EDIT MASTER TITLE STYLE</a:t>
            </a:r>
            <a:endParaRPr lang="en-GB"/>
          </a:p>
        </p:txBody>
      </p:sp>
      <p:sp>
        <p:nvSpPr>
          <p:cNvPr id="6" name="Subtitle">
            <a:extLst>
              <a:ext uri="{FF2B5EF4-FFF2-40B4-BE49-F238E27FC236}">
                <a16:creationId xmlns:a16="http://schemas.microsoft.com/office/drawing/2014/main" id="{A1A0E186-5FCC-AF1B-9AB2-F4AB588ABD30}"/>
              </a:ext>
            </a:extLst>
          </p:cNvPr>
          <p:cNvSpPr>
            <a:spLocks noGrp="1"/>
          </p:cNvSpPr>
          <p:nvPr>
            <p:ph type="body" sz="quarter" idx="12" hasCustomPrompt="1"/>
          </p:nvPr>
        </p:nvSpPr>
        <p:spPr>
          <a:xfrm>
            <a:off x="431800" y="3494989"/>
            <a:ext cx="3551238"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9" name="Picture Placeholder">
            <a:extLst>
              <a:ext uri="{FF2B5EF4-FFF2-40B4-BE49-F238E27FC236}">
                <a16:creationId xmlns:a16="http://schemas.microsoft.com/office/drawing/2014/main" id="{8ED5220B-285D-EC14-D33F-B34A17FD9E27}"/>
              </a:ext>
              <a:ext uri="{C183D7F6-B498-43B3-948B-1728B52AA6E4}">
                <adec:decorative xmlns:adec="http://schemas.microsoft.com/office/drawing/2017/decorative" val="1"/>
              </a:ext>
            </a:extLst>
          </p:cNvPr>
          <p:cNvSpPr>
            <a:spLocks noGrp="1"/>
          </p:cNvSpPr>
          <p:nvPr>
            <p:ph type="pic" sz="quarter" idx="11"/>
          </p:nvPr>
        </p:nvSpPr>
        <p:spPr>
          <a:xfrm>
            <a:off x="1918724" y="0"/>
            <a:ext cx="10273277" cy="6858000"/>
          </a:xfrm>
          <a:custGeom>
            <a:avLst/>
            <a:gdLst>
              <a:gd name="connsiteX0" fmla="*/ 6858000 w 10273277"/>
              <a:gd name="connsiteY0" fmla="*/ 0 h 6858000"/>
              <a:gd name="connsiteX1" fmla="*/ 10273277 w 10273277"/>
              <a:gd name="connsiteY1" fmla="*/ 0 h 6858000"/>
              <a:gd name="connsiteX2" fmla="*/ 10273277 w 10273277"/>
              <a:gd name="connsiteY2" fmla="*/ 6858000 h 6858000"/>
              <a:gd name="connsiteX3" fmla="*/ 10273276 w 10273277"/>
              <a:gd name="connsiteY3" fmla="*/ 6858000 h 6858000"/>
              <a:gd name="connsiteX4" fmla="*/ 10273276 w 10273277"/>
              <a:gd name="connsiteY4" fmla="*/ 3947601 h 6858000"/>
              <a:gd name="connsiteX5" fmla="*/ 7362877 w 10273277"/>
              <a:gd name="connsiteY5" fmla="*/ 6858000 h 6858000"/>
              <a:gd name="connsiteX6" fmla="*/ 0 w 102732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73277" h="6858000">
                <a:moveTo>
                  <a:pt x="6858000" y="0"/>
                </a:moveTo>
                <a:lnTo>
                  <a:pt x="10273277" y="0"/>
                </a:lnTo>
                <a:lnTo>
                  <a:pt x="10273277" y="6858000"/>
                </a:lnTo>
                <a:lnTo>
                  <a:pt x="10273276" y="6858000"/>
                </a:lnTo>
                <a:lnTo>
                  <a:pt x="10273276" y="3947601"/>
                </a:lnTo>
                <a:lnTo>
                  <a:pt x="7362877" y="6858000"/>
                </a:lnTo>
                <a:lnTo>
                  <a:pt x="0" y="6858000"/>
                </a:lnTo>
                <a:close/>
              </a:path>
            </a:pathLst>
          </a:custGeom>
          <a:pattFill prst="dkVert">
            <a:fgClr>
              <a:schemeClr val="bg1">
                <a:lumMod val="85000"/>
              </a:schemeClr>
            </a:fgClr>
            <a:bgClr>
              <a:schemeClr val="bg1"/>
            </a:bgClr>
          </a:pattFill>
        </p:spPr>
        <p:txBody>
          <a:bodyPr vert="horz" wrap="square" lIns="0" tIns="0" rIns="0" bIns="0" rtlCol="0">
            <a:noAutofit/>
          </a:bodyPr>
          <a:lstStyle>
            <a:lvl1pPr>
              <a:defRPr lang="en-GB"/>
            </a:lvl1pPr>
          </a:lstStyle>
          <a:p>
            <a:pPr lvl="0"/>
            <a:r>
              <a:rPr lang="fr-FR"/>
              <a:t>Cliquez sur l'icône pour ajouter une image</a:t>
            </a:r>
            <a:endParaRPr lang="en-GB"/>
          </a:p>
        </p:txBody>
      </p:sp>
      <p:sp>
        <p:nvSpPr>
          <p:cNvPr id="5" name="Classification">
            <a:extLst>
              <a:ext uri="{FF2B5EF4-FFF2-40B4-BE49-F238E27FC236}">
                <a16:creationId xmlns:a16="http://schemas.microsoft.com/office/drawing/2014/main" id="{A2DBDE31-A0D1-C0E0-CFCE-D83929DAC7B6}"/>
              </a:ext>
              <a:ext uri="{C183D7F6-B498-43B3-948B-1728B52AA6E4}">
                <adec:decorative xmlns:adec="http://schemas.microsoft.com/office/drawing/2017/decorative" val="1"/>
              </a:ext>
            </a:extLst>
          </p:cNvPr>
          <p:cNvSpPr txBox="1">
            <a:spLocks/>
          </p:cNvSpPr>
          <p:nvPr/>
        </p:nvSpPr>
        <p:spPr>
          <a:xfrm>
            <a:off x="440938" y="6497329"/>
            <a:ext cx="1695772"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800" dirty="0">
                <a:solidFill>
                  <a:schemeClr val="bg1"/>
                </a:solidFill>
                <a:effectLst/>
              </a:rPr>
              <a:t>© Ipsos | Juin 2025 | Version finale</a:t>
            </a:r>
            <a:endParaRPr lang="en-GB" sz="800" dirty="0">
              <a:solidFill>
                <a:schemeClr val="bg1"/>
              </a:solidFill>
              <a:effectLst/>
            </a:endParaRPr>
          </a:p>
        </p:txBody>
      </p:sp>
      <p:pic>
        <p:nvPicPr>
          <p:cNvPr id="3" name="Ipsos Logo">
            <a:extLst>
              <a:ext uri="{FF2B5EF4-FFF2-40B4-BE49-F238E27FC236}">
                <a16:creationId xmlns:a16="http://schemas.microsoft.com/office/drawing/2014/main" id="{C738F64B-9716-3D49-6390-B27B601A90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1484460810"/>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Image strip with text">
    <p:bg>
      <p:bgPr>
        <a:solidFill>
          <a:schemeClr val="bg1"/>
        </a:solidFill>
        <a:effectLst/>
      </p:bgPr>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4C05822E-F8EF-0B26-EE8C-294CF585952F}"/>
              </a:ext>
            </a:extLst>
          </p:cNvPr>
          <p:cNvSpPr>
            <a:spLocks noGrp="1"/>
          </p:cNvSpPr>
          <p:nvPr>
            <p:ph type="title"/>
          </p:nvPr>
        </p:nvSpPr>
        <p:spPr>
          <a:xfrm>
            <a:off x="449263" y="701874"/>
            <a:ext cx="7051812" cy="715669"/>
          </a:xfrm>
        </p:spPr>
        <p:txBody>
          <a:bodyPr/>
          <a:lstStyle/>
          <a:p>
            <a:r>
              <a:rPr lang="fr-FR"/>
              <a:t>Modifiez le style du titre</a:t>
            </a:r>
            <a:endParaRPr lang="en-GB"/>
          </a:p>
        </p:txBody>
      </p:sp>
      <p:sp>
        <p:nvSpPr>
          <p:cNvPr id="5" name="Placeholder">
            <a:extLst>
              <a:ext uri="{FF2B5EF4-FFF2-40B4-BE49-F238E27FC236}">
                <a16:creationId xmlns:a16="http://schemas.microsoft.com/office/drawing/2014/main" id="{65EFF5B5-9A6C-6AFB-ABBA-564B4F8855CF}"/>
              </a:ext>
            </a:extLst>
          </p:cNvPr>
          <p:cNvSpPr>
            <a:spLocks noGrp="1"/>
          </p:cNvSpPr>
          <p:nvPr>
            <p:ph type="body" sz="quarter" idx="11"/>
          </p:nvPr>
        </p:nvSpPr>
        <p:spPr>
          <a:xfrm>
            <a:off x="449263" y="1809749"/>
            <a:ext cx="5499100" cy="4138613"/>
          </a:xfrm>
          <a:prstGeom prst="rect">
            <a:avLst/>
          </a:prstGeom>
        </p:spPr>
        <p:txBody>
          <a:bodyPr numCol="2" spcCol="288000"/>
          <a:lstStyle>
            <a:lvl1pPr marL="0" indent="0">
              <a:lnSpc>
                <a:spcPct val="115000"/>
              </a:lnSpc>
              <a:spcBef>
                <a:spcPts val="400"/>
              </a:spcBef>
              <a:spcAft>
                <a:spcPts val="400"/>
              </a:spcAft>
              <a:buFont typeface="Wingdings 2" panose="05020102010507070707" pitchFamily="18" charset="2"/>
              <a:buNone/>
              <a:defRPr sz="1200"/>
            </a:lvl1pPr>
            <a:lvl2pPr marL="180975" indent="-180975">
              <a:lnSpc>
                <a:spcPct val="115000"/>
              </a:lnSpc>
              <a:spcBef>
                <a:spcPts val="400"/>
              </a:spcBef>
              <a:spcAft>
                <a:spcPts val="400"/>
              </a:spcAft>
              <a:defRPr lang="en-US" sz="1200" kern="1200" dirty="0">
                <a:solidFill>
                  <a:schemeClr val="tx1"/>
                </a:solidFill>
                <a:latin typeface="+mn-lt"/>
                <a:ea typeface="+mn-ea"/>
                <a:cs typeface="+mn-cs"/>
              </a:defRPr>
            </a:lvl2pPr>
            <a:lvl3pPr>
              <a:lnSpc>
                <a:spcPct val="115000"/>
              </a:lnSpc>
              <a:spcBef>
                <a:spcPts val="400"/>
              </a:spcBef>
              <a:spcAft>
                <a:spcPts val="400"/>
              </a:spcAft>
              <a:defRPr sz="1200"/>
            </a:lvl3pPr>
            <a:lvl4pPr>
              <a:lnSpc>
                <a:spcPct val="120000"/>
              </a:lnSpc>
              <a:spcBef>
                <a:spcPts val="400"/>
              </a:spcBef>
              <a:spcAft>
                <a:spcPts val="400"/>
              </a:spcAft>
              <a:defRPr sz="1200"/>
            </a:lvl4pPr>
            <a:lvl5pPr>
              <a:lnSpc>
                <a:spcPct val="120000"/>
              </a:lnSpc>
              <a:spcBef>
                <a:spcPts val="400"/>
              </a:spcBef>
              <a:spcAft>
                <a:spcPts val="400"/>
              </a:spcAft>
              <a:defRPr sz="1200"/>
            </a:lvl5pPr>
          </a:lstStyle>
          <a:p>
            <a:pPr lvl="0"/>
            <a:r>
              <a:rPr lang="fr-FR"/>
              <a:t>Cliquez pour modifier les styles du texte du masque</a:t>
            </a:r>
          </a:p>
          <a:p>
            <a:pPr lvl="1"/>
            <a:r>
              <a:rPr lang="fr-FR"/>
              <a:t>Deuxième niveau</a:t>
            </a:r>
          </a:p>
          <a:p>
            <a:pPr lvl="2"/>
            <a:r>
              <a:rPr lang="fr-FR"/>
              <a:t>Troisième niveau</a:t>
            </a:r>
          </a:p>
        </p:txBody>
      </p:sp>
      <p:sp>
        <p:nvSpPr>
          <p:cNvPr id="16" name="Picture Placeholder">
            <a:extLst>
              <a:ext uri="{FF2B5EF4-FFF2-40B4-BE49-F238E27FC236}">
                <a16:creationId xmlns:a16="http://schemas.microsoft.com/office/drawing/2014/main" id="{1F1C54D2-D2EE-04BE-5F32-CEBA48FF0D37}"/>
              </a:ext>
              <a:ext uri="{C183D7F6-B498-43B3-948B-1728B52AA6E4}">
                <adec:decorative xmlns:adec="http://schemas.microsoft.com/office/drawing/2017/decorative" val="1"/>
              </a:ext>
            </a:extLst>
          </p:cNvPr>
          <p:cNvSpPr>
            <a:spLocks noGrp="1"/>
          </p:cNvSpPr>
          <p:nvPr>
            <p:ph type="pic" sz="quarter" idx="10"/>
          </p:nvPr>
        </p:nvSpPr>
        <p:spPr>
          <a:xfrm>
            <a:off x="3600450" y="1"/>
            <a:ext cx="8591550" cy="6858000"/>
          </a:xfrm>
          <a:custGeom>
            <a:avLst/>
            <a:gdLst>
              <a:gd name="connsiteX0" fmla="*/ 6857996 w 8591550"/>
              <a:gd name="connsiteY0" fmla="*/ 0 h 6858000"/>
              <a:gd name="connsiteX1" fmla="*/ 8591550 w 8591550"/>
              <a:gd name="connsiteY1" fmla="*/ 0 h 6858000"/>
              <a:gd name="connsiteX2" fmla="*/ 8591550 w 8591550"/>
              <a:gd name="connsiteY2" fmla="*/ 3852860 h 6858000"/>
              <a:gd name="connsiteX3" fmla="*/ 5586410 w 8591550"/>
              <a:gd name="connsiteY3" fmla="*/ 6858000 h 6858000"/>
              <a:gd name="connsiteX4" fmla="*/ 0 w 8591550"/>
              <a:gd name="connsiteY4" fmla="*/ 6858000 h 6858000"/>
              <a:gd name="connsiteX5" fmla="*/ 0 w 8591550"/>
              <a:gd name="connsiteY5" fmla="*/ 68579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1550" h="6858000">
                <a:moveTo>
                  <a:pt x="6857996" y="0"/>
                </a:moveTo>
                <a:lnTo>
                  <a:pt x="8591550" y="0"/>
                </a:lnTo>
                <a:lnTo>
                  <a:pt x="8591550" y="3852860"/>
                </a:lnTo>
                <a:lnTo>
                  <a:pt x="5586410" y="6858000"/>
                </a:lnTo>
                <a:lnTo>
                  <a:pt x="0" y="6858000"/>
                </a:lnTo>
                <a:lnTo>
                  <a:pt x="0" y="6857996"/>
                </a:lnTo>
                <a:close/>
              </a:path>
            </a:pathLst>
          </a:custGeom>
          <a:pattFill prst="dkVert">
            <a:fgClr>
              <a:schemeClr val="bg1">
                <a:lumMod val="85000"/>
              </a:schemeClr>
            </a:fgClr>
            <a:bgClr>
              <a:schemeClr val="bg1"/>
            </a:bgClr>
          </a:pattFill>
        </p:spPr>
        <p:txBody>
          <a:bodyPr vert="horz" wrap="square" lIns="0" tIns="0" rIns="0" bIns="2520000" rtlCol="0" anchor="b">
            <a:noAutofit/>
          </a:bodyPr>
          <a:lstStyle>
            <a:lvl1pPr algn="ctr">
              <a:defRPr lang="en-GB"/>
            </a:lvl1pPr>
          </a:lstStyle>
          <a:p>
            <a:pPr lvl="0"/>
            <a:r>
              <a:rPr lang="fr-FR"/>
              <a:t>Cliquez sur l'icône pour ajouter une image</a:t>
            </a:r>
            <a:endParaRPr lang="en-GB"/>
          </a:p>
        </p:txBody>
      </p:sp>
      <p:sp>
        <p:nvSpPr>
          <p:cNvPr id="4" name="Classification">
            <a:extLst>
              <a:ext uri="{FF2B5EF4-FFF2-40B4-BE49-F238E27FC236}">
                <a16:creationId xmlns:a16="http://schemas.microsoft.com/office/drawing/2014/main" id="{2A357368-6911-F108-4C72-BC6BCD6C22E2}"/>
              </a:ext>
              <a:ext uri="{C183D7F6-B498-43B3-948B-1728B52AA6E4}">
                <adec:decorative xmlns:adec="http://schemas.microsoft.com/office/drawing/2017/decorative" val="1"/>
              </a:ext>
            </a:extLst>
          </p:cNvPr>
          <p:cNvSpPr txBox="1">
            <a:spLocks/>
          </p:cNvSpPr>
          <p:nvPr/>
        </p:nvSpPr>
        <p:spPr>
          <a:xfrm>
            <a:off x="440939" y="6497329"/>
            <a:ext cx="1925190"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800" dirty="0">
                <a:solidFill>
                  <a:schemeClr val="tx1"/>
                </a:solidFill>
                <a:effectLst/>
              </a:rPr>
              <a:t>© Ipsos | Juin 2025 | Version finale</a:t>
            </a:r>
            <a:endParaRPr lang="en-GB" sz="800" dirty="0">
              <a:solidFill>
                <a:schemeClr val="tx1"/>
              </a:solidFill>
              <a:effectLst/>
            </a:endParaRPr>
          </a:p>
        </p:txBody>
      </p:sp>
      <p:pic>
        <p:nvPicPr>
          <p:cNvPr id="2" name="Ipsos Logo">
            <a:extLst>
              <a:ext uri="{FF2B5EF4-FFF2-40B4-BE49-F238E27FC236}">
                <a16:creationId xmlns:a16="http://schemas.microsoft.com/office/drawing/2014/main" id="{5736C387-1E30-3967-00C5-67A2D4B1A6F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1381974275"/>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Biographies">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4ADF9F4-0984-90BB-D24E-468E60FF06E5}"/>
              </a:ext>
            </a:extLst>
          </p:cNvPr>
          <p:cNvSpPr>
            <a:spLocks noGrp="1"/>
          </p:cNvSpPr>
          <p:nvPr>
            <p:ph type="title" hasCustomPrompt="1"/>
          </p:nvPr>
        </p:nvSpPr>
        <p:spPr/>
        <p:txBody>
          <a:bodyPr/>
          <a:lstStyle>
            <a:lvl1pPr>
              <a:defRPr/>
            </a:lvl1pPr>
          </a:lstStyle>
          <a:p>
            <a:r>
              <a:rPr lang="en-US"/>
              <a:t>Biographies / Team Slide</a:t>
            </a:r>
            <a:endParaRPr lang="en-GB"/>
          </a:p>
        </p:txBody>
      </p:sp>
      <p:sp>
        <p:nvSpPr>
          <p:cNvPr id="16" name="Name 1">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42913" y="1736725"/>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6" name="Picture Placeholder 1">
            <a:extLst>
              <a:ext uri="{FF2B5EF4-FFF2-40B4-BE49-F238E27FC236}">
                <a16:creationId xmlns:a16="http://schemas.microsoft.com/office/drawing/2014/main" id="{1D022528-6EBA-C4A0-BEB6-F9204610C897}"/>
              </a:ext>
              <a:ext uri="{C183D7F6-B498-43B3-948B-1728B52AA6E4}">
                <adec:decorative xmlns:adec="http://schemas.microsoft.com/office/drawing/2017/decorative" val="1"/>
              </a:ext>
            </a:extLst>
          </p:cNvPr>
          <p:cNvSpPr>
            <a:spLocks noGrp="1"/>
          </p:cNvSpPr>
          <p:nvPr>
            <p:ph type="pic" sz="quarter" idx="19"/>
          </p:nvPr>
        </p:nvSpPr>
        <p:spPr>
          <a:xfrm>
            <a:off x="455613" y="232385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fr-FR"/>
              <a:t>Cliquez sur l'icône pour ajouter une image</a:t>
            </a:r>
            <a:endParaRPr lang="en-GB"/>
          </a:p>
        </p:txBody>
      </p:sp>
      <p:sp>
        <p:nvSpPr>
          <p:cNvPr id="15" name="Placeholder 1">
            <a:extLst>
              <a:ext uri="{FF2B5EF4-FFF2-40B4-BE49-F238E27FC236}">
                <a16:creationId xmlns:a16="http://schemas.microsoft.com/office/drawing/2014/main" id="{A81DA3D4-EF88-48E1-A722-44D4D0FA10B6}"/>
              </a:ext>
            </a:extLst>
          </p:cNvPr>
          <p:cNvSpPr>
            <a:spLocks noGrp="1"/>
          </p:cNvSpPr>
          <p:nvPr>
            <p:ph type="body" sz="quarter" idx="23" hasCustomPrompt="1"/>
          </p:nvPr>
        </p:nvSpPr>
        <p:spPr>
          <a:xfrm>
            <a:off x="442913" y="4045998"/>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0" name="Name 2">
            <a:extLst>
              <a:ext uri="{FF2B5EF4-FFF2-40B4-BE49-F238E27FC236}">
                <a16:creationId xmlns:a16="http://schemas.microsoft.com/office/drawing/2014/main" id="{71613F17-97E2-4491-9EF3-F01FFDE6E863}"/>
              </a:ext>
            </a:extLst>
          </p:cNvPr>
          <p:cNvSpPr>
            <a:spLocks noGrp="1"/>
          </p:cNvSpPr>
          <p:nvPr>
            <p:ph type="body" sz="quarter" idx="25" hasCustomPrompt="1"/>
          </p:nvPr>
        </p:nvSpPr>
        <p:spPr>
          <a:xfrm>
            <a:off x="2379122" y="1736725"/>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7" name="Picture Placeholder 2">
            <a:extLst>
              <a:ext uri="{FF2B5EF4-FFF2-40B4-BE49-F238E27FC236}">
                <a16:creationId xmlns:a16="http://schemas.microsoft.com/office/drawing/2014/main" id="{BCAD9EA5-E736-4B69-C6BA-B70AA49A3DC7}"/>
              </a:ext>
              <a:ext uri="{C183D7F6-B498-43B3-948B-1728B52AA6E4}">
                <adec:decorative xmlns:adec="http://schemas.microsoft.com/office/drawing/2017/decorative" val="1"/>
              </a:ext>
            </a:extLst>
          </p:cNvPr>
          <p:cNvSpPr>
            <a:spLocks noGrp="1"/>
          </p:cNvSpPr>
          <p:nvPr>
            <p:ph type="pic" sz="quarter" idx="39"/>
          </p:nvPr>
        </p:nvSpPr>
        <p:spPr>
          <a:xfrm>
            <a:off x="2390052"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fr-FR"/>
              <a:t>Cliquez sur l'icône pour ajouter une image</a:t>
            </a:r>
            <a:endParaRPr lang="en-GB"/>
          </a:p>
        </p:txBody>
      </p:sp>
      <p:sp>
        <p:nvSpPr>
          <p:cNvPr id="21" name="Placeholder 2">
            <a:extLst>
              <a:ext uri="{FF2B5EF4-FFF2-40B4-BE49-F238E27FC236}">
                <a16:creationId xmlns:a16="http://schemas.microsoft.com/office/drawing/2014/main" id="{6F22912B-7D36-4077-8BFB-FDA6B7BA0EA9}"/>
              </a:ext>
            </a:extLst>
          </p:cNvPr>
          <p:cNvSpPr>
            <a:spLocks noGrp="1"/>
          </p:cNvSpPr>
          <p:nvPr>
            <p:ph type="body" sz="quarter" idx="26" hasCustomPrompt="1"/>
          </p:nvPr>
        </p:nvSpPr>
        <p:spPr>
          <a:xfrm>
            <a:off x="2379892" y="4045998"/>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4" name="Name 3">
            <a:extLst>
              <a:ext uri="{FF2B5EF4-FFF2-40B4-BE49-F238E27FC236}">
                <a16:creationId xmlns:a16="http://schemas.microsoft.com/office/drawing/2014/main" id="{4ACD92D7-D8E5-4F1B-8FF3-A92BC817BD5B}"/>
              </a:ext>
            </a:extLst>
          </p:cNvPr>
          <p:cNvSpPr>
            <a:spLocks noGrp="1"/>
          </p:cNvSpPr>
          <p:nvPr>
            <p:ph type="body" sz="quarter" idx="28" hasCustomPrompt="1"/>
          </p:nvPr>
        </p:nvSpPr>
        <p:spPr>
          <a:xfrm>
            <a:off x="4315331" y="1736725"/>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8" name="Picture Placeholder 3">
            <a:extLst>
              <a:ext uri="{FF2B5EF4-FFF2-40B4-BE49-F238E27FC236}">
                <a16:creationId xmlns:a16="http://schemas.microsoft.com/office/drawing/2014/main" id="{357D52C6-2870-E30F-D4E4-6FE20FD88ED3}"/>
              </a:ext>
              <a:ext uri="{C183D7F6-B498-43B3-948B-1728B52AA6E4}">
                <adec:decorative xmlns:adec="http://schemas.microsoft.com/office/drawing/2017/decorative" val="1"/>
              </a:ext>
            </a:extLst>
          </p:cNvPr>
          <p:cNvSpPr>
            <a:spLocks noGrp="1"/>
          </p:cNvSpPr>
          <p:nvPr>
            <p:ph type="pic" sz="quarter" idx="40"/>
          </p:nvPr>
        </p:nvSpPr>
        <p:spPr>
          <a:xfrm>
            <a:off x="4324491"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fr-FR"/>
              <a:t>Cliquez sur l'icône pour ajouter une image</a:t>
            </a:r>
            <a:endParaRPr lang="en-GB"/>
          </a:p>
        </p:txBody>
      </p:sp>
      <p:sp>
        <p:nvSpPr>
          <p:cNvPr id="25" name="Placeholder 3">
            <a:extLst>
              <a:ext uri="{FF2B5EF4-FFF2-40B4-BE49-F238E27FC236}">
                <a16:creationId xmlns:a16="http://schemas.microsoft.com/office/drawing/2014/main" id="{459EAA34-4CBD-4836-8FB9-E4972A4D4702}"/>
              </a:ext>
            </a:extLst>
          </p:cNvPr>
          <p:cNvSpPr>
            <a:spLocks noGrp="1"/>
          </p:cNvSpPr>
          <p:nvPr>
            <p:ph type="body" sz="quarter" idx="29" hasCustomPrompt="1"/>
          </p:nvPr>
        </p:nvSpPr>
        <p:spPr>
          <a:xfrm>
            <a:off x="4316871" y="4045998"/>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7" name="Name 4">
            <a:extLst>
              <a:ext uri="{FF2B5EF4-FFF2-40B4-BE49-F238E27FC236}">
                <a16:creationId xmlns:a16="http://schemas.microsoft.com/office/drawing/2014/main" id="{95119930-DF3D-4F95-9821-DD803BEC06B8}"/>
              </a:ext>
            </a:extLst>
          </p:cNvPr>
          <p:cNvSpPr>
            <a:spLocks noGrp="1"/>
          </p:cNvSpPr>
          <p:nvPr>
            <p:ph type="body" sz="quarter" idx="31" hasCustomPrompt="1"/>
          </p:nvPr>
        </p:nvSpPr>
        <p:spPr>
          <a:xfrm>
            <a:off x="6251540" y="1748727"/>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9" name="Picture Placeholder 4">
            <a:extLst>
              <a:ext uri="{FF2B5EF4-FFF2-40B4-BE49-F238E27FC236}">
                <a16:creationId xmlns:a16="http://schemas.microsoft.com/office/drawing/2014/main" id="{074A36C6-E21E-40D7-90B6-E4EE4ED33126}"/>
              </a:ext>
              <a:ext uri="{C183D7F6-B498-43B3-948B-1728B52AA6E4}">
                <adec:decorative xmlns:adec="http://schemas.microsoft.com/office/drawing/2017/decorative" val="1"/>
              </a:ext>
            </a:extLst>
          </p:cNvPr>
          <p:cNvSpPr>
            <a:spLocks noGrp="1"/>
          </p:cNvSpPr>
          <p:nvPr>
            <p:ph type="pic" sz="quarter" idx="41"/>
          </p:nvPr>
        </p:nvSpPr>
        <p:spPr>
          <a:xfrm>
            <a:off x="6258930"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fr-FR"/>
              <a:t>Cliquez sur l'icône pour ajouter une image</a:t>
            </a:r>
            <a:endParaRPr lang="en-GB"/>
          </a:p>
        </p:txBody>
      </p:sp>
      <p:sp>
        <p:nvSpPr>
          <p:cNvPr id="28" name="Placeholder 4">
            <a:extLst>
              <a:ext uri="{FF2B5EF4-FFF2-40B4-BE49-F238E27FC236}">
                <a16:creationId xmlns:a16="http://schemas.microsoft.com/office/drawing/2014/main" id="{F1EC47F3-3364-4097-9549-A48AAC2F5219}"/>
              </a:ext>
            </a:extLst>
          </p:cNvPr>
          <p:cNvSpPr>
            <a:spLocks noGrp="1"/>
          </p:cNvSpPr>
          <p:nvPr>
            <p:ph type="body" sz="quarter" idx="32" hasCustomPrompt="1"/>
          </p:nvPr>
        </p:nvSpPr>
        <p:spPr>
          <a:xfrm>
            <a:off x="6253850" y="4058000"/>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30" name="Name 5">
            <a:extLst>
              <a:ext uri="{FF2B5EF4-FFF2-40B4-BE49-F238E27FC236}">
                <a16:creationId xmlns:a16="http://schemas.microsoft.com/office/drawing/2014/main" id="{8BC3BB59-8297-4139-8EEB-7AA6A362059C}"/>
              </a:ext>
            </a:extLst>
          </p:cNvPr>
          <p:cNvSpPr>
            <a:spLocks noGrp="1"/>
          </p:cNvSpPr>
          <p:nvPr>
            <p:ph type="body" sz="quarter" idx="34" hasCustomPrompt="1"/>
          </p:nvPr>
        </p:nvSpPr>
        <p:spPr>
          <a:xfrm>
            <a:off x="8187749" y="1748727"/>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19" name="Picture Placeholder 5">
            <a:extLst>
              <a:ext uri="{FF2B5EF4-FFF2-40B4-BE49-F238E27FC236}">
                <a16:creationId xmlns:a16="http://schemas.microsoft.com/office/drawing/2014/main" id="{F63214CF-5EA4-B6FC-063D-D3496667EF2D}"/>
              </a:ext>
              <a:ext uri="{C183D7F6-B498-43B3-948B-1728B52AA6E4}">
                <adec:decorative xmlns:adec="http://schemas.microsoft.com/office/drawing/2017/decorative" val="1"/>
              </a:ext>
            </a:extLst>
          </p:cNvPr>
          <p:cNvSpPr>
            <a:spLocks noGrp="1"/>
          </p:cNvSpPr>
          <p:nvPr>
            <p:ph type="pic" sz="quarter" idx="42"/>
          </p:nvPr>
        </p:nvSpPr>
        <p:spPr>
          <a:xfrm>
            <a:off x="8193369"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fr-FR"/>
              <a:t>Cliquez sur l'icône pour ajouter une image</a:t>
            </a:r>
            <a:endParaRPr lang="en-GB"/>
          </a:p>
        </p:txBody>
      </p:sp>
      <p:sp>
        <p:nvSpPr>
          <p:cNvPr id="31" name="Placeholder 5">
            <a:extLst>
              <a:ext uri="{FF2B5EF4-FFF2-40B4-BE49-F238E27FC236}">
                <a16:creationId xmlns:a16="http://schemas.microsoft.com/office/drawing/2014/main" id="{3539E75B-AA24-4E49-B21A-8AAB8E62C410}"/>
              </a:ext>
            </a:extLst>
          </p:cNvPr>
          <p:cNvSpPr>
            <a:spLocks noGrp="1"/>
          </p:cNvSpPr>
          <p:nvPr>
            <p:ph type="body" sz="quarter" idx="35" hasCustomPrompt="1"/>
          </p:nvPr>
        </p:nvSpPr>
        <p:spPr>
          <a:xfrm>
            <a:off x="8190829" y="4058000"/>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33" name="Name 6">
            <a:extLst>
              <a:ext uri="{FF2B5EF4-FFF2-40B4-BE49-F238E27FC236}">
                <a16:creationId xmlns:a16="http://schemas.microsoft.com/office/drawing/2014/main" id="{3F21806D-0731-464D-A660-3F50C5CAF670}"/>
              </a:ext>
            </a:extLst>
          </p:cNvPr>
          <p:cNvSpPr>
            <a:spLocks noGrp="1"/>
          </p:cNvSpPr>
          <p:nvPr>
            <p:ph type="body" sz="quarter" idx="37" hasCustomPrompt="1"/>
          </p:nvPr>
        </p:nvSpPr>
        <p:spPr>
          <a:xfrm>
            <a:off x="10123957" y="1735212"/>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23" name="Picture Placeholder 6">
            <a:extLst>
              <a:ext uri="{FF2B5EF4-FFF2-40B4-BE49-F238E27FC236}">
                <a16:creationId xmlns:a16="http://schemas.microsoft.com/office/drawing/2014/main" id="{95C42D8A-99F6-7643-7FD4-13CD14652A53}"/>
              </a:ext>
              <a:ext uri="{C183D7F6-B498-43B3-948B-1728B52AA6E4}">
                <adec:decorative xmlns:adec="http://schemas.microsoft.com/office/drawing/2017/decorative" val="1"/>
              </a:ext>
            </a:extLst>
          </p:cNvPr>
          <p:cNvSpPr>
            <a:spLocks noGrp="1"/>
          </p:cNvSpPr>
          <p:nvPr>
            <p:ph type="pic" sz="quarter" idx="43"/>
          </p:nvPr>
        </p:nvSpPr>
        <p:spPr>
          <a:xfrm>
            <a:off x="10127809"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fr-FR"/>
              <a:t>Cliquez sur l'icône pour ajouter une image</a:t>
            </a:r>
            <a:endParaRPr lang="en-GB"/>
          </a:p>
        </p:txBody>
      </p:sp>
      <p:sp>
        <p:nvSpPr>
          <p:cNvPr id="34" name="Placeholder 6">
            <a:extLst>
              <a:ext uri="{FF2B5EF4-FFF2-40B4-BE49-F238E27FC236}">
                <a16:creationId xmlns:a16="http://schemas.microsoft.com/office/drawing/2014/main" id="{E534BACD-3BA5-4149-ABE3-6C66E16EC23C}"/>
              </a:ext>
            </a:extLst>
          </p:cNvPr>
          <p:cNvSpPr>
            <a:spLocks noGrp="1"/>
          </p:cNvSpPr>
          <p:nvPr>
            <p:ph type="body" sz="quarter" idx="38" hasCustomPrompt="1"/>
          </p:nvPr>
        </p:nvSpPr>
        <p:spPr>
          <a:xfrm>
            <a:off x="10127809" y="4044485"/>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Tree>
    <p:extLst>
      <p:ext uri="{BB962C8B-B14F-4D97-AF65-F5344CB8AC3E}">
        <p14:creationId xmlns:p14="http://schemas.microsoft.com/office/powerpoint/2010/main" val="484082171"/>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Quote/Statement slide">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024DFEA-2014-1751-E480-8A66CDCDA552}"/>
              </a:ext>
            </a:extLst>
          </p:cNvPr>
          <p:cNvSpPr>
            <a:spLocks noGrp="1"/>
          </p:cNvSpPr>
          <p:nvPr>
            <p:ph type="title" hasCustomPrompt="1"/>
          </p:nvPr>
        </p:nvSpPr>
        <p:spPr>
          <a:xfrm>
            <a:off x="431999" y="1898850"/>
            <a:ext cx="7010201" cy="715669"/>
          </a:xfrm>
        </p:spPr>
        <p:txBody>
          <a:bodyPr/>
          <a:lstStyle>
            <a:lvl1pPr>
              <a:lnSpc>
                <a:spcPct val="100000"/>
              </a:lnSpc>
              <a:defRPr sz="3200" b="1" cap="none" baseline="0">
                <a:solidFill>
                  <a:schemeClr val="tx1"/>
                </a:solidFill>
                <a:latin typeface="+mn-lt"/>
              </a:defRPr>
            </a:lvl1pPr>
          </a:lstStyle>
          <a:p>
            <a:r>
              <a:rPr lang="en-US"/>
              <a:t>Quote or statement here – </a:t>
            </a:r>
            <a:br>
              <a:rPr lang="en-US"/>
            </a:br>
            <a:r>
              <a:rPr lang="en-US"/>
              <a:t>only black text is fully accessible on teal, green or orange</a:t>
            </a:r>
            <a:endParaRPr lang="en-GB"/>
          </a:p>
        </p:txBody>
      </p:sp>
      <p:sp>
        <p:nvSpPr>
          <p:cNvPr id="4" name="Triangle">
            <a:extLst>
              <a:ext uri="{FF2B5EF4-FFF2-40B4-BE49-F238E27FC236}">
                <a16:creationId xmlns:a16="http://schemas.microsoft.com/office/drawing/2014/main" id="{AE7DDF0E-41B4-9738-7FF8-6113726879FE}"/>
              </a:ext>
              <a:ext uri="{C183D7F6-B498-43B3-948B-1728B52AA6E4}">
                <adec:decorative xmlns:adec="http://schemas.microsoft.com/office/drawing/2017/decorative" val="1"/>
              </a:ext>
            </a:extLst>
          </p:cNvPr>
          <p:cNvSpPr/>
          <p:nvPr userDrawn="1"/>
        </p:nvSpPr>
        <p:spPr>
          <a:xfrm rot="16200000">
            <a:off x="9281601" y="3947601"/>
            <a:ext cx="2910399" cy="2910399"/>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12" name="Classification">
            <a:extLst>
              <a:ext uri="{FF2B5EF4-FFF2-40B4-BE49-F238E27FC236}">
                <a16:creationId xmlns:a16="http://schemas.microsoft.com/office/drawing/2014/main" id="{1C5B0F71-0889-8AA3-1424-358FEF2E8AF4}"/>
              </a:ext>
              <a:ext uri="{C183D7F6-B498-43B3-948B-1728B52AA6E4}">
                <adec:decorative xmlns:adec="http://schemas.microsoft.com/office/drawing/2017/decorative" val="1"/>
              </a:ext>
            </a:extLst>
          </p:cNvPr>
          <p:cNvSpPr txBox="1">
            <a:spLocks/>
          </p:cNvSpPr>
          <p:nvPr userDrawn="1"/>
        </p:nvSpPr>
        <p:spPr>
          <a:xfrm>
            <a:off x="440938" y="6488640"/>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800" dirty="0">
                <a:solidFill>
                  <a:schemeClr val="bg1"/>
                </a:solidFill>
                <a:effectLst/>
              </a:rPr>
              <a:t>© Ipsos | Juin 2025 | Version finale</a:t>
            </a:r>
            <a:endParaRPr lang="en-GB" sz="800" dirty="0">
              <a:solidFill>
                <a:schemeClr val="bg1"/>
              </a:solidFill>
              <a:effectLst/>
            </a:endParaRPr>
          </a:p>
        </p:txBody>
      </p:sp>
      <p:sp>
        <p:nvSpPr>
          <p:cNvPr id="11" name="Slide Number">
            <a:extLst>
              <a:ext uri="{FF2B5EF4-FFF2-40B4-BE49-F238E27FC236}">
                <a16:creationId xmlns:a16="http://schemas.microsoft.com/office/drawing/2014/main" id="{BE4B9BBA-B9E4-5FF2-9CD0-5259512082F0}"/>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‹N°›</a:t>
            </a:fld>
            <a:endParaRPr lang="en-GB" sz="900">
              <a:solidFill>
                <a:schemeClr val="bg1"/>
              </a:solidFill>
            </a:endParaRPr>
          </a:p>
        </p:txBody>
      </p:sp>
      <p:pic>
        <p:nvPicPr>
          <p:cNvPr id="5" name="Ipsos Logo">
            <a:extLst>
              <a:ext uri="{FF2B5EF4-FFF2-40B4-BE49-F238E27FC236}">
                <a16:creationId xmlns:a16="http://schemas.microsoft.com/office/drawing/2014/main" id="{C8313A58-2212-9452-4CBE-3D4E7E92AA4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4841950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ide by side">
    <p:spTree>
      <p:nvGrpSpPr>
        <p:cNvPr id="1" name=""/>
        <p:cNvGrpSpPr/>
        <p:nvPr/>
      </p:nvGrpSpPr>
      <p:grpSpPr>
        <a:xfrm>
          <a:off x="0" y="0"/>
          <a:ext cx="0" cy="0"/>
          <a:chOff x="0" y="0"/>
          <a:chExt cx="0" cy="0"/>
        </a:xfrm>
      </p:grpSpPr>
      <p:sp>
        <p:nvSpPr>
          <p:cNvPr id="7" name="Title" descr="Header">
            <a:extLst>
              <a:ext uri="{FF2B5EF4-FFF2-40B4-BE49-F238E27FC236}">
                <a16:creationId xmlns:a16="http://schemas.microsoft.com/office/drawing/2014/main" id="{B80FCDC1-4ADD-40AF-8A4F-44573B1258DA}"/>
              </a:ext>
            </a:extLst>
          </p:cNvPr>
          <p:cNvSpPr>
            <a:spLocks noGrp="1"/>
          </p:cNvSpPr>
          <p:nvPr>
            <p:ph type="title"/>
          </p:nvPr>
        </p:nvSpPr>
        <p:spPr/>
        <p:txBody>
          <a:bodyPr/>
          <a:lstStyle/>
          <a:p>
            <a:r>
              <a:rPr lang="fr-FR"/>
              <a:t>Modifiez le style du titre</a:t>
            </a:r>
            <a:endParaRPr lang="en-GB"/>
          </a:p>
        </p:txBody>
      </p:sp>
      <p:sp>
        <p:nvSpPr>
          <p:cNvPr id="3" name="Placeholder 1">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5456880" cy="3861312"/>
          </a:xfrm>
          <a:prstGeom prst="rect">
            <a:avLst/>
          </a:prstGeom>
        </p:spPr>
        <p:txBody>
          <a:bodyPr>
            <a:noAutofit/>
          </a:bodyPr>
          <a:lstStyle>
            <a:lvl1pPr>
              <a:spcBef>
                <a:spcPts val="400"/>
              </a:spcBef>
              <a:defRPr sz="1400">
                <a:solidFill>
                  <a:schemeClr val="tx1"/>
                </a:solidFill>
              </a:defRPr>
            </a:lvl1pPr>
            <a:lvl2pPr marL="180975" indent="-180975">
              <a:spcBef>
                <a:spcPts val="400"/>
              </a:spcBef>
              <a:buSzPct val="110000"/>
              <a:buFont typeface="Arial" panose="020B0604020202020204" pitchFamily="34" charset="0"/>
              <a:buChar char="•"/>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0" name="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73992" y="1808163"/>
            <a:ext cx="5456880" cy="3861312"/>
          </a:xfrm>
          <a:prstGeom prst="rect">
            <a:avLst/>
          </a:prstGeom>
        </p:spPr>
        <p:txBody>
          <a:bodyPr>
            <a:noAutofit/>
          </a:bodyPr>
          <a:lstStyle>
            <a:lvl1pPr>
              <a:spcBef>
                <a:spcPts val="400"/>
              </a:spcBef>
              <a:defRPr sz="1400">
                <a:solidFill>
                  <a:schemeClr val="tx1"/>
                </a:solidFill>
              </a:defRPr>
            </a:lvl1pPr>
            <a:lvl2pPr marL="180975" indent="-180975">
              <a:spcBef>
                <a:spcPts val="400"/>
              </a:spcBef>
              <a:defRPr lang="en-GB" sz="1400" kern="1200" dirty="0">
                <a:solidFill>
                  <a:schemeClr val="tx1"/>
                </a:solidFill>
                <a:latin typeface="+mn-lt"/>
                <a:ea typeface="+mn-ea"/>
                <a:cs typeface="+mn-cs"/>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3519464615"/>
      </p:ext>
    </p:extLst>
  </p:cSld>
  <p:clrMapOvr>
    <a:masterClrMapping/>
  </p:clrMapOvr>
  <p:extLst>
    <p:ext uri="{DCECCB84-F9BA-43D5-87BE-67443E8EF086}">
      <p15:sldGuideLst xmlns:p15="http://schemas.microsoft.com/office/powerpoint/2012/main">
        <p15:guide id="1" orient="horz" pos="4320">
          <p15:clr>
            <a:srgbClr val="F26B43"/>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Quote style 1">
    <p:bg>
      <p:bgPr>
        <a:gradFill>
          <a:gsLst>
            <a:gs pos="24000">
              <a:schemeClr val="accent1">
                <a:lumMod val="35000"/>
              </a:schemeClr>
            </a:gs>
            <a:gs pos="100000">
              <a:schemeClr val="accent1"/>
            </a:gs>
          </a:gsLst>
          <a:lin ang="13500000" scaled="0"/>
        </a:gradFill>
        <a:effectLst/>
      </p:bgPr>
    </p:bg>
    <p:spTree>
      <p:nvGrpSpPr>
        <p:cNvPr id="1" name=""/>
        <p:cNvGrpSpPr/>
        <p:nvPr/>
      </p:nvGrpSpPr>
      <p:grpSpPr>
        <a:xfrm>
          <a:off x="0" y="0"/>
          <a:ext cx="0" cy="0"/>
          <a:chOff x="0" y="0"/>
          <a:chExt cx="0" cy="0"/>
        </a:xfrm>
      </p:grpSpPr>
      <p:sp>
        <p:nvSpPr>
          <p:cNvPr id="21" name="Quote">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3008550" y="2313873"/>
            <a:ext cx="7524198" cy="2636591"/>
          </a:xfrm>
          <a:prstGeom prst="rect">
            <a:avLst/>
          </a:prstGeom>
        </p:spPr>
        <p:txBody>
          <a:bodyPr anchor="t">
            <a:normAutofit/>
          </a:bodyPr>
          <a:lstStyle>
            <a:lvl1pPr marL="0" indent="0">
              <a:buNone/>
              <a:defRPr sz="3200">
                <a:solidFill>
                  <a:schemeClr val="bg1"/>
                </a:solidFill>
              </a:defRPr>
            </a:lvl1pPr>
          </a:lstStyle>
          <a:p>
            <a:pPr lvl="0"/>
            <a:r>
              <a:rPr lang="en-GB"/>
              <a:t>Insert your quote here</a:t>
            </a:r>
          </a:p>
        </p:txBody>
      </p:sp>
      <p:sp>
        <p:nvSpPr>
          <p:cNvPr id="5" name="Triangle">
            <a:extLst>
              <a:ext uri="{FF2B5EF4-FFF2-40B4-BE49-F238E27FC236}">
                <a16:creationId xmlns:a16="http://schemas.microsoft.com/office/drawing/2014/main" id="{92369341-2A1C-B6BE-3FEC-A2BEC04F6AA8}"/>
              </a:ext>
              <a:ext uri="{C183D7F6-B498-43B3-948B-1728B52AA6E4}">
                <adec:decorative xmlns:adec="http://schemas.microsoft.com/office/drawing/2017/decorative" val="1"/>
              </a:ext>
            </a:extLst>
          </p:cNvPr>
          <p:cNvSpPr/>
          <p:nvPr userDrawn="1"/>
        </p:nvSpPr>
        <p:spPr bwMode="auto">
          <a:xfrm rot="5400000">
            <a:off x="0" y="0"/>
            <a:ext cx="3124200" cy="3124200"/>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9" name="Classification">
            <a:extLst>
              <a:ext uri="{FF2B5EF4-FFF2-40B4-BE49-F238E27FC236}">
                <a16:creationId xmlns:a16="http://schemas.microsoft.com/office/drawing/2014/main" id="{87AAF9A5-97ED-3121-02DE-E041C61DC066}"/>
              </a:ext>
              <a:ext uri="{C183D7F6-B498-43B3-948B-1728B52AA6E4}">
                <adec:decorative xmlns:adec="http://schemas.microsoft.com/office/drawing/2017/decorative" val="1"/>
              </a:ext>
            </a:extLst>
          </p:cNvPr>
          <p:cNvSpPr txBox="1">
            <a:spLocks/>
          </p:cNvSpPr>
          <p:nvPr userDrawn="1"/>
        </p:nvSpPr>
        <p:spPr>
          <a:xfrm>
            <a:off x="440938" y="6488640"/>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800" dirty="0">
                <a:solidFill>
                  <a:schemeClr val="bg1"/>
                </a:solidFill>
                <a:effectLst/>
              </a:rPr>
              <a:t>© Ipsos | Juin 2025 | Version finale</a:t>
            </a:r>
            <a:endParaRPr lang="en-GB" sz="800" dirty="0">
              <a:solidFill>
                <a:schemeClr val="bg1"/>
              </a:solidFill>
              <a:effectLst/>
            </a:endParaRPr>
          </a:p>
        </p:txBody>
      </p:sp>
      <p:sp>
        <p:nvSpPr>
          <p:cNvPr id="8" name="Slide Number">
            <a:extLst>
              <a:ext uri="{FF2B5EF4-FFF2-40B4-BE49-F238E27FC236}">
                <a16:creationId xmlns:a16="http://schemas.microsoft.com/office/drawing/2014/main" id="{D37E2842-3D57-CC10-EC4F-9181EFE34C2A}"/>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‹N°›</a:t>
            </a:fld>
            <a:endParaRPr lang="en-GB" sz="900">
              <a:solidFill>
                <a:schemeClr val="bg1"/>
              </a:solidFill>
            </a:endParaRPr>
          </a:p>
        </p:txBody>
      </p:sp>
      <p:pic>
        <p:nvPicPr>
          <p:cNvPr id="3" name="Ipsos Logo">
            <a:extLst>
              <a:ext uri="{FF2B5EF4-FFF2-40B4-BE49-F238E27FC236}">
                <a16:creationId xmlns:a16="http://schemas.microsoft.com/office/drawing/2014/main" id="{2B071C74-0F19-EA2F-036E-1B05F328FC7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200462774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Quote style 3">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6838E746-8C0D-4144-AC8E-FA9CF117C223}"/>
              </a:ext>
            </a:extLst>
          </p:cNvPr>
          <p:cNvSpPr>
            <a:spLocks noGrp="1"/>
          </p:cNvSpPr>
          <p:nvPr>
            <p:ph type="title" hasCustomPrompt="1"/>
          </p:nvPr>
        </p:nvSpPr>
        <p:spPr bwMode="white">
          <a:xfrm>
            <a:off x="450000" y="811950"/>
            <a:ext cx="5407103" cy="3742438"/>
          </a:xfrm>
        </p:spPr>
        <p:txBody>
          <a:bodyPr anchor="t"/>
          <a:lstStyle>
            <a:lvl1pPr>
              <a:defRPr sz="3600" cap="none" spc="0" baseline="0">
                <a:solidFill>
                  <a:schemeClr val="bg1"/>
                </a:solidFill>
                <a:latin typeface="+mn-lt"/>
              </a:defRPr>
            </a:lvl1pPr>
          </a:lstStyle>
          <a:p>
            <a:r>
              <a:rPr lang="en-GB"/>
              <a:t>Summary text background image (text can be recoloured depending on image colour)</a:t>
            </a:r>
            <a:endParaRPr lang="fr-FR"/>
          </a:p>
        </p:txBody>
      </p:sp>
      <p:sp>
        <p:nvSpPr>
          <p:cNvPr id="4" name="Picture Placeholder">
            <a:extLst>
              <a:ext uri="{FF2B5EF4-FFF2-40B4-BE49-F238E27FC236}">
                <a16:creationId xmlns:a16="http://schemas.microsoft.com/office/drawing/2014/main" id="{A8B69072-8F91-57EB-1C5E-B1807F844055}"/>
              </a:ext>
              <a:ext uri="{C183D7F6-B498-43B3-948B-1728B52AA6E4}">
                <adec:decorative xmlns:adec="http://schemas.microsoft.com/office/drawing/2017/decorative" val="1"/>
              </a:ext>
            </a:extLst>
          </p:cNvPr>
          <p:cNvSpPr>
            <a:spLocks noGrp="1"/>
          </p:cNvSpPr>
          <p:nvPr>
            <p:ph type="pic" sz="quarter" idx="15"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733800 h 6858000"/>
              <a:gd name="connsiteX3" fmla="*/ 90678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3733800"/>
                </a:lnTo>
                <a:lnTo>
                  <a:pt x="9067800" y="6858000"/>
                </a:lnTo>
                <a:lnTo>
                  <a:pt x="0" y="6858000"/>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dirty="0"/>
            </a:lvl1pPr>
          </a:lstStyle>
          <a:p>
            <a:pPr lvl="0" algn="ctr"/>
            <a:r>
              <a:rPr lang="en-GB"/>
              <a:t>Click icon in centre to add image</a:t>
            </a:r>
            <a:br>
              <a:rPr lang="en-GB"/>
            </a:br>
            <a:r>
              <a:rPr lang="en-GB"/>
              <a:t>Send image to back so elements show on the page</a:t>
            </a:r>
          </a:p>
          <a:p>
            <a:pPr lvl="0" algn="ctr"/>
            <a:endParaRPr lang="en-GB"/>
          </a:p>
          <a:p>
            <a:pPr lvl="0" algn="ctr"/>
            <a:endParaRPr lang="en-GB"/>
          </a:p>
          <a:p>
            <a:pPr lvl="0" algn="ctr"/>
            <a:endParaRPr lang="en-GB"/>
          </a:p>
        </p:txBody>
      </p:sp>
      <p:pic>
        <p:nvPicPr>
          <p:cNvPr id="6" name="Ipsos Logo">
            <a:extLst>
              <a:ext uri="{FF2B5EF4-FFF2-40B4-BE49-F238E27FC236}">
                <a16:creationId xmlns:a16="http://schemas.microsoft.com/office/drawing/2014/main" id="{52B28BDF-4159-E6C3-47E8-C045FBADA50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162498058"/>
      </p:ext>
    </p:extLst>
  </p:cSld>
  <p:clrMapOvr>
    <a:masterClrMapping/>
  </p:clrMapOvr>
  <p:hf hdr="0" ftr="0" dt="0"/>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Full bleed image layout">
    <p:spTree>
      <p:nvGrpSpPr>
        <p:cNvPr id="1" name=""/>
        <p:cNvGrpSpPr/>
        <p:nvPr/>
      </p:nvGrpSpPr>
      <p:grpSpPr>
        <a:xfrm>
          <a:off x="0" y="0"/>
          <a:ext cx="0" cy="0"/>
          <a:chOff x="0" y="0"/>
          <a:chExt cx="0" cy="0"/>
        </a:xfrm>
      </p:grpSpPr>
      <p:sp>
        <p:nvSpPr>
          <p:cNvPr id="3" name="Picture Placeholder">
            <a:extLst>
              <a:ext uri="{FF2B5EF4-FFF2-40B4-BE49-F238E27FC236}">
                <a16:creationId xmlns:a16="http://schemas.microsoft.com/office/drawing/2014/main" id="{A0EF3274-3DAF-E90F-9AC0-22CB0B64614D}"/>
              </a:ext>
              <a:ext uri="{C183D7F6-B498-43B3-948B-1728B52AA6E4}">
                <adec:decorative xmlns:adec="http://schemas.microsoft.com/office/drawing/2017/decorative" val="1"/>
              </a:ext>
            </a:extLst>
          </p:cNvPr>
          <p:cNvSpPr>
            <a:spLocks noGrp="1"/>
          </p:cNvSpPr>
          <p:nvPr>
            <p:ph type="pic" sz="quarter" idx="10" hasCustomPrompt="1"/>
          </p:nvPr>
        </p:nvSpPr>
        <p:spPr>
          <a:xfrm>
            <a:off x="0" y="0"/>
            <a:ext cx="12192000" cy="6858000"/>
          </a:xfrm>
          <a:prstGeom prst="rect">
            <a:avLst/>
          </a:prstGeom>
          <a:pattFill prst="wdUpDiag">
            <a:fgClr>
              <a:schemeClr val="bg1">
                <a:lumMod val="95000"/>
              </a:schemeClr>
            </a:fgClr>
            <a:bgClr>
              <a:schemeClr val="bg1"/>
            </a:bgClr>
          </a:pattFill>
        </p:spPr>
        <p:txBody>
          <a:bodyPr vert="horz" lIns="0" tIns="0" rIns="0" bIns="0" rtlCol="0" anchor="ctr">
            <a:noAutofit/>
          </a:bodyPr>
          <a:lstStyle>
            <a:lvl1pPr algn="ctr">
              <a:defRPr lang="en-GB"/>
            </a:lvl1pPr>
          </a:lstStyle>
          <a:p>
            <a:pPr lvl="0"/>
            <a:br>
              <a:rPr lang="en-US"/>
            </a:br>
            <a:br>
              <a:rPr lang="en-US"/>
            </a:br>
            <a:br>
              <a:rPr lang="en-US"/>
            </a:br>
            <a:br>
              <a:rPr lang="en-US"/>
            </a:br>
            <a:br>
              <a:rPr lang="en-US"/>
            </a:br>
            <a:r>
              <a:rPr lang="en-US"/>
              <a:t>Click icon to add picture</a:t>
            </a:r>
            <a:endParaRPr lang="en-GB"/>
          </a:p>
        </p:txBody>
      </p:sp>
    </p:spTree>
    <p:extLst>
      <p:ext uri="{BB962C8B-B14F-4D97-AF65-F5344CB8AC3E}">
        <p14:creationId xmlns:p14="http://schemas.microsoft.com/office/powerpoint/2010/main" val="10434404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ull bleed video layout">
    <p:spTree>
      <p:nvGrpSpPr>
        <p:cNvPr id="1" name=""/>
        <p:cNvGrpSpPr/>
        <p:nvPr/>
      </p:nvGrpSpPr>
      <p:grpSpPr>
        <a:xfrm>
          <a:off x="0" y="0"/>
          <a:ext cx="0" cy="0"/>
          <a:chOff x="0" y="0"/>
          <a:chExt cx="0" cy="0"/>
        </a:xfrm>
      </p:grpSpPr>
      <p:sp>
        <p:nvSpPr>
          <p:cNvPr id="4" name="Media Placeholder">
            <a:extLst>
              <a:ext uri="{FF2B5EF4-FFF2-40B4-BE49-F238E27FC236}">
                <a16:creationId xmlns:a16="http://schemas.microsoft.com/office/drawing/2014/main" id="{F33785E0-DBDC-A691-50F6-D30517E18DC3}"/>
              </a:ext>
              <a:ext uri="{C183D7F6-B498-43B3-948B-1728B52AA6E4}">
                <adec:decorative xmlns:adec="http://schemas.microsoft.com/office/drawing/2017/decorative" val="1"/>
              </a:ext>
            </a:extLst>
          </p:cNvPr>
          <p:cNvSpPr>
            <a:spLocks noGrp="1"/>
          </p:cNvSpPr>
          <p:nvPr>
            <p:ph type="media" sz="quarter" idx="10" hasCustomPrompt="1"/>
          </p:nvPr>
        </p:nvSpPr>
        <p:spPr>
          <a:xfrm>
            <a:off x="0" y="0"/>
            <a:ext cx="12192000" cy="6858000"/>
          </a:xfrm>
          <a:prstGeom prst="rect">
            <a:avLst/>
          </a:prstGeom>
          <a:pattFill prst="wdUpDiag">
            <a:fgClr>
              <a:schemeClr val="bg1">
                <a:lumMod val="95000"/>
              </a:schemeClr>
            </a:fgClr>
            <a:bgClr>
              <a:schemeClr val="bg1"/>
            </a:bgClr>
          </a:pattFill>
        </p:spPr>
        <p:txBody>
          <a:bodyPr vert="horz" lIns="0" tIns="0" rIns="0" bIns="0" rtlCol="0" anchor="ctr">
            <a:noAutofit/>
          </a:bodyPr>
          <a:lstStyle>
            <a:lvl1pPr>
              <a:defRPr lang="en-GB"/>
            </a:lvl1pPr>
          </a:lstStyle>
          <a:p>
            <a:pPr lvl="0" algn="ctr"/>
            <a:br>
              <a:rPr lang="en-GB"/>
            </a:br>
            <a:br>
              <a:rPr lang="en-GB"/>
            </a:br>
            <a:br>
              <a:rPr lang="en-GB"/>
            </a:br>
            <a:br>
              <a:rPr lang="en-GB"/>
            </a:br>
            <a:br>
              <a:rPr lang="en-GB"/>
            </a:br>
            <a:br>
              <a:rPr lang="en-GB"/>
            </a:br>
            <a:r>
              <a:rPr lang="en-GB"/>
              <a:t>Full bleed video layout</a:t>
            </a:r>
          </a:p>
        </p:txBody>
      </p:sp>
    </p:spTree>
    <p:extLst>
      <p:ext uri="{BB962C8B-B14F-4D97-AF65-F5344CB8AC3E}">
        <p14:creationId xmlns:p14="http://schemas.microsoft.com/office/powerpoint/2010/main" val="31797695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xt and diagram">
    <p:spTree>
      <p:nvGrpSpPr>
        <p:cNvPr id="1" name=""/>
        <p:cNvGrpSpPr/>
        <p:nvPr/>
      </p:nvGrpSpPr>
      <p:grpSpPr>
        <a:xfrm>
          <a:off x="0" y="0"/>
          <a:ext cx="0" cy="0"/>
          <a:chOff x="0" y="0"/>
          <a:chExt cx="0" cy="0"/>
        </a:xfrm>
      </p:grpSpPr>
      <p:sp>
        <p:nvSpPr>
          <p:cNvPr id="5" name="Title" descr="Header">
            <a:extLst>
              <a:ext uri="{FF2B5EF4-FFF2-40B4-BE49-F238E27FC236}">
                <a16:creationId xmlns:a16="http://schemas.microsoft.com/office/drawing/2014/main" id="{4E7DB10B-B766-4A3C-BABF-17B2D91DB2CE}"/>
              </a:ext>
              <a:ext uri="{C183D7F6-B498-43B3-948B-1728B52AA6E4}">
                <adec:decorative xmlns:adec="http://schemas.microsoft.com/office/drawing/2017/decorative" val="0"/>
              </a:ext>
            </a:extLst>
          </p:cNvPr>
          <p:cNvSpPr>
            <a:spLocks noGrp="1"/>
          </p:cNvSpPr>
          <p:nvPr>
            <p:ph type="title"/>
          </p:nvPr>
        </p:nvSpPr>
        <p:spPr/>
        <p:txBody>
          <a:bodyPr/>
          <a:lstStyle/>
          <a:p>
            <a:r>
              <a:rPr lang="fr-FR"/>
              <a:t>Modifiez le style du titre</a:t>
            </a:r>
            <a:endParaRPr lang="en-GB"/>
          </a:p>
        </p:txBody>
      </p:sp>
      <p:sp>
        <p:nvSpPr>
          <p:cNvPr id="3" name="Placeholder">
            <a:extLst>
              <a:ext uri="{FF2B5EF4-FFF2-40B4-BE49-F238E27FC236}">
                <a16:creationId xmlns:a16="http://schemas.microsoft.com/office/drawing/2014/main" id="{1703231E-4063-4D72-A4F3-5BF19050C303}"/>
              </a:ext>
              <a:ext uri="{C183D7F6-B498-43B3-948B-1728B52AA6E4}">
                <adec:decorative xmlns:adec="http://schemas.microsoft.com/office/drawing/2017/decorative" val="0"/>
              </a:ext>
            </a:extLst>
          </p:cNvPr>
          <p:cNvSpPr>
            <a:spLocks noGrp="1"/>
          </p:cNvSpPr>
          <p:nvPr>
            <p:ph idx="1" hasCustomPrompt="1"/>
          </p:nvPr>
        </p:nvSpPr>
        <p:spPr>
          <a:xfrm>
            <a:off x="450001" y="1792800"/>
            <a:ext cx="2591650" cy="3876675"/>
          </a:xfrm>
          <a:prstGeom prst="rect">
            <a:avLst/>
          </a:prstGeom>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8" name="Chart / Diagram">
            <a:extLst>
              <a:ext uri="{FF2B5EF4-FFF2-40B4-BE49-F238E27FC236}">
                <a16:creationId xmlns:a16="http://schemas.microsoft.com/office/drawing/2014/main" id="{08D894DB-FF91-4B8E-8C44-72A8DC9940DE}"/>
              </a:ext>
              <a:ext uri="{C183D7F6-B498-43B3-948B-1728B52AA6E4}">
                <adec:decorative xmlns:adec="http://schemas.microsoft.com/office/drawing/2017/decorative" val="0"/>
              </a:ext>
            </a:extLst>
          </p:cNvPr>
          <p:cNvSpPr>
            <a:spLocks noGrp="1"/>
          </p:cNvSpPr>
          <p:nvPr>
            <p:ph sz="quarter" idx="19" hasCustomPrompt="1"/>
          </p:nvPr>
        </p:nvSpPr>
        <p:spPr>
          <a:xfrm>
            <a:off x="3355975" y="1792800"/>
            <a:ext cx="8410071" cy="3877200"/>
          </a:xfrm>
          <a:prstGeom prst="rect">
            <a:avLst/>
          </a:prstGeom>
          <a:solidFill>
            <a:schemeClr val="bg1">
              <a:lumMod val="95000"/>
            </a:schemeClr>
          </a:solidFill>
        </p:spPr>
        <p:txBody>
          <a:bodyPr/>
          <a:lstStyle>
            <a:lvl1pPr>
              <a:defRPr sz="1400"/>
            </a:lvl1pPr>
            <a:lvl2pPr>
              <a:defRPr sz="1200"/>
            </a:lvl2pPr>
            <a:lvl3pPr>
              <a:defRPr sz="1200"/>
            </a:lvl3pPr>
            <a:lvl4pPr>
              <a:defRPr sz="1200"/>
            </a:lvl4pPr>
            <a:lvl5pPr>
              <a:defRPr sz="1200"/>
            </a:lvl5pPr>
          </a:lstStyle>
          <a:p>
            <a:pPr lvl="0"/>
            <a:r>
              <a:rPr lang="en-US"/>
              <a:t>Insert diagram or visual content here</a:t>
            </a:r>
          </a:p>
        </p:txBody>
      </p:sp>
      <p:sp>
        <p:nvSpPr>
          <p:cNvPr id="11" name="Base &amp; Source">
            <a:extLst>
              <a:ext uri="{FF2B5EF4-FFF2-40B4-BE49-F238E27FC236}">
                <a16:creationId xmlns:a16="http://schemas.microsoft.com/office/drawing/2014/main" id="{C52F8B06-1F56-44E1-9BCB-34E6B0549078}"/>
              </a:ext>
            </a:extLst>
          </p:cNvPr>
          <p:cNvSpPr>
            <a:spLocks noGrp="1"/>
          </p:cNvSpPr>
          <p:nvPr>
            <p:ph type="body" sz="quarter" idx="18" hasCustomPrompt="1"/>
          </p:nvPr>
        </p:nvSpPr>
        <p:spPr>
          <a:xfrm>
            <a:off x="452897" y="5823783"/>
            <a:ext cx="11277975" cy="124906"/>
          </a:xfrm>
          <a:prstGeom prst="rect">
            <a:avLst/>
          </a:prstGeo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Tree>
    <p:extLst>
      <p:ext uri="{BB962C8B-B14F-4D97-AF65-F5344CB8AC3E}">
        <p14:creationId xmlns:p14="http://schemas.microsoft.com/office/powerpoint/2010/main" val="1051518207"/>
      </p:ext>
    </p:extLst>
  </p:cSld>
  <p:clrMapOvr>
    <a:masterClrMapping/>
  </p:clrMapOvr>
  <p:hf hdr="0" ftr="0" dt="0"/>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over 1 (White)">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31999" y="1350000"/>
            <a:ext cx="5825925" cy="715669"/>
          </a:xfrm>
        </p:spPr>
        <p:txBody>
          <a:bodyPr/>
          <a:lstStyle>
            <a:lvl1pPr>
              <a:defRPr sz="4800" cap="all" baseline="0">
                <a:solidFill>
                  <a:schemeClr val="tx1"/>
                </a:solidFill>
                <a:latin typeface="+mj-lt"/>
              </a:defRPr>
            </a:lvl1pPr>
          </a:lstStyle>
          <a:p>
            <a:r>
              <a:rPr lang="en-US"/>
              <a:t>CLICK TO EDIT MASTER TITLE STYLE</a:t>
            </a:r>
            <a:endParaRPr lang="en-GB"/>
          </a:p>
        </p:txBody>
      </p:sp>
      <p:sp>
        <p:nvSpPr>
          <p:cNvPr id="5" name="Subtitle">
            <a:extLst>
              <a:ext uri="{FF2B5EF4-FFF2-40B4-BE49-F238E27FC236}">
                <a16:creationId xmlns:a16="http://schemas.microsoft.com/office/drawing/2014/main" id="{8CDCDA0A-C736-B40F-7E80-2D0FC7024AC3}"/>
              </a:ext>
            </a:extLst>
          </p:cNvPr>
          <p:cNvSpPr>
            <a:spLocks noGrp="1"/>
          </p:cNvSpPr>
          <p:nvPr>
            <p:ph type="body" sz="quarter" idx="12" hasCustomPrompt="1"/>
          </p:nvPr>
        </p:nvSpPr>
        <p:spPr>
          <a:xfrm>
            <a:off x="431799" y="3494989"/>
            <a:ext cx="3851275" cy="1274763"/>
          </a:xfrm>
          <a:prstGeom prst="rect">
            <a:avLst/>
          </a:prstGeom>
        </p:spPr>
        <p:txBody>
          <a:bodyPr/>
          <a:lstStyle>
            <a:lvl1pPr>
              <a:defRPr sz="2000">
                <a:solidFill>
                  <a:schemeClr val="tx1"/>
                </a:solidFill>
              </a:defRPr>
            </a:lvl1pPr>
            <a:lvl2pPr marL="0" indent="0">
              <a:buNone/>
              <a:defRPr/>
            </a:lvl2pPr>
          </a:lstStyle>
          <a:p>
            <a:pPr lvl="0"/>
            <a:r>
              <a:rPr lang="en-US"/>
              <a:t>Optional additional information</a:t>
            </a:r>
          </a:p>
        </p:txBody>
      </p:sp>
      <p:sp>
        <p:nvSpPr>
          <p:cNvPr id="7" name="Picture Placeholder">
            <a:extLst>
              <a:ext uri="{FF2B5EF4-FFF2-40B4-BE49-F238E27FC236}">
                <a16:creationId xmlns:a16="http://schemas.microsoft.com/office/drawing/2014/main" id="{67F8163F-D370-5C4C-500A-7D576C590BB1}"/>
              </a:ext>
              <a:ext uri="{C183D7F6-B498-43B3-948B-1728B52AA6E4}">
                <adec:decorative xmlns:adec="http://schemas.microsoft.com/office/drawing/2017/decorative" val="1"/>
              </a:ext>
            </a:extLst>
          </p:cNvPr>
          <p:cNvSpPr>
            <a:spLocks noGrp="1"/>
          </p:cNvSpPr>
          <p:nvPr>
            <p:ph type="pic" sz="quarter" idx="11"/>
          </p:nvPr>
        </p:nvSpPr>
        <p:spPr>
          <a:xfrm>
            <a:off x="1905000" y="0"/>
            <a:ext cx="10300263" cy="6870700"/>
          </a:xfrm>
          <a:custGeom>
            <a:avLst/>
            <a:gdLst>
              <a:gd name="connsiteX0" fmla="*/ 6858000 w 10287001"/>
              <a:gd name="connsiteY0" fmla="*/ 0 h 6858000"/>
              <a:gd name="connsiteX1" fmla="*/ 10287001 w 10287001"/>
              <a:gd name="connsiteY1" fmla="*/ 0 h 6858000"/>
              <a:gd name="connsiteX2" fmla="*/ 10287001 w 10287001"/>
              <a:gd name="connsiteY2" fmla="*/ 3467099 h 6858000"/>
              <a:gd name="connsiteX3" fmla="*/ 6896100 w 10287001"/>
              <a:gd name="connsiteY3" fmla="*/ 6858000 h 6858000"/>
              <a:gd name="connsiteX4" fmla="*/ 0 w 10287001"/>
              <a:gd name="connsiteY4" fmla="*/ 6858000 h 6858000"/>
              <a:gd name="connsiteX0" fmla="*/ 6858000 w 10287001"/>
              <a:gd name="connsiteY0" fmla="*/ 0 h 6858000"/>
              <a:gd name="connsiteX1" fmla="*/ 10287001 w 10287001"/>
              <a:gd name="connsiteY1" fmla="*/ 0 h 6858000"/>
              <a:gd name="connsiteX2" fmla="*/ 10287001 w 10287001"/>
              <a:gd name="connsiteY2" fmla="*/ 3467099 h 6858000"/>
              <a:gd name="connsiteX3" fmla="*/ 8636000 w 10287001"/>
              <a:gd name="connsiteY3" fmla="*/ 5080000 h 6858000"/>
              <a:gd name="connsiteX4" fmla="*/ 6896100 w 10287001"/>
              <a:gd name="connsiteY4" fmla="*/ 6858000 h 6858000"/>
              <a:gd name="connsiteX5" fmla="*/ 0 w 10287001"/>
              <a:gd name="connsiteY5" fmla="*/ 6858000 h 6858000"/>
              <a:gd name="connsiteX6" fmla="*/ 6858000 w 10287001"/>
              <a:gd name="connsiteY6" fmla="*/ 0 h 6858000"/>
              <a:gd name="connsiteX0" fmla="*/ 6858000 w 10287001"/>
              <a:gd name="connsiteY0" fmla="*/ 0 h 6870700"/>
              <a:gd name="connsiteX1" fmla="*/ 10287001 w 10287001"/>
              <a:gd name="connsiteY1" fmla="*/ 0 h 6870700"/>
              <a:gd name="connsiteX2" fmla="*/ 10287001 w 10287001"/>
              <a:gd name="connsiteY2" fmla="*/ 3467099 h 6870700"/>
              <a:gd name="connsiteX3" fmla="*/ 10274300 w 10287001"/>
              <a:gd name="connsiteY3" fmla="*/ 6870700 h 6870700"/>
              <a:gd name="connsiteX4" fmla="*/ 6896100 w 10287001"/>
              <a:gd name="connsiteY4" fmla="*/ 6858000 h 6870700"/>
              <a:gd name="connsiteX5" fmla="*/ 0 w 10287001"/>
              <a:gd name="connsiteY5" fmla="*/ 6858000 h 6870700"/>
              <a:gd name="connsiteX6" fmla="*/ 6858000 w 10287001"/>
              <a:gd name="connsiteY6" fmla="*/ 0 h 6870700"/>
              <a:gd name="connsiteX0" fmla="*/ 6858000 w 10300263"/>
              <a:gd name="connsiteY0" fmla="*/ 0 h 6870700"/>
              <a:gd name="connsiteX1" fmla="*/ 10287001 w 10300263"/>
              <a:gd name="connsiteY1" fmla="*/ 0 h 6870700"/>
              <a:gd name="connsiteX2" fmla="*/ 10287001 w 10300263"/>
              <a:gd name="connsiteY2" fmla="*/ 3467099 h 6870700"/>
              <a:gd name="connsiteX3" fmla="*/ 10299700 w 10300263"/>
              <a:gd name="connsiteY3" fmla="*/ 6870700 h 6870700"/>
              <a:gd name="connsiteX4" fmla="*/ 6896100 w 10300263"/>
              <a:gd name="connsiteY4" fmla="*/ 6858000 h 6870700"/>
              <a:gd name="connsiteX5" fmla="*/ 0 w 10300263"/>
              <a:gd name="connsiteY5" fmla="*/ 6858000 h 6870700"/>
              <a:gd name="connsiteX6" fmla="*/ 6858000 w 10300263"/>
              <a:gd name="connsiteY6" fmla="*/ 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00263" h="6870700">
                <a:moveTo>
                  <a:pt x="6858000" y="0"/>
                </a:moveTo>
                <a:lnTo>
                  <a:pt x="10287001" y="0"/>
                </a:lnTo>
                <a:lnTo>
                  <a:pt x="10287001" y="3467099"/>
                </a:lnTo>
                <a:cubicBezTo>
                  <a:pt x="10282767" y="4601633"/>
                  <a:pt x="10303934" y="5736166"/>
                  <a:pt x="10299700" y="6870700"/>
                </a:cubicBezTo>
                <a:lnTo>
                  <a:pt x="6896100" y="6858000"/>
                </a:lnTo>
                <a:lnTo>
                  <a:pt x="0" y="6858000"/>
                </a:lnTo>
                <a:lnTo>
                  <a:pt x="6858000" y="0"/>
                </a:lnTo>
                <a:close/>
              </a:path>
            </a:pathLst>
          </a:custGeom>
          <a:pattFill prst="dkUpDiag">
            <a:fgClr>
              <a:schemeClr val="bg1">
                <a:lumMod val="85000"/>
              </a:schemeClr>
            </a:fgClr>
            <a:bgClr>
              <a:schemeClr val="bg1"/>
            </a:bgClr>
          </a:pattFill>
        </p:spPr>
        <p:txBody>
          <a:bodyPr vert="horz" wrap="square" lIns="0" tIns="0" rIns="0" bIns="0" rtlCol="0">
            <a:noAutofit/>
          </a:bodyPr>
          <a:lstStyle>
            <a:lvl1pPr>
              <a:defRPr lang="en-GB"/>
            </a:lvl1pPr>
          </a:lstStyle>
          <a:p>
            <a:pPr lvl="0"/>
            <a:r>
              <a:rPr lang="fr-FR"/>
              <a:t>Cliquez sur l'icône pour ajouter une image</a:t>
            </a:r>
            <a:endParaRPr lang="en-GB"/>
          </a:p>
        </p:txBody>
      </p:sp>
      <p:sp>
        <p:nvSpPr>
          <p:cNvPr id="3" name="Classification">
            <a:extLst>
              <a:ext uri="{FF2B5EF4-FFF2-40B4-BE49-F238E27FC236}">
                <a16:creationId xmlns:a16="http://schemas.microsoft.com/office/drawing/2014/main" id="{268034F8-D9C2-8C58-D3F0-75FD7B94D914}"/>
              </a:ext>
              <a:ext uri="{C183D7F6-B498-43B3-948B-1728B52AA6E4}">
                <adec:decorative xmlns:adec="http://schemas.microsoft.com/office/drawing/2017/decorative" val="1"/>
              </a:ext>
            </a:extLst>
          </p:cNvPr>
          <p:cNvSpPr txBox="1">
            <a:spLocks/>
          </p:cNvSpPr>
          <p:nvPr/>
        </p:nvSpPr>
        <p:spPr>
          <a:xfrm>
            <a:off x="440938" y="6497329"/>
            <a:ext cx="1540262"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800" dirty="0">
                <a:solidFill>
                  <a:schemeClr val="tx1"/>
                </a:solidFill>
                <a:effectLst/>
              </a:rPr>
              <a:t>© Ipsos | Juin 2025 | Version finale</a:t>
            </a:r>
            <a:endParaRPr lang="en-GB" sz="800" dirty="0">
              <a:solidFill>
                <a:schemeClr val="tx1"/>
              </a:solidFill>
              <a:effectLst/>
            </a:endParaRPr>
          </a:p>
        </p:txBody>
      </p:sp>
    </p:spTree>
    <p:extLst>
      <p:ext uri="{BB962C8B-B14F-4D97-AF65-F5344CB8AC3E}">
        <p14:creationId xmlns:p14="http://schemas.microsoft.com/office/powerpoint/2010/main" val="234435009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vider 3">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024DFEA-2014-1751-E480-8A66CDCDA552}"/>
              </a:ext>
            </a:extLst>
          </p:cNvPr>
          <p:cNvSpPr>
            <a:spLocks noGrp="1"/>
          </p:cNvSpPr>
          <p:nvPr>
            <p:ph type="title"/>
          </p:nvPr>
        </p:nvSpPr>
        <p:spPr>
          <a:xfrm>
            <a:off x="432000" y="1350000"/>
            <a:ext cx="6095800" cy="1610016"/>
          </a:xfrm>
        </p:spPr>
        <p:txBody>
          <a:bodyPr/>
          <a:lstStyle>
            <a:lvl1pPr>
              <a:defRPr sz="4800" cap="all" baseline="0">
                <a:solidFill>
                  <a:schemeClr val="bg1"/>
                </a:solidFill>
                <a:latin typeface="+mj-lt"/>
              </a:defRPr>
            </a:lvl1pPr>
          </a:lstStyle>
          <a:p>
            <a:r>
              <a:rPr lang="fr-FR"/>
              <a:t>Modifiez le style du titre</a:t>
            </a:r>
            <a:endParaRPr lang="en-GB"/>
          </a:p>
        </p:txBody>
      </p:sp>
      <p:sp>
        <p:nvSpPr>
          <p:cNvPr id="17" name="Subtitle">
            <a:extLst>
              <a:ext uri="{FF2B5EF4-FFF2-40B4-BE49-F238E27FC236}">
                <a16:creationId xmlns:a16="http://schemas.microsoft.com/office/drawing/2014/main" id="{1C3EC48E-82FF-AD78-A375-4569D055911C}"/>
              </a:ext>
            </a:extLst>
          </p:cNvPr>
          <p:cNvSpPr>
            <a:spLocks noGrp="1"/>
          </p:cNvSpPr>
          <p:nvPr>
            <p:ph type="body" sz="quarter" idx="11" hasCustomPrompt="1"/>
          </p:nvPr>
        </p:nvSpPr>
        <p:spPr>
          <a:xfrm>
            <a:off x="431800" y="3494989"/>
            <a:ext cx="6096000"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11" name="Chapter Number">
            <a:extLst>
              <a:ext uri="{FF2B5EF4-FFF2-40B4-BE49-F238E27FC236}">
                <a16:creationId xmlns:a16="http://schemas.microsoft.com/office/drawing/2014/main" id="{7066FE41-55CD-1D44-7ED7-B1E742AF1832}"/>
              </a:ext>
              <a:ext uri="{C183D7F6-B498-43B3-948B-1728B52AA6E4}">
                <adec:decorative xmlns:adec="http://schemas.microsoft.com/office/drawing/2017/decorative" val="1"/>
              </a:ext>
            </a:extLst>
          </p:cNvPr>
          <p:cNvSpPr>
            <a:spLocks noGrp="1"/>
          </p:cNvSpPr>
          <p:nvPr>
            <p:ph type="body" sz="quarter" idx="10" hasCustomPrompt="1"/>
          </p:nvPr>
        </p:nvSpPr>
        <p:spPr>
          <a:xfrm>
            <a:off x="9148762" y="1032463"/>
            <a:ext cx="2600325" cy="1820863"/>
          </a:xfrm>
          <a:prstGeom prst="rect">
            <a:avLst/>
          </a:prstGeom>
        </p:spPr>
        <p:txBody>
          <a:bodyPr/>
          <a:lstStyle>
            <a:lvl1pPr algn="ctr">
              <a:lnSpc>
                <a:spcPct val="100000"/>
              </a:lnSpc>
              <a:spcBef>
                <a:spcPts val="0"/>
              </a:spcBef>
              <a:spcAft>
                <a:spcPts val="0"/>
              </a:spcAft>
              <a:defRPr sz="11700" b="1">
                <a:solidFill>
                  <a:schemeClr val="bg1"/>
                </a:solidFill>
              </a:defRPr>
            </a:lvl1pPr>
          </a:lstStyle>
          <a:p>
            <a:pPr lvl="0"/>
            <a:r>
              <a:rPr lang="en-US"/>
              <a:t>##</a:t>
            </a:r>
          </a:p>
        </p:txBody>
      </p:sp>
      <p:sp>
        <p:nvSpPr>
          <p:cNvPr id="3" name="Triangle">
            <a:extLst>
              <a:ext uri="{FF2B5EF4-FFF2-40B4-BE49-F238E27FC236}">
                <a16:creationId xmlns:a16="http://schemas.microsoft.com/office/drawing/2014/main" id="{A47BBA45-30B2-1AE1-4D29-166B974CDEE5}"/>
              </a:ext>
              <a:ext uri="{C183D7F6-B498-43B3-948B-1728B52AA6E4}">
                <adec:decorative xmlns:adec="http://schemas.microsoft.com/office/drawing/2017/decorative" val="1"/>
              </a:ext>
            </a:extLst>
          </p:cNvPr>
          <p:cNvSpPr/>
          <p:nvPr/>
        </p:nvSpPr>
        <p:spPr>
          <a:xfrm rot="16200000">
            <a:off x="9281601" y="3947601"/>
            <a:ext cx="2910399" cy="2910399"/>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16" name="Classification">
            <a:extLst>
              <a:ext uri="{FF2B5EF4-FFF2-40B4-BE49-F238E27FC236}">
                <a16:creationId xmlns:a16="http://schemas.microsoft.com/office/drawing/2014/main" id="{FDD80340-4635-16C0-216B-A823C681F101}"/>
              </a:ext>
              <a:ext uri="{C183D7F6-B498-43B3-948B-1728B52AA6E4}">
                <adec:decorative xmlns:adec="http://schemas.microsoft.com/office/drawing/2017/decorative" val="1"/>
              </a:ext>
            </a:extLst>
          </p:cNvPr>
          <p:cNvSpPr txBox="1">
            <a:spLocks/>
          </p:cNvSpPr>
          <p:nvPr userDrawn="1"/>
        </p:nvSpPr>
        <p:spPr>
          <a:xfrm>
            <a:off x="440938" y="6497329"/>
            <a:ext cx="1695772"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800" dirty="0">
                <a:solidFill>
                  <a:schemeClr val="bg1"/>
                </a:solidFill>
                <a:effectLst/>
              </a:rPr>
              <a:t>© Ipsos | Juin 2025 | Version finale</a:t>
            </a:r>
            <a:endParaRPr lang="en-GB" sz="800" dirty="0">
              <a:solidFill>
                <a:schemeClr val="bg1"/>
              </a:solidFill>
              <a:effectLst/>
            </a:endParaRPr>
          </a:p>
        </p:txBody>
      </p:sp>
      <p:sp>
        <p:nvSpPr>
          <p:cNvPr id="14" name="Slide Number">
            <a:extLst>
              <a:ext uri="{FF2B5EF4-FFF2-40B4-BE49-F238E27FC236}">
                <a16:creationId xmlns:a16="http://schemas.microsoft.com/office/drawing/2014/main" id="{72396438-1F17-18D4-E6ED-2C81438578DE}"/>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‹N°›</a:t>
            </a:fld>
            <a:endParaRPr lang="en-GB" sz="900">
              <a:solidFill>
                <a:schemeClr val="bg1"/>
              </a:solidFill>
            </a:endParaRPr>
          </a:p>
        </p:txBody>
      </p:sp>
      <p:pic>
        <p:nvPicPr>
          <p:cNvPr id="5" name="Ipsos Logo">
            <a:extLst>
              <a:ext uri="{FF2B5EF4-FFF2-40B4-BE49-F238E27FC236}">
                <a16:creationId xmlns:a16="http://schemas.microsoft.com/office/drawing/2014/main" id="{0B670EF9-49DC-A59C-6B97-BFCFA58E272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27023623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cSld name="Cover2">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32000" y="1350000"/>
            <a:ext cx="6797676" cy="715669"/>
          </a:xfrm>
        </p:spPr>
        <p:txBody>
          <a:bodyPr vert="horz" wrap="square" lIns="0" tIns="0" rIns="0" bIns="0" rtlCol="0" anchor="t">
            <a:noAutofit/>
          </a:bodyPr>
          <a:lstStyle>
            <a:lvl1pPr>
              <a:defRPr lang="en-GB" sz="4800" b="0" cap="all" baseline="0" dirty="0">
                <a:solidFill>
                  <a:schemeClr val="bg1"/>
                </a:solidFill>
                <a:latin typeface="+mj-lt"/>
              </a:defRPr>
            </a:lvl1pPr>
          </a:lstStyle>
          <a:p>
            <a:pPr lvl="0"/>
            <a:r>
              <a:rPr lang="en-US"/>
              <a:t>CLICK TO EDIT MASTER TITLE STYLE</a:t>
            </a:r>
            <a:endParaRPr lang="en-GB"/>
          </a:p>
        </p:txBody>
      </p:sp>
      <p:sp>
        <p:nvSpPr>
          <p:cNvPr id="4" name="Subtitle">
            <a:extLst>
              <a:ext uri="{FF2B5EF4-FFF2-40B4-BE49-F238E27FC236}">
                <a16:creationId xmlns:a16="http://schemas.microsoft.com/office/drawing/2014/main" id="{3C4CEC0F-4F4E-C628-E777-B49D1A8239A9}"/>
              </a:ext>
            </a:extLst>
          </p:cNvPr>
          <p:cNvSpPr>
            <a:spLocks noGrp="1"/>
          </p:cNvSpPr>
          <p:nvPr>
            <p:ph type="body" sz="quarter" idx="11" hasCustomPrompt="1"/>
          </p:nvPr>
        </p:nvSpPr>
        <p:spPr>
          <a:xfrm>
            <a:off x="431800" y="3494989"/>
            <a:ext cx="6096000"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5" name="Parallelogram">
            <a:extLst>
              <a:ext uri="{FF2B5EF4-FFF2-40B4-BE49-F238E27FC236}">
                <a16:creationId xmlns:a16="http://schemas.microsoft.com/office/drawing/2014/main" id="{FC6D638B-3FB9-6E86-FCF3-E91BAFA35721}"/>
              </a:ext>
              <a:ext uri="{C183D7F6-B498-43B3-948B-1728B52AA6E4}">
                <adec:decorative xmlns:adec="http://schemas.microsoft.com/office/drawing/2017/decorative" val="1"/>
              </a:ext>
            </a:extLst>
          </p:cNvPr>
          <p:cNvSpPr/>
          <p:nvPr userDrawn="1"/>
        </p:nvSpPr>
        <p:spPr>
          <a:xfrm rot="8100000">
            <a:off x="4274993" y="2748846"/>
            <a:ext cx="10227496" cy="3345332"/>
          </a:xfrm>
          <a:custGeom>
            <a:avLst/>
            <a:gdLst>
              <a:gd name="connsiteX0" fmla="*/ 0 w 10227496"/>
              <a:gd name="connsiteY0" fmla="*/ 2822007 h 3345332"/>
              <a:gd name="connsiteX1" fmla="*/ 2822008 w 10227496"/>
              <a:gd name="connsiteY1" fmla="*/ 0 h 3345332"/>
              <a:gd name="connsiteX2" fmla="*/ 6882164 w 10227496"/>
              <a:gd name="connsiteY2" fmla="*/ 0 h 3345332"/>
              <a:gd name="connsiteX3" fmla="*/ 10227496 w 10227496"/>
              <a:gd name="connsiteY3" fmla="*/ 3345332 h 3345332"/>
              <a:gd name="connsiteX4" fmla="*/ 523325 w 10227496"/>
              <a:gd name="connsiteY4" fmla="*/ 3345332 h 334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7496" h="3345332">
                <a:moveTo>
                  <a:pt x="0" y="2822007"/>
                </a:moveTo>
                <a:lnTo>
                  <a:pt x="2822008" y="0"/>
                </a:lnTo>
                <a:lnTo>
                  <a:pt x="6882164" y="0"/>
                </a:lnTo>
                <a:lnTo>
                  <a:pt x="10227496" y="3345332"/>
                </a:lnTo>
                <a:lnTo>
                  <a:pt x="523325" y="3345332"/>
                </a:lnTo>
                <a:close/>
              </a:path>
            </a:pathLst>
          </a:custGeom>
          <a:solidFill>
            <a:srgbClr val="000000">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err="1">
              <a:solidFill>
                <a:schemeClr val="tx1"/>
              </a:solidFill>
            </a:endParaRPr>
          </a:p>
        </p:txBody>
      </p:sp>
      <p:sp>
        <p:nvSpPr>
          <p:cNvPr id="3" name="Classification">
            <a:extLst>
              <a:ext uri="{FF2B5EF4-FFF2-40B4-BE49-F238E27FC236}">
                <a16:creationId xmlns:a16="http://schemas.microsoft.com/office/drawing/2014/main" id="{6B269EC5-8F47-12C3-1099-D5DEFDEAED46}"/>
              </a:ext>
              <a:ext uri="{C183D7F6-B498-43B3-948B-1728B52AA6E4}">
                <adec:decorative xmlns:adec="http://schemas.microsoft.com/office/drawing/2017/decorative" val="1"/>
              </a:ext>
            </a:extLst>
          </p:cNvPr>
          <p:cNvSpPr txBox="1">
            <a:spLocks/>
          </p:cNvSpPr>
          <p:nvPr/>
        </p:nvSpPr>
        <p:spPr>
          <a:xfrm>
            <a:off x="440938" y="6497329"/>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effectLst/>
              </a:rPr>
              <a:t>© Ipsos | Rapport </a:t>
            </a:r>
            <a:r>
              <a:rPr lang="fr-FR" sz="800" noProof="0">
                <a:solidFill>
                  <a:schemeClr val="bg1"/>
                </a:solidFill>
                <a:effectLst/>
              </a:rPr>
              <a:t>annuel</a:t>
            </a:r>
            <a:r>
              <a:rPr lang="en-GB" sz="800">
                <a:solidFill>
                  <a:schemeClr val="bg1"/>
                </a:solidFill>
                <a:effectLst/>
              </a:rPr>
              <a:t> DE &amp; E| Février 2024 | </a:t>
            </a:r>
            <a:r>
              <a:rPr lang="fr-FR" sz="800">
                <a:solidFill>
                  <a:schemeClr val="bg1"/>
                </a:solidFill>
                <a:effectLst/>
              </a:rPr>
              <a:t>Utilisation réservée aux clients | Strictement confidentiel</a:t>
            </a:r>
            <a:endParaRPr lang="en-GB" sz="800">
              <a:solidFill>
                <a:schemeClr val="bg1"/>
              </a:solidFill>
              <a:effectLst/>
            </a:endParaRPr>
          </a:p>
        </p:txBody>
      </p:sp>
      <p:pic>
        <p:nvPicPr>
          <p:cNvPr id="7" name="Ipsos Logo">
            <a:extLst>
              <a:ext uri="{FF2B5EF4-FFF2-40B4-BE49-F238E27FC236}">
                <a16:creationId xmlns:a16="http://schemas.microsoft.com/office/drawing/2014/main" id="{7A2B175B-B946-04A7-B88B-99D86629758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4286936965"/>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Divider 1">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28623" y="1350000"/>
            <a:ext cx="5536747" cy="715669"/>
          </a:xfrm>
        </p:spPr>
        <p:txBody>
          <a:bodyPr/>
          <a:lstStyle>
            <a:lvl1pPr>
              <a:defRPr sz="4800">
                <a:solidFill>
                  <a:schemeClr val="bg1"/>
                </a:solidFill>
                <a:latin typeface="+mj-lt"/>
              </a:defRPr>
            </a:lvl1pPr>
          </a:lstStyle>
          <a:p>
            <a:r>
              <a:rPr lang="en-US"/>
              <a:t>CLICK TO EDIT MASTER TITLE STYLE</a:t>
            </a:r>
            <a:endParaRPr lang="en-GB"/>
          </a:p>
        </p:txBody>
      </p:sp>
      <p:sp>
        <p:nvSpPr>
          <p:cNvPr id="6" name="Subtitle">
            <a:extLst>
              <a:ext uri="{FF2B5EF4-FFF2-40B4-BE49-F238E27FC236}">
                <a16:creationId xmlns:a16="http://schemas.microsoft.com/office/drawing/2014/main" id="{A1A0E186-5FCC-AF1B-9AB2-F4AB588ABD30}"/>
              </a:ext>
            </a:extLst>
          </p:cNvPr>
          <p:cNvSpPr>
            <a:spLocks noGrp="1"/>
          </p:cNvSpPr>
          <p:nvPr>
            <p:ph type="body" sz="quarter" idx="12" hasCustomPrompt="1"/>
          </p:nvPr>
        </p:nvSpPr>
        <p:spPr>
          <a:xfrm>
            <a:off x="431800" y="3494989"/>
            <a:ext cx="3551238"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9" name="Picture Placeholder">
            <a:extLst>
              <a:ext uri="{FF2B5EF4-FFF2-40B4-BE49-F238E27FC236}">
                <a16:creationId xmlns:a16="http://schemas.microsoft.com/office/drawing/2014/main" id="{8ED5220B-285D-EC14-D33F-B34A17FD9E27}"/>
              </a:ext>
              <a:ext uri="{C183D7F6-B498-43B3-948B-1728B52AA6E4}">
                <adec:decorative xmlns:adec="http://schemas.microsoft.com/office/drawing/2017/decorative" val="1"/>
              </a:ext>
            </a:extLst>
          </p:cNvPr>
          <p:cNvSpPr>
            <a:spLocks noGrp="1"/>
          </p:cNvSpPr>
          <p:nvPr>
            <p:ph type="pic" sz="quarter" idx="11"/>
          </p:nvPr>
        </p:nvSpPr>
        <p:spPr>
          <a:xfrm>
            <a:off x="1918724" y="0"/>
            <a:ext cx="10273277" cy="6858000"/>
          </a:xfrm>
          <a:custGeom>
            <a:avLst/>
            <a:gdLst>
              <a:gd name="connsiteX0" fmla="*/ 6858000 w 10273277"/>
              <a:gd name="connsiteY0" fmla="*/ 0 h 6858000"/>
              <a:gd name="connsiteX1" fmla="*/ 10273277 w 10273277"/>
              <a:gd name="connsiteY1" fmla="*/ 0 h 6858000"/>
              <a:gd name="connsiteX2" fmla="*/ 10273277 w 10273277"/>
              <a:gd name="connsiteY2" fmla="*/ 6858000 h 6858000"/>
              <a:gd name="connsiteX3" fmla="*/ 10273276 w 10273277"/>
              <a:gd name="connsiteY3" fmla="*/ 6858000 h 6858000"/>
              <a:gd name="connsiteX4" fmla="*/ 10273276 w 10273277"/>
              <a:gd name="connsiteY4" fmla="*/ 3947601 h 6858000"/>
              <a:gd name="connsiteX5" fmla="*/ 7362877 w 10273277"/>
              <a:gd name="connsiteY5" fmla="*/ 6858000 h 6858000"/>
              <a:gd name="connsiteX6" fmla="*/ 0 w 102732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73277" h="6858000">
                <a:moveTo>
                  <a:pt x="6858000" y="0"/>
                </a:moveTo>
                <a:lnTo>
                  <a:pt x="10273277" y="0"/>
                </a:lnTo>
                <a:lnTo>
                  <a:pt x="10273277" y="6858000"/>
                </a:lnTo>
                <a:lnTo>
                  <a:pt x="10273276" y="6858000"/>
                </a:lnTo>
                <a:lnTo>
                  <a:pt x="10273276" y="3947601"/>
                </a:lnTo>
                <a:lnTo>
                  <a:pt x="7362877" y="6858000"/>
                </a:lnTo>
                <a:lnTo>
                  <a:pt x="0" y="6858000"/>
                </a:lnTo>
                <a:close/>
              </a:path>
            </a:pathLst>
          </a:custGeom>
          <a:pattFill prst="dkVert">
            <a:fgClr>
              <a:schemeClr val="bg1">
                <a:lumMod val="85000"/>
              </a:schemeClr>
            </a:fgClr>
            <a:bgClr>
              <a:schemeClr val="bg1"/>
            </a:bgClr>
          </a:pattFill>
        </p:spPr>
        <p:txBody>
          <a:bodyPr vert="horz" wrap="square" lIns="0" tIns="0" rIns="0" bIns="0" rtlCol="0">
            <a:noAutofit/>
          </a:bodyPr>
          <a:lstStyle>
            <a:lvl1pPr>
              <a:defRPr lang="en-GB"/>
            </a:lvl1pPr>
          </a:lstStyle>
          <a:p>
            <a:pPr lvl="0"/>
            <a:r>
              <a:rPr lang="fr-FR"/>
              <a:t>Cliquez sur l'icône pour ajouter une image</a:t>
            </a:r>
            <a:endParaRPr lang="en-GB"/>
          </a:p>
        </p:txBody>
      </p:sp>
      <p:sp>
        <p:nvSpPr>
          <p:cNvPr id="5" name="Classification">
            <a:extLst>
              <a:ext uri="{FF2B5EF4-FFF2-40B4-BE49-F238E27FC236}">
                <a16:creationId xmlns:a16="http://schemas.microsoft.com/office/drawing/2014/main" id="{A2DBDE31-A0D1-C0E0-CFCE-D83929DAC7B6}"/>
              </a:ext>
              <a:ext uri="{C183D7F6-B498-43B3-948B-1728B52AA6E4}">
                <adec:decorative xmlns:adec="http://schemas.microsoft.com/office/drawing/2017/decorative" val="1"/>
              </a:ext>
            </a:extLst>
          </p:cNvPr>
          <p:cNvSpPr txBox="1">
            <a:spLocks/>
          </p:cNvSpPr>
          <p:nvPr/>
        </p:nvSpPr>
        <p:spPr>
          <a:xfrm>
            <a:off x="440938" y="6497329"/>
            <a:ext cx="1695772"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800" dirty="0">
                <a:solidFill>
                  <a:schemeClr val="bg1"/>
                </a:solidFill>
                <a:effectLst/>
              </a:rPr>
              <a:t>© Ipsos | Juin 2025 | Version finale</a:t>
            </a:r>
            <a:endParaRPr lang="en-GB" sz="800" dirty="0">
              <a:solidFill>
                <a:schemeClr val="bg1"/>
              </a:solidFill>
              <a:effectLst/>
            </a:endParaRPr>
          </a:p>
        </p:txBody>
      </p:sp>
      <p:pic>
        <p:nvPicPr>
          <p:cNvPr id="3" name="Ipsos Logo">
            <a:extLst>
              <a:ext uri="{FF2B5EF4-FFF2-40B4-BE49-F238E27FC236}">
                <a16:creationId xmlns:a16="http://schemas.microsoft.com/office/drawing/2014/main" id="{C738F64B-9716-3D49-6390-B27B601A90A5}"/>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2952319502"/>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Divider 3">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024DFEA-2014-1751-E480-8A66CDCDA552}"/>
              </a:ext>
            </a:extLst>
          </p:cNvPr>
          <p:cNvSpPr>
            <a:spLocks noGrp="1"/>
          </p:cNvSpPr>
          <p:nvPr>
            <p:ph type="title"/>
          </p:nvPr>
        </p:nvSpPr>
        <p:spPr>
          <a:xfrm>
            <a:off x="432000" y="1350000"/>
            <a:ext cx="6095800" cy="1610016"/>
          </a:xfrm>
        </p:spPr>
        <p:txBody>
          <a:bodyPr/>
          <a:lstStyle>
            <a:lvl1pPr>
              <a:defRPr sz="4800" cap="all" baseline="0">
                <a:solidFill>
                  <a:schemeClr val="bg1"/>
                </a:solidFill>
                <a:latin typeface="+mj-lt"/>
              </a:defRPr>
            </a:lvl1pPr>
          </a:lstStyle>
          <a:p>
            <a:r>
              <a:rPr lang="fr-FR"/>
              <a:t>Modifiez le style du titre</a:t>
            </a:r>
            <a:endParaRPr lang="en-GB"/>
          </a:p>
        </p:txBody>
      </p:sp>
      <p:sp>
        <p:nvSpPr>
          <p:cNvPr id="17" name="Subtitle">
            <a:extLst>
              <a:ext uri="{FF2B5EF4-FFF2-40B4-BE49-F238E27FC236}">
                <a16:creationId xmlns:a16="http://schemas.microsoft.com/office/drawing/2014/main" id="{1C3EC48E-82FF-AD78-A375-4569D055911C}"/>
              </a:ext>
            </a:extLst>
          </p:cNvPr>
          <p:cNvSpPr>
            <a:spLocks noGrp="1"/>
          </p:cNvSpPr>
          <p:nvPr>
            <p:ph type="body" sz="quarter" idx="11" hasCustomPrompt="1"/>
          </p:nvPr>
        </p:nvSpPr>
        <p:spPr>
          <a:xfrm>
            <a:off x="431800" y="3494989"/>
            <a:ext cx="6096000"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11" name="Chapter Number">
            <a:extLst>
              <a:ext uri="{FF2B5EF4-FFF2-40B4-BE49-F238E27FC236}">
                <a16:creationId xmlns:a16="http://schemas.microsoft.com/office/drawing/2014/main" id="{7066FE41-55CD-1D44-7ED7-B1E742AF1832}"/>
              </a:ext>
              <a:ext uri="{C183D7F6-B498-43B3-948B-1728B52AA6E4}">
                <adec:decorative xmlns:adec="http://schemas.microsoft.com/office/drawing/2017/decorative" val="1"/>
              </a:ext>
            </a:extLst>
          </p:cNvPr>
          <p:cNvSpPr>
            <a:spLocks noGrp="1"/>
          </p:cNvSpPr>
          <p:nvPr>
            <p:ph type="body" sz="quarter" idx="10" hasCustomPrompt="1"/>
          </p:nvPr>
        </p:nvSpPr>
        <p:spPr>
          <a:xfrm>
            <a:off x="9148762" y="1032463"/>
            <a:ext cx="2600325" cy="1820863"/>
          </a:xfrm>
          <a:prstGeom prst="rect">
            <a:avLst/>
          </a:prstGeom>
        </p:spPr>
        <p:txBody>
          <a:bodyPr/>
          <a:lstStyle>
            <a:lvl1pPr algn="ctr">
              <a:lnSpc>
                <a:spcPct val="100000"/>
              </a:lnSpc>
              <a:spcBef>
                <a:spcPts val="0"/>
              </a:spcBef>
              <a:spcAft>
                <a:spcPts val="0"/>
              </a:spcAft>
              <a:defRPr sz="11700" b="1">
                <a:solidFill>
                  <a:schemeClr val="bg1"/>
                </a:solidFill>
              </a:defRPr>
            </a:lvl1pPr>
          </a:lstStyle>
          <a:p>
            <a:pPr lvl="0"/>
            <a:r>
              <a:rPr lang="en-US"/>
              <a:t>##</a:t>
            </a:r>
          </a:p>
        </p:txBody>
      </p:sp>
      <p:sp>
        <p:nvSpPr>
          <p:cNvPr id="3" name="Triangle">
            <a:extLst>
              <a:ext uri="{FF2B5EF4-FFF2-40B4-BE49-F238E27FC236}">
                <a16:creationId xmlns:a16="http://schemas.microsoft.com/office/drawing/2014/main" id="{A47BBA45-30B2-1AE1-4D29-166B974CDEE5}"/>
              </a:ext>
              <a:ext uri="{C183D7F6-B498-43B3-948B-1728B52AA6E4}">
                <adec:decorative xmlns:adec="http://schemas.microsoft.com/office/drawing/2017/decorative" val="1"/>
              </a:ext>
            </a:extLst>
          </p:cNvPr>
          <p:cNvSpPr/>
          <p:nvPr/>
        </p:nvSpPr>
        <p:spPr>
          <a:xfrm rot="16200000">
            <a:off x="9281601" y="3947601"/>
            <a:ext cx="2910399" cy="2910399"/>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16" name="Classification">
            <a:extLst>
              <a:ext uri="{FF2B5EF4-FFF2-40B4-BE49-F238E27FC236}">
                <a16:creationId xmlns:a16="http://schemas.microsoft.com/office/drawing/2014/main" id="{FDD80340-4635-16C0-216B-A823C681F101}"/>
              </a:ext>
              <a:ext uri="{C183D7F6-B498-43B3-948B-1728B52AA6E4}">
                <adec:decorative xmlns:adec="http://schemas.microsoft.com/office/drawing/2017/decorative" val="1"/>
              </a:ext>
            </a:extLst>
          </p:cNvPr>
          <p:cNvSpPr txBox="1">
            <a:spLocks/>
          </p:cNvSpPr>
          <p:nvPr userDrawn="1"/>
        </p:nvSpPr>
        <p:spPr>
          <a:xfrm>
            <a:off x="440938" y="6251108"/>
            <a:ext cx="1695772" cy="369332"/>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effectLst/>
              </a:rPr>
              <a:t>© Ipsos | Rapport </a:t>
            </a:r>
            <a:r>
              <a:rPr lang="fr-FR" sz="800" noProof="0">
                <a:solidFill>
                  <a:schemeClr val="bg1"/>
                </a:solidFill>
                <a:effectLst/>
              </a:rPr>
              <a:t>annuel</a:t>
            </a:r>
            <a:r>
              <a:rPr lang="en-GB" sz="800">
                <a:solidFill>
                  <a:schemeClr val="bg1"/>
                </a:solidFill>
                <a:effectLst/>
              </a:rPr>
              <a:t> DE &amp; E| Février 2024 | </a:t>
            </a:r>
            <a:r>
              <a:rPr lang="fr-FR" sz="800">
                <a:solidFill>
                  <a:schemeClr val="bg1"/>
                </a:solidFill>
                <a:effectLst/>
              </a:rPr>
              <a:t>Utilisation réservée aux clients | Strictement confidentiel</a:t>
            </a:r>
            <a:endParaRPr lang="en-GB" sz="800">
              <a:solidFill>
                <a:schemeClr val="bg1"/>
              </a:solidFill>
              <a:effectLst/>
            </a:endParaRPr>
          </a:p>
        </p:txBody>
      </p:sp>
      <p:sp>
        <p:nvSpPr>
          <p:cNvPr id="14" name="Slide Number">
            <a:extLst>
              <a:ext uri="{FF2B5EF4-FFF2-40B4-BE49-F238E27FC236}">
                <a16:creationId xmlns:a16="http://schemas.microsoft.com/office/drawing/2014/main" id="{72396438-1F17-18D4-E6ED-2C81438578DE}"/>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‹N°›</a:t>
            </a:fld>
            <a:endParaRPr lang="en-GB" sz="900">
              <a:solidFill>
                <a:schemeClr val="bg1"/>
              </a:solidFill>
            </a:endParaRPr>
          </a:p>
        </p:txBody>
      </p:sp>
      <p:pic>
        <p:nvPicPr>
          <p:cNvPr id="5" name="Ipsos Logo">
            <a:extLst>
              <a:ext uri="{FF2B5EF4-FFF2-40B4-BE49-F238E27FC236}">
                <a16:creationId xmlns:a16="http://schemas.microsoft.com/office/drawing/2014/main" id="{0B670EF9-49DC-A59C-6B97-BFCFA58E2722}"/>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17545489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Divider 4">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32000" y="1350000"/>
            <a:ext cx="6797676" cy="715669"/>
          </a:xfrm>
        </p:spPr>
        <p:txBody>
          <a:bodyPr vert="horz" wrap="square" lIns="0" tIns="0" rIns="0" bIns="0" rtlCol="0" anchor="t">
            <a:noAutofit/>
          </a:bodyPr>
          <a:lstStyle>
            <a:lvl1pPr>
              <a:defRPr lang="en-GB" sz="4800" b="0" cap="all" baseline="0" dirty="0">
                <a:solidFill>
                  <a:schemeClr val="bg1"/>
                </a:solidFill>
                <a:latin typeface="+mj-lt"/>
              </a:defRPr>
            </a:lvl1pPr>
          </a:lstStyle>
          <a:p>
            <a:pPr lvl="0"/>
            <a:r>
              <a:rPr lang="en-US"/>
              <a:t>CLICK TO EDIT MASTER TITLE STYLE</a:t>
            </a:r>
            <a:endParaRPr lang="en-GB"/>
          </a:p>
        </p:txBody>
      </p:sp>
      <p:sp>
        <p:nvSpPr>
          <p:cNvPr id="8" name="Subtitle">
            <a:extLst>
              <a:ext uri="{FF2B5EF4-FFF2-40B4-BE49-F238E27FC236}">
                <a16:creationId xmlns:a16="http://schemas.microsoft.com/office/drawing/2014/main" id="{29E5EE94-2CAC-A691-BCF2-845687798E3E}"/>
              </a:ext>
            </a:extLst>
          </p:cNvPr>
          <p:cNvSpPr>
            <a:spLocks noGrp="1"/>
          </p:cNvSpPr>
          <p:nvPr>
            <p:ph type="body" sz="quarter" idx="11" hasCustomPrompt="1"/>
          </p:nvPr>
        </p:nvSpPr>
        <p:spPr>
          <a:xfrm>
            <a:off x="432000" y="3494989"/>
            <a:ext cx="6096000"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10" name="Picture Placeholder">
            <a:extLst>
              <a:ext uri="{FF2B5EF4-FFF2-40B4-BE49-F238E27FC236}">
                <a16:creationId xmlns:a16="http://schemas.microsoft.com/office/drawing/2014/main" id="{92B650A8-9C21-DC86-F471-38B40FC6D582}"/>
              </a:ext>
              <a:ext uri="{C183D7F6-B498-43B3-948B-1728B52AA6E4}">
                <adec:decorative xmlns:adec="http://schemas.microsoft.com/office/drawing/2017/decorative" val="1"/>
              </a:ext>
            </a:extLst>
          </p:cNvPr>
          <p:cNvSpPr>
            <a:spLocks noGrp="1"/>
          </p:cNvSpPr>
          <p:nvPr>
            <p:ph type="pic" sz="quarter" idx="10"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975100 h 6858000"/>
              <a:gd name="connsiteX3" fmla="*/ 93091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3975100"/>
                </a:lnTo>
                <a:lnTo>
                  <a:pt x="9309100" y="6858000"/>
                </a:lnTo>
                <a:lnTo>
                  <a:pt x="0" y="6858000"/>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GB" err="1"/>
              <a:t>clic</a:t>
            </a:r>
            <a:r>
              <a:rPr lang="en-GB"/>
              <a:t> icon to insert image</a:t>
            </a:r>
          </a:p>
        </p:txBody>
      </p:sp>
      <p:sp>
        <p:nvSpPr>
          <p:cNvPr id="4" name="Classification">
            <a:extLst>
              <a:ext uri="{FF2B5EF4-FFF2-40B4-BE49-F238E27FC236}">
                <a16:creationId xmlns:a16="http://schemas.microsoft.com/office/drawing/2014/main" id="{F24B9245-8C3F-D9F1-7FC8-4D3768017B0D}"/>
              </a:ext>
              <a:ext uri="{C183D7F6-B498-43B3-948B-1728B52AA6E4}">
                <adec:decorative xmlns:adec="http://schemas.microsoft.com/office/drawing/2017/decorative" val="1"/>
              </a:ext>
            </a:extLst>
          </p:cNvPr>
          <p:cNvSpPr txBox="1">
            <a:spLocks/>
          </p:cNvSpPr>
          <p:nvPr userDrawn="1"/>
        </p:nvSpPr>
        <p:spPr>
          <a:xfrm>
            <a:off x="440938" y="6497329"/>
            <a:ext cx="2600712"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800" dirty="0">
                <a:solidFill>
                  <a:schemeClr val="bg1"/>
                </a:solidFill>
                <a:effectLst/>
              </a:rPr>
              <a:t>© Ipsos | Juin 2025 | Version finale</a:t>
            </a:r>
            <a:endParaRPr lang="en-GB" sz="800" dirty="0">
              <a:solidFill>
                <a:schemeClr val="bg1"/>
              </a:solidFill>
              <a:effectLst/>
            </a:endParaRPr>
          </a:p>
        </p:txBody>
      </p:sp>
      <p:sp>
        <p:nvSpPr>
          <p:cNvPr id="6" name="Slide Number">
            <a:extLst>
              <a:ext uri="{FF2B5EF4-FFF2-40B4-BE49-F238E27FC236}">
                <a16:creationId xmlns:a16="http://schemas.microsoft.com/office/drawing/2014/main" id="{202AE276-86A8-A521-58F1-3F84240A5B51}"/>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lumMod val="65000"/>
                  </a:schemeClr>
                </a:solidFill>
              </a:rPr>
              <a:pPr algn="ctr" rtl="0">
                <a:lnSpc>
                  <a:spcPct val="110000"/>
                </a:lnSpc>
                <a:spcBef>
                  <a:spcPts val="400"/>
                </a:spcBef>
                <a:spcAft>
                  <a:spcPts val="400"/>
                </a:spcAft>
              </a:pPr>
              <a:t>‹N°›</a:t>
            </a:fld>
            <a:endParaRPr lang="en-GB" sz="900">
              <a:solidFill>
                <a:schemeClr val="bg1">
                  <a:lumMod val="65000"/>
                </a:schemeClr>
              </a:solidFill>
            </a:endParaRPr>
          </a:p>
        </p:txBody>
      </p:sp>
      <p:pic>
        <p:nvPicPr>
          <p:cNvPr id="12" name="Ipsos Logo">
            <a:extLst>
              <a:ext uri="{FF2B5EF4-FFF2-40B4-BE49-F238E27FC236}">
                <a16:creationId xmlns:a16="http://schemas.microsoft.com/office/drawing/2014/main" id="{BEC051CE-FCDB-2EBC-A53E-B4922F048E1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1291869638"/>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3011884-C2D5-14CD-9848-37C5CB013EB4}"/>
              </a:ext>
            </a:extLst>
          </p:cNvPr>
          <p:cNvSpPr>
            <a:spLocks noGrp="1"/>
          </p:cNvSpPr>
          <p:nvPr>
            <p:ph type="title"/>
          </p:nvPr>
        </p:nvSpPr>
        <p:spPr/>
        <p:txBody>
          <a:bodyPr/>
          <a:lstStyle/>
          <a:p>
            <a:r>
              <a:rPr lang="fr-FR"/>
              <a:t>Modifiez le style du titre</a:t>
            </a:r>
            <a:endParaRPr lang="en-GB"/>
          </a:p>
        </p:txBody>
      </p:sp>
    </p:spTree>
    <p:extLst>
      <p:ext uri="{BB962C8B-B14F-4D97-AF65-F5344CB8AC3E}">
        <p14:creationId xmlns:p14="http://schemas.microsoft.com/office/powerpoint/2010/main" val="2899056669"/>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Double column 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p:txBody>
          <a:bodyPr/>
          <a:lstStyle>
            <a:lvl1pPr>
              <a:defRPr/>
            </a:lvl1pPr>
          </a:lstStyle>
          <a:p>
            <a:r>
              <a:rPr lang="en-US"/>
              <a:t>Double column layout</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11299088" cy="3861312"/>
          </a:xfrm>
          <a:prstGeom prst="rect">
            <a:avLst/>
          </a:prstGeom>
        </p:spPr>
        <p:txBody>
          <a:bodyPr numCol="2" spcCol="288000">
            <a:noAutofit/>
          </a:bodyPr>
          <a:lstStyle>
            <a:lvl1pPr>
              <a:lnSpc>
                <a:spcPct val="115000"/>
              </a:lnSpc>
              <a:spcBef>
                <a:spcPts val="400"/>
              </a:spcBef>
              <a:defRPr sz="1200">
                <a:solidFill>
                  <a:schemeClr val="tx1"/>
                </a:solidFill>
              </a:defRPr>
            </a:lvl1pPr>
            <a:lvl2pPr marL="180975" indent="-180975">
              <a:lnSpc>
                <a:spcPct val="115000"/>
              </a:lnSpc>
              <a:spcBef>
                <a:spcPts val="400"/>
              </a:spcBef>
              <a:buSzPct val="100000"/>
              <a:defRPr lang="en-GB" sz="1200" kern="1200" dirty="0">
                <a:solidFill>
                  <a:schemeClr val="tx1"/>
                </a:solidFill>
                <a:latin typeface="+mn-lt"/>
                <a:ea typeface="+mn-ea"/>
                <a:cs typeface="+mn-cs"/>
              </a:defRPr>
            </a:lvl2pPr>
            <a:lvl3pPr>
              <a:lnSpc>
                <a:spcPct val="115000"/>
              </a:lnSpc>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3070728907"/>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4-column 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p:txBody>
          <a:bodyPr/>
          <a:lstStyle>
            <a:lvl1pPr>
              <a:defRPr/>
            </a:lvl1pPr>
          </a:lstStyle>
          <a:p>
            <a:r>
              <a:rPr lang="en-US"/>
              <a:t>Four column layout</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11299088" cy="3861312"/>
          </a:xfrm>
          <a:prstGeom prst="rect">
            <a:avLst/>
          </a:prstGeom>
        </p:spPr>
        <p:txBody>
          <a:bodyPr numCol="4" spcCol="288000">
            <a:noAutofit/>
          </a:bodyPr>
          <a:lstStyle>
            <a:lvl1pPr>
              <a:spcBef>
                <a:spcPts val="400"/>
              </a:spcBef>
              <a:defRPr sz="1200">
                <a:solidFill>
                  <a:schemeClr val="tx1"/>
                </a:solidFill>
              </a:defRPr>
            </a:lvl1pPr>
            <a:lvl2pPr marL="180975" indent="-180975">
              <a:spcBef>
                <a:spcPts val="400"/>
              </a:spcBef>
              <a:buSzPct val="100000"/>
              <a:buFont typeface="Arial" panose="020B0604020202020204" pitchFamily="34" charset="0"/>
              <a:buChar char="•"/>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694327281"/>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column image r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a:xfrm>
            <a:off x="450000" y="701874"/>
            <a:ext cx="8398725" cy="715669"/>
          </a:xfrm>
        </p:spPr>
        <p:txBody>
          <a:bodyPr/>
          <a:lstStyle>
            <a:lvl1pPr>
              <a:defRPr/>
            </a:lvl1pPr>
          </a:lstStyle>
          <a:p>
            <a:r>
              <a:rPr lang="en-US"/>
              <a:t>3 column textbox</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8398725" cy="4140200"/>
          </a:xfrm>
          <a:prstGeom prst="rect">
            <a:avLst/>
          </a:prstGeom>
        </p:spPr>
        <p:txBody>
          <a:bodyPr numCol="3"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4" name="Picture Placeholder">
            <a:extLst>
              <a:ext uri="{FF2B5EF4-FFF2-40B4-BE49-F238E27FC236}">
                <a16:creationId xmlns:a16="http://schemas.microsoft.com/office/drawing/2014/main" id="{556ABC33-C372-AF5C-2E2E-D41F4EF2DF98}"/>
              </a:ext>
              <a:ext uri="{C183D7F6-B498-43B3-948B-1728B52AA6E4}">
                <adec:decorative xmlns:adec="http://schemas.microsoft.com/office/drawing/2017/decorative" val="1"/>
              </a:ext>
            </a:extLst>
          </p:cNvPr>
          <p:cNvSpPr>
            <a:spLocks noGrp="1"/>
          </p:cNvSpPr>
          <p:nvPr>
            <p:ph type="pic" sz="quarter" idx="10"/>
          </p:nvPr>
        </p:nvSpPr>
        <p:spPr>
          <a:xfrm>
            <a:off x="9160365" y="0"/>
            <a:ext cx="2591650" cy="5948363"/>
          </a:xfrm>
          <a:custGeom>
            <a:avLst/>
            <a:gdLst>
              <a:gd name="connsiteX0" fmla="*/ 0 w 2591650"/>
              <a:gd name="connsiteY0" fmla="*/ 0 h 5948363"/>
              <a:gd name="connsiteX1" fmla="*/ 2591650 w 2591650"/>
              <a:gd name="connsiteY1" fmla="*/ 0 h 5948363"/>
              <a:gd name="connsiteX2" fmla="*/ 2591650 w 2591650"/>
              <a:gd name="connsiteY2" fmla="*/ 5583497 h 5948363"/>
              <a:gd name="connsiteX3" fmla="*/ 2226784 w 2591650"/>
              <a:gd name="connsiteY3" fmla="*/ 5948363 h 5948363"/>
              <a:gd name="connsiteX4" fmla="*/ 0 w 2591650"/>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1650" h="5948363">
                <a:moveTo>
                  <a:pt x="0" y="0"/>
                </a:moveTo>
                <a:lnTo>
                  <a:pt x="2591650" y="0"/>
                </a:lnTo>
                <a:lnTo>
                  <a:pt x="2591650" y="5583497"/>
                </a:lnTo>
                <a:lnTo>
                  <a:pt x="2226784"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fr-FR"/>
              <a:t>Cliquez sur l'icône pour ajouter une image</a:t>
            </a:r>
            <a:endParaRPr lang="en-GB"/>
          </a:p>
        </p:txBody>
      </p:sp>
    </p:spTree>
    <p:extLst>
      <p:ext uri="{BB962C8B-B14F-4D97-AF65-F5344CB8AC3E}">
        <p14:creationId xmlns:p14="http://schemas.microsoft.com/office/powerpoint/2010/main" val="3702024054"/>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column image lef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a:xfrm>
            <a:off x="3370476" y="701874"/>
            <a:ext cx="8398725" cy="715669"/>
          </a:xfrm>
        </p:spPr>
        <p:txBody>
          <a:bodyPr/>
          <a:lstStyle>
            <a:lvl1pPr>
              <a:defRPr/>
            </a:lvl1pPr>
          </a:lstStyle>
          <a:p>
            <a:r>
              <a:rPr lang="en-US"/>
              <a:t>3 column textbox</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3370476" y="1808163"/>
            <a:ext cx="8398725" cy="4140200"/>
          </a:xfrm>
          <a:prstGeom prst="rect">
            <a:avLst/>
          </a:prstGeom>
        </p:spPr>
        <p:txBody>
          <a:bodyPr numCol="3"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2" name="Picture Placeholder">
            <a:extLst>
              <a:ext uri="{FF2B5EF4-FFF2-40B4-BE49-F238E27FC236}">
                <a16:creationId xmlns:a16="http://schemas.microsoft.com/office/drawing/2014/main" id="{F3960A8C-54BB-8626-EFC5-24884A3D9000}"/>
              </a:ext>
              <a:ext uri="{C183D7F6-B498-43B3-948B-1728B52AA6E4}">
                <adec:decorative xmlns:adec="http://schemas.microsoft.com/office/drawing/2017/decorative" val="1"/>
              </a:ext>
            </a:extLst>
          </p:cNvPr>
          <p:cNvSpPr>
            <a:spLocks noGrp="1"/>
          </p:cNvSpPr>
          <p:nvPr>
            <p:ph type="pic" sz="quarter" idx="10"/>
          </p:nvPr>
        </p:nvSpPr>
        <p:spPr>
          <a:xfrm>
            <a:off x="450001" y="0"/>
            <a:ext cx="2591650" cy="5948363"/>
          </a:xfrm>
          <a:custGeom>
            <a:avLst/>
            <a:gdLst>
              <a:gd name="connsiteX0" fmla="*/ 0 w 2591650"/>
              <a:gd name="connsiteY0" fmla="*/ 0 h 5948363"/>
              <a:gd name="connsiteX1" fmla="*/ 2591650 w 2591650"/>
              <a:gd name="connsiteY1" fmla="*/ 0 h 5948363"/>
              <a:gd name="connsiteX2" fmla="*/ 2591650 w 2591650"/>
              <a:gd name="connsiteY2" fmla="*/ 5583497 h 5948363"/>
              <a:gd name="connsiteX3" fmla="*/ 2226784 w 2591650"/>
              <a:gd name="connsiteY3" fmla="*/ 5948363 h 5948363"/>
              <a:gd name="connsiteX4" fmla="*/ 0 w 2591650"/>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1650" h="5948363">
                <a:moveTo>
                  <a:pt x="0" y="0"/>
                </a:moveTo>
                <a:lnTo>
                  <a:pt x="2591650" y="0"/>
                </a:lnTo>
                <a:lnTo>
                  <a:pt x="2591650" y="5583497"/>
                </a:lnTo>
                <a:lnTo>
                  <a:pt x="2226784"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fr-FR"/>
              <a:t>Cliquez sur l'icône pour ajouter une image</a:t>
            </a:r>
            <a:endParaRPr lang="en-GB"/>
          </a:p>
        </p:txBody>
      </p:sp>
    </p:spTree>
    <p:extLst>
      <p:ext uri="{BB962C8B-B14F-4D97-AF65-F5344CB8AC3E}">
        <p14:creationId xmlns:p14="http://schemas.microsoft.com/office/powerpoint/2010/main" val="3397127625"/>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images with text">
    <p:spTree>
      <p:nvGrpSpPr>
        <p:cNvPr id="1" name=""/>
        <p:cNvGrpSpPr/>
        <p:nvPr/>
      </p:nvGrpSpPr>
      <p:grpSpPr>
        <a:xfrm>
          <a:off x="0" y="0"/>
          <a:ext cx="0" cy="0"/>
          <a:chOff x="0" y="0"/>
          <a:chExt cx="0" cy="0"/>
        </a:xfrm>
      </p:grpSpPr>
      <p:sp>
        <p:nvSpPr>
          <p:cNvPr id="2" name="Title" descr="Header">
            <a:extLst>
              <a:ext uri="{FF2B5EF4-FFF2-40B4-BE49-F238E27FC236}">
                <a16:creationId xmlns:a16="http://schemas.microsoft.com/office/drawing/2014/main" id="{A87C81DC-5176-4847-8B6F-B68FF50589B8}"/>
              </a:ext>
            </a:extLst>
          </p:cNvPr>
          <p:cNvSpPr>
            <a:spLocks noGrp="1"/>
          </p:cNvSpPr>
          <p:nvPr>
            <p:ph type="title"/>
          </p:nvPr>
        </p:nvSpPr>
        <p:spPr/>
        <p:txBody>
          <a:bodyPr/>
          <a:lstStyle/>
          <a:p>
            <a:r>
              <a:rPr lang="fr-FR"/>
              <a:t>Modifiez le style du titre</a:t>
            </a:r>
            <a:endParaRPr lang="en-GB"/>
          </a:p>
        </p:txBody>
      </p:sp>
      <p:sp>
        <p:nvSpPr>
          <p:cNvPr id="23" name="Picture Placeholder 1">
            <a:extLst>
              <a:ext uri="{FF2B5EF4-FFF2-40B4-BE49-F238E27FC236}">
                <a16:creationId xmlns:a16="http://schemas.microsoft.com/office/drawing/2014/main" id="{D9563778-0759-A3C7-2077-55D205685E9A}"/>
              </a:ext>
              <a:ext uri="{C183D7F6-B498-43B3-948B-1728B52AA6E4}">
                <adec:decorative xmlns:adec="http://schemas.microsoft.com/office/drawing/2017/decorative" val="1"/>
              </a:ext>
            </a:extLst>
          </p:cNvPr>
          <p:cNvSpPr>
            <a:spLocks noGrp="1"/>
          </p:cNvSpPr>
          <p:nvPr>
            <p:ph type="pic" sz="quarter" idx="21" hasCustomPrompt="1"/>
          </p:nvPr>
        </p:nvSpPr>
        <p:spPr>
          <a:xfrm>
            <a:off x="450000" y="1819723"/>
            <a:ext cx="2563200" cy="2060179"/>
          </a:xfrm>
          <a:custGeom>
            <a:avLst/>
            <a:gdLst>
              <a:gd name="connsiteX0" fmla="*/ 0 w 2563200"/>
              <a:gd name="connsiteY0" fmla="*/ 0 h 2060179"/>
              <a:gd name="connsiteX1" fmla="*/ 2563200 w 2563200"/>
              <a:gd name="connsiteY1" fmla="*/ 0 h 2060179"/>
              <a:gd name="connsiteX2" fmla="*/ 2563200 w 2563200"/>
              <a:gd name="connsiteY2" fmla="*/ 1710166 h 2060179"/>
              <a:gd name="connsiteX3" fmla="*/ 2213187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710166"/>
                </a:lnTo>
                <a:lnTo>
                  <a:pt x="2213187"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8" name="Placeholder 1">
            <a:extLst>
              <a:ext uri="{FF2B5EF4-FFF2-40B4-BE49-F238E27FC236}">
                <a16:creationId xmlns:a16="http://schemas.microsoft.com/office/drawing/2014/main" id="{1F8BA170-026C-4B90-B5B2-B245369E3B17}"/>
              </a:ext>
            </a:extLst>
          </p:cNvPr>
          <p:cNvSpPr>
            <a:spLocks noGrp="1"/>
          </p:cNvSpPr>
          <p:nvPr>
            <p:ph idx="1" hasCustomPrompt="1"/>
          </p:nvPr>
        </p:nvSpPr>
        <p:spPr>
          <a:xfrm>
            <a:off x="450000" y="4149080"/>
            <a:ext cx="256269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24" name="Picture Placeholder 2">
            <a:extLst>
              <a:ext uri="{FF2B5EF4-FFF2-40B4-BE49-F238E27FC236}">
                <a16:creationId xmlns:a16="http://schemas.microsoft.com/office/drawing/2014/main" id="{FB1AC80C-DFEB-8A6B-FAF6-4387D370320D}"/>
              </a:ext>
              <a:ext uri="{C183D7F6-B498-43B3-948B-1728B52AA6E4}">
                <adec:decorative xmlns:adec="http://schemas.microsoft.com/office/drawing/2017/decorative" val="1"/>
              </a:ext>
            </a:extLst>
          </p:cNvPr>
          <p:cNvSpPr>
            <a:spLocks noGrp="1"/>
          </p:cNvSpPr>
          <p:nvPr>
            <p:ph type="pic" sz="quarter" idx="23" hasCustomPrompt="1"/>
          </p:nvPr>
        </p:nvSpPr>
        <p:spPr>
          <a:xfrm>
            <a:off x="3352152" y="1819723"/>
            <a:ext cx="2563200" cy="2060179"/>
          </a:xfrm>
          <a:custGeom>
            <a:avLst/>
            <a:gdLst>
              <a:gd name="connsiteX0" fmla="*/ 0 w 2563200"/>
              <a:gd name="connsiteY0" fmla="*/ 0 h 2060179"/>
              <a:gd name="connsiteX1" fmla="*/ 2563200 w 2563200"/>
              <a:gd name="connsiteY1" fmla="*/ 0 h 2060179"/>
              <a:gd name="connsiteX2" fmla="*/ 2563200 w 2563200"/>
              <a:gd name="connsiteY2" fmla="*/ 1693911 h 2060179"/>
              <a:gd name="connsiteX3" fmla="*/ 2196932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693911"/>
                </a:lnTo>
                <a:lnTo>
                  <a:pt x="2196932"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9" name="Placeholder 2">
            <a:extLst>
              <a:ext uri="{FF2B5EF4-FFF2-40B4-BE49-F238E27FC236}">
                <a16:creationId xmlns:a16="http://schemas.microsoft.com/office/drawing/2014/main" id="{3E6D404C-1B2B-4D62-A705-92420C5E0B10}"/>
              </a:ext>
            </a:extLst>
          </p:cNvPr>
          <p:cNvSpPr>
            <a:spLocks noGrp="1"/>
          </p:cNvSpPr>
          <p:nvPr>
            <p:ph idx="20" hasCustomPrompt="1"/>
          </p:nvPr>
        </p:nvSpPr>
        <p:spPr>
          <a:xfrm>
            <a:off x="3353284" y="4149080"/>
            <a:ext cx="256269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25" name="Picture Placeholder 3">
            <a:extLst>
              <a:ext uri="{FF2B5EF4-FFF2-40B4-BE49-F238E27FC236}">
                <a16:creationId xmlns:a16="http://schemas.microsoft.com/office/drawing/2014/main" id="{004EB87B-CDC2-8FD8-CC85-2C6F84F137A5}"/>
              </a:ext>
              <a:ext uri="{C183D7F6-B498-43B3-948B-1728B52AA6E4}">
                <adec:decorative xmlns:adec="http://schemas.microsoft.com/office/drawing/2017/decorative" val="1"/>
              </a:ext>
            </a:extLst>
          </p:cNvPr>
          <p:cNvSpPr>
            <a:spLocks noGrp="1"/>
          </p:cNvSpPr>
          <p:nvPr>
            <p:ph type="pic" sz="quarter" idx="24" hasCustomPrompt="1"/>
          </p:nvPr>
        </p:nvSpPr>
        <p:spPr>
          <a:xfrm>
            <a:off x="6261392" y="1819723"/>
            <a:ext cx="2563200" cy="2060179"/>
          </a:xfrm>
          <a:custGeom>
            <a:avLst/>
            <a:gdLst>
              <a:gd name="connsiteX0" fmla="*/ 0 w 2563200"/>
              <a:gd name="connsiteY0" fmla="*/ 0 h 2060179"/>
              <a:gd name="connsiteX1" fmla="*/ 2563200 w 2563200"/>
              <a:gd name="connsiteY1" fmla="*/ 0 h 2060179"/>
              <a:gd name="connsiteX2" fmla="*/ 2563200 w 2563200"/>
              <a:gd name="connsiteY2" fmla="*/ 1693911 h 2060179"/>
              <a:gd name="connsiteX3" fmla="*/ 2196932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693911"/>
                </a:lnTo>
                <a:lnTo>
                  <a:pt x="2196932"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10" name="Placeholder 3">
            <a:extLst>
              <a:ext uri="{FF2B5EF4-FFF2-40B4-BE49-F238E27FC236}">
                <a16:creationId xmlns:a16="http://schemas.microsoft.com/office/drawing/2014/main" id="{923258DA-B24D-4726-BEDE-A9FF5A9B32FF}"/>
              </a:ext>
            </a:extLst>
          </p:cNvPr>
          <p:cNvSpPr>
            <a:spLocks noGrp="1"/>
          </p:cNvSpPr>
          <p:nvPr>
            <p:ph idx="26" hasCustomPrompt="1"/>
          </p:nvPr>
        </p:nvSpPr>
        <p:spPr>
          <a:xfrm>
            <a:off x="6276263" y="4149080"/>
            <a:ext cx="256269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26" name="Picture Placeholder 4">
            <a:extLst>
              <a:ext uri="{FF2B5EF4-FFF2-40B4-BE49-F238E27FC236}">
                <a16:creationId xmlns:a16="http://schemas.microsoft.com/office/drawing/2014/main" id="{A79420B5-3D8F-CDB3-2EEE-E20638F61C99}"/>
              </a:ext>
              <a:ext uri="{C183D7F6-B498-43B3-948B-1728B52AA6E4}">
                <adec:decorative xmlns:adec="http://schemas.microsoft.com/office/drawing/2017/decorative" val="1"/>
              </a:ext>
            </a:extLst>
          </p:cNvPr>
          <p:cNvSpPr>
            <a:spLocks noGrp="1"/>
          </p:cNvSpPr>
          <p:nvPr>
            <p:ph type="pic" sz="quarter" idx="25" hasCustomPrompt="1"/>
          </p:nvPr>
        </p:nvSpPr>
        <p:spPr>
          <a:xfrm>
            <a:off x="9170632" y="1819723"/>
            <a:ext cx="2563200" cy="2060179"/>
          </a:xfrm>
          <a:custGeom>
            <a:avLst/>
            <a:gdLst>
              <a:gd name="connsiteX0" fmla="*/ 0 w 2563200"/>
              <a:gd name="connsiteY0" fmla="*/ 0 h 2060179"/>
              <a:gd name="connsiteX1" fmla="*/ 2563200 w 2563200"/>
              <a:gd name="connsiteY1" fmla="*/ 0 h 2060179"/>
              <a:gd name="connsiteX2" fmla="*/ 2563200 w 2563200"/>
              <a:gd name="connsiteY2" fmla="*/ 1693911 h 2060179"/>
              <a:gd name="connsiteX3" fmla="*/ 2196932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693911"/>
                </a:lnTo>
                <a:lnTo>
                  <a:pt x="2196932"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11" name="Placeholder 4">
            <a:extLst>
              <a:ext uri="{FF2B5EF4-FFF2-40B4-BE49-F238E27FC236}">
                <a16:creationId xmlns:a16="http://schemas.microsoft.com/office/drawing/2014/main" id="{7729A41C-F3D0-4276-AF16-6EBB4FA68499}"/>
              </a:ext>
            </a:extLst>
          </p:cNvPr>
          <p:cNvSpPr>
            <a:spLocks noGrp="1"/>
          </p:cNvSpPr>
          <p:nvPr>
            <p:ph idx="22" hasCustomPrompt="1"/>
          </p:nvPr>
        </p:nvSpPr>
        <p:spPr>
          <a:xfrm>
            <a:off x="9174577" y="4149080"/>
            <a:ext cx="256269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Tree>
    <p:extLst>
      <p:ext uri="{BB962C8B-B14F-4D97-AF65-F5344CB8AC3E}">
        <p14:creationId xmlns:p14="http://schemas.microsoft.com/office/powerpoint/2010/main" val="311704566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Divider 4">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32000" y="1350000"/>
            <a:ext cx="6797676" cy="715669"/>
          </a:xfrm>
        </p:spPr>
        <p:txBody>
          <a:bodyPr vert="horz" wrap="square" lIns="0" tIns="0" rIns="0" bIns="0" rtlCol="0" anchor="t">
            <a:noAutofit/>
          </a:bodyPr>
          <a:lstStyle>
            <a:lvl1pPr>
              <a:defRPr lang="en-GB" sz="4800" b="0" cap="all" baseline="0" dirty="0">
                <a:solidFill>
                  <a:schemeClr val="bg1"/>
                </a:solidFill>
                <a:latin typeface="+mj-lt"/>
              </a:defRPr>
            </a:lvl1pPr>
          </a:lstStyle>
          <a:p>
            <a:pPr lvl="0"/>
            <a:r>
              <a:rPr lang="en-US"/>
              <a:t>CLICK TO EDIT MASTER TITLE STYLE</a:t>
            </a:r>
            <a:endParaRPr lang="en-GB"/>
          </a:p>
        </p:txBody>
      </p:sp>
      <p:sp>
        <p:nvSpPr>
          <p:cNvPr id="8" name="Subtitle">
            <a:extLst>
              <a:ext uri="{FF2B5EF4-FFF2-40B4-BE49-F238E27FC236}">
                <a16:creationId xmlns:a16="http://schemas.microsoft.com/office/drawing/2014/main" id="{29E5EE94-2CAC-A691-BCF2-845687798E3E}"/>
              </a:ext>
            </a:extLst>
          </p:cNvPr>
          <p:cNvSpPr>
            <a:spLocks noGrp="1"/>
          </p:cNvSpPr>
          <p:nvPr>
            <p:ph type="body" sz="quarter" idx="11" hasCustomPrompt="1"/>
          </p:nvPr>
        </p:nvSpPr>
        <p:spPr>
          <a:xfrm>
            <a:off x="432000" y="3494989"/>
            <a:ext cx="6096000"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10" name="Picture Placeholder">
            <a:extLst>
              <a:ext uri="{FF2B5EF4-FFF2-40B4-BE49-F238E27FC236}">
                <a16:creationId xmlns:a16="http://schemas.microsoft.com/office/drawing/2014/main" id="{92B650A8-9C21-DC86-F471-38B40FC6D582}"/>
              </a:ext>
              <a:ext uri="{C183D7F6-B498-43B3-948B-1728B52AA6E4}">
                <adec:decorative xmlns:adec="http://schemas.microsoft.com/office/drawing/2017/decorative" val="1"/>
              </a:ext>
            </a:extLst>
          </p:cNvPr>
          <p:cNvSpPr>
            <a:spLocks noGrp="1"/>
          </p:cNvSpPr>
          <p:nvPr>
            <p:ph type="pic" sz="quarter" idx="10"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975100 h 6858000"/>
              <a:gd name="connsiteX3" fmla="*/ 93091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3975100"/>
                </a:lnTo>
                <a:lnTo>
                  <a:pt x="9309100" y="6858000"/>
                </a:lnTo>
                <a:lnTo>
                  <a:pt x="0" y="6858000"/>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GB"/>
              <a:t>Click icon to insert image</a:t>
            </a:r>
          </a:p>
        </p:txBody>
      </p:sp>
      <p:sp>
        <p:nvSpPr>
          <p:cNvPr id="4" name="Classification">
            <a:extLst>
              <a:ext uri="{FF2B5EF4-FFF2-40B4-BE49-F238E27FC236}">
                <a16:creationId xmlns:a16="http://schemas.microsoft.com/office/drawing/2014/main" id="{F24B9245-8C3F-D9F1-7FC8-4D3768017B0D}"/>
              </a:ext>
              <a:ext uri="{C183D7F6-B498-43B3-948B-1728B52AA6E4}">
                <adec:decorative xmlns:adec="http://schemas.microsoft.com/office/drawing/2017/decorative" val="1"/>
              </a:ext>
            </a:extLst>
          </p:cNvPr>
          <p:cNvSpPr txBox="1">
            <a:spLocks/>
          </p:cNvSpPr>
          <p:nvPr userDrawn="1"/>
        </p:nvSpPr>
        <p:spPr>
          <a:xfrm>
            <a:off x="440938" y="6497329"/>
            <a:ext cx="2600712"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800" dirty="0">
                <a:solidFill>
                  <a:schemeClr val="bg1"/>
                </a:solidFill>
                <a:effectLst/>
              </a:rPr>
              <a:t>© Ipsos | Juin 2025 | Version finale</a:t>
            </a:r>
            <a:endParaRPr lang="en-GB" sz="800" dirty="0">
              <a:solidFill>
                <a:schemeClr val="bg1"/>
              </a:solidFill>
              <a:effectLst/>
            </a:endParaRPr>
          </a:p>
        </p:txBody>
      </p:sp>
      <p:sp>
        <p:nvSpPr>
          <p:cNvPr id="6" name="Slide Number">
            <a:extLst>
              <a:ext uri="{FF2B5EF4-FFF2-40B4-BE49-F238E27FC236}">
                <a16:creationId xmlns:a16="http://schemas.microsoft.com/office/drawing/2014/main" id="{202AE276-86A8-A521-58F1-3F84240A5B51}"/>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lumMod val="65000"/>
                  </a:schemeClr>
                </a:solidFill>
              </a:rPr>
              <a:pPr algn="ctr" rtl="0">
                <a:lnSpc>
                  <a:spcPct val="110000"/>
                </a:lnSpc>
                <a:spcBef>
                  <a:spcPts val="400"/>
                </a:spcBef>
                <a:spcAft>
                  <a:spcPts val="400"/>
                </a:spcAft>
              </a:pPr>
              <a:t>‹N°›</a:t>
            </a:fld>
            <a:endParaRPr lang="en-GB" sz="900">
              <a:solidFill>
                <a:schemeClr val="bg1">
                  <a:lumMod val="65000"/>
                </a:schemeClr>
              </a:solidFill>
            </a:endParaRPr>
          </a:p>
        </p:txBody>
      </p:sp>
      <p:pic>
        <p:nvPicPr>
          <p:cNvPr id="12" name="Ipsos Logo">
            <a:extLst>
              <a:ext uri="{FF2B5EF4-FFF2-40B4-BE49-F238E27FC236}">
                <a16:creationId xmlns:a16="http://schemas.microsoft.com/office/drawing/2014/main" id="{BEC051CE-FCDB-2EBC-A53E-B4922F048E1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913788266"/>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ntent x 4 boxes">
    <p:spTree>
      <p:nvGrpSpPr>
        <p:cNvPr id="1" name=""/>
        <p:cNvGrpSpPr/>
        <p:nvPr/>
      </p:nvGrpSpPr>
      <p:grpSpPr>
        <a:xfrm>
          <a:off x="0" y="0"/>
          <a:ext cx="0" cy="0"/>
          <a:chOff x="0" y="0"/>
          <a:chExt cx="0" cy="0"/>
        </a:xfrm>
      </p:grpSpPr>
      <p:sp>
        <p:nvSpPr>
          <p:cNvPr id="7" name="Title" descr="Header">
            <a:extLst>
              <a:ext uri="{FF2B5EF4-FFF2-40B4-BE49-F238E27FC236}">
                <a16:creationId xmlns:a16="http://schemas.microsoft.com/office/drawing/2014/main" id="{5245E30C-ACBC-4426-8962-C03D3DB3F088}"/>
              </a:ext>
            </a:extLst>
          </p:cNvPr>
          <p:cNvSpPr>
            <a:spLocks noGrp="1"/>
          </p:cNvSpPr>
          <p:nvPr>
            <p:ph type="title"/>
          </p:nvPr>
        </p:nvSpPr>
        <p:spPr/>
        <p:txBody>
          <a:bodyPr/>
          <a:lstStyle/>
          <a:p>
            <a:r>
              <a:rPr lang="fr-FR"/>
              <a:t>Modifiez le style du titre</a:t>
            </a:r>
            <a:endParaRPr lang="en-GB"/>
          </a:p>
        </p:txBody>
      </p:sp>
      <p:sp>
        <p:nvSpPr>
          <p:cNvPr id="3" name="Placeholder 1">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5" name="Placeholder 2">
            <a:extLst>
              <a:ext uri="{FF2B5EF4-FFF2-40B4-BE49-F238E27FC236}">
                <a16:creationId xmlns:a16="http://schemas.microsoft.com/office/drawing/2014/main" id="{FED60B5C-31E2-4ABE-BB94-6CC89A3FD7F2}"/>
              </a:ext>
            </a:extLst>
          </p:cNvPr>
          <p:cNvSpPr>
            <a:spLocks noGrp="1"/>
          </p:cNvSpPr>
          <p:nvPr>
            <p:ph idx="20" hasCustomPrompt="1"/>
          </p:nvPr>
        </p:nvSpPr>
        <p:spPr>
          <a:xfrm>
            <a:off x="3353284"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7" name="Placeholder 3">
            <a:extLst>
              <a:ext uri="{FF2B5EF4-FFF2-40B4-BE49-F238E27FC236}">
                <a16:creationId xmlns:a16="http://schemas.microsoft.com/office/drawing/2014/main" id="{F0AC0C8B-24FF-433E-9C4D-B350C449B331}"/>
              </a:ext>
            </a:extLst>
          </p:cNvPr>
          <p:cNvSpPr>
            <a:spLocks noGrp="1"/>
          </p:cNvSpPr>
          <p:nvPr>
            <p:ph idx="21" hasCustomPrompt="1"/>
          </p:nvPr>
        </p:nvSpPr>
        <p:spPr>
          <a:xfrm>
            <a:off x="6276263"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8" name="Placeholder 4">
            <a:extLst>
              <a:ext uri="{FF2B5EF4-FFF2-40B4-BE49-F238E27FC236}">
                <a16:creationId xmlns:a16="http://schemas.microsoft.com/office/drawing/2014/main" id="{2293604D-A39C-4151-970A-A0EBEBFE9FBE}"/>
              </a:ext>
            </a:extLst>
          </p:cNvPr>
          <p:cNvSpPr>
            <a:spLocks noGrp="1"/>
          </p:cNvSpPr>
          <p:nvPr>
            <p:ph idx="22" hasCustomPrompt="1"/>
          </p:nvPr>
        </p:nvSpPr>
        <p:spPr>
          <a:xfrm>
            <a:off x="9174577"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2366259467"/>
      </p:ext>
    </p:extLst>
  </p:cSld>
  <p:clrMapOvr>
    <a:masterClrMapping/>
  </p:clrMapOvr>
  <p:hf hdr="0" ftr="0" dt="0"/>
  <p:extLst>
    <p:ext uri="{DCECCB84-F9BA-43D5-87BE-67443E8EF086}">
      <p15:sldGuideLst xmlns:p15="http://schemas.microsoft.com/office/powerpoint/2012/main">
        <p15:guide id="8" orient="horz" pos="4320">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Hanging Image Left">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0E9919A9-E10C-40B2-4E9E-9822C6505A93}"/>
              </a:ext>
            </a:extLst>
          </p:cNvPr>
          <p:cNvSpPr>
            <a:spLocks noGrp="1"/>
          </p:cNvSpPr>
          <p:nvPr>
            <p:ph type="title"/>
          </p:nvPr>
        </p:nvSpPr>
        <p:spPr>
          <a:xfrm>
            <a:off x="6264000" y="701874"/>
            <a:ext cx="5481636" cy="715669"/>
          </a:xfrm>
        </p:spPr>
        <p:txBody>
          <a:bodyPr/>
          <a:lstStyle/>
          <a:p>
            <a:r>
              <a:rPr lang="fr-FR"/>
              <a:t>Modifiez le style du titre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6264000" y="1792800"/>
            <a:ext cx="5456880"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9" name="Picture Placeholder">
            <a:extLst>
              <a:ext uri="{FF2B5EF4-FFF2-40B4-BE49-F238E27FC236}">
                <a16:creationId xmlns:a16="http://schemas.microsoft.com/office/drawing/2014/main" id="{B46C10D5-25FF-ADE9-303F-74E74487A02F}"/>
              </a:ext>
              <a:ext uri="{C183D7F6-B498-43B3-948B-1728B52AA6E4}">
                <adec:decorative xmlns:adec="http://schemas.microsoft.com/office/drawing/2017/decorative" val="1"/>
              </a:ext>
            </a:extLst>
          </p:cNvPr>
          <p:cNvSpPr>
            <a:spLocks noGrp="1"/>
          </p:cNvSpPr>
          <p:nvPr>
            <p:ph type="pic" sz="quarter" idx="21"/>
          </p:nvPr>
        </p:nvSpPr>
        <p:spPr>
          <a:xfrm>
            <a:off x="442912" y="0"/>
            <a:ext cx="5481637" cy="5948363"/>
          </a:xfrm>
          <a:custGeom>
            <a:avLst/>
            <a:gdLst>
              <a:gd name="connsiteX0" fmla="*/ 0 w 5481637"/>
              <a:gd name="connsiteY0" fmla="*/ 0 h 5948363"/>
              <a:gd name="connsiteX1" fmla="*/ 5481637 w 5481637"/>
              <a:gd name="connsiteY1" fmla="*/ 0 h 5948363"/>
              <a:gd name="connsiteX2" fmla="*/ 5481637 w 5481637"/>
              <a:gd name="connsiteY2" fmla="*/ 5267325 h 5948363"/>
              <a:gd name="connsiteX3" fmla="*/ 4800599 w 5481637"/>
              <a:gd name="connsiteY3" fmla="*/ 5948363 h 5948363"/>
              <a:gd name="connsiteX4" fmla="*/ 0 w 5481637"/>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1637" h="5948363">
                <a:moveTo>
                  <a:pt x="0" y="0"/>
                </a:moveTo>
                <a:lnTo>
                  <a:pt x="5481637" y="0"/>
                </a:lnTo>
                <a:lnTo>
                  <a:pt x="5481637" y="5267325"/>
                </a:lnTo>
                <a:lnTo>
                  <a:pt x="4800599"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fr-FR"/>
              <a:t>Cliquez sur l'icône pour ajouter une image</a:t>
            </a:r>
            <a:endParaRPr lang="en-GB"/>
          </a:p>
        </p:txBody>
      </p:sp>
    </p:spTree>
    <p:extLst>
      <p:ext uri="{BB962C8B-B14F-4D97-AF65-F5344CB8AC3E}">
        <p14:creationId xmlns:p14="http://schemas.microsoft.com/office/powerpoint/2010/main" val="183149246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Hanging Image R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8B6D4E6-07B9-1C8D-69DD-712BC77D3CDE}"/>
              </a:ext>
            </a:extLst>
          </p:cNvPr>
          <p:cNvSpPr>
            <a:spLocks noGrp="1"/>
          </p:cNvSpPr>
          <p:nvPr>
            <p:ph type="title"/>
          </p:nvPr>
        </p:nvSpPr>
        <p:spPr>
          <a:xfrm>
            <a:off x="450000" y="701874"/>
            <a:ext cx="5498363" cy="715669"/>
          </a:xfrm>
        </p:spPr>
        <p:txBody>
          <a:bodyPr/>
          <a:lstStyle/>
          <a:p>
            <a:r>
              <a:rPr lang="fr-FR"/>
              <a:t>Modifiez le style du titre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49999" y="1792800"/>
            <a:ext cx="5498363"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5" name="Picture Placeholder">
            <a:extLst>
              <a:ext uri="{FF2B5EF4-FFF2-40B4-BE49-F238E27FC236}">
                <a16:creationId xmlns:a16="http://schemas.microsoft.com/office/drawing/2014/main" id="{7DB11690-8C83-E885-3A76-8A5F9425F007}"/>
              </a:ext>
              <a:ext uri="{C183D7F6-B498-43B3-948B-1728B52AA6E4}">
                <adec:decorative xmlns:adec="http://schemas.microsoft.com/office/drawing/2017/decorative" val="1"/>
              </a:ext>
            </a:extLst>
          </p:cNvPr>
          <p:cNvSpPr>
            <a:spLocks noGrp="1"/>
          </p:cNvSpPr>
          <p:nvPr>
            <p:ph type="pic" sz="quarter" idx="21"/>
          </p:nvPr>
        </p:nvSpPr>
        <p:spPr>
          <a:xfrm>
            <a:off x="6262687" y="0"/>
            <a:ext cx="5481637" cy="5948363"/>
          </a:xfrm>
          <a:custGeom>
            <a:avLst/>
            <a:gdLst>
              <a:gd name="connsiteX0" fmla="*/ 0 w 5481637"/>
              <a:gd name="connsiteY0" fmla="*/ 0 h 5948363"/>
              <a:gd name="connsiteX1" fmla="*/ 5481637 w 5481637"/>
              <a:gd name="connsiteY1" fmla="*/ 0 h 5948363"/>
              <a:gd name="connsiteX2" fmla="*/ 5481637 w 5481637"/>
              <a:gd name="connsiteY2" fmla="*/ 5267325 h 5948363"/>
              <a:gd name="connsiteX3" fmla="*/ 4800599 w 5481637"/>
              <a:gd name="connsiteY3" fmla="*/ 5948363 h 5948363"/>
              <a:gd name="connsiteX4" fmla="*/ 0 w 5481637"/>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1637" h="5948363">
                <a:moveTo>
                  <a:pt x="0" y="0"/>
                </a:moveTo>
                <a:lnTo>
                  <a:pt x="5481637" y="0"/>
                </a:lnTo>
                <a:lnTo>
                  <a:pt x="5481637" y="5267325"/>
                </a:lnTo>
                <a:lnTo>
                  <a:pt x="4800599"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fr-FR"/>
              <a:t>Cliquez sur l'icône pour ajouter une image</a:t>
            </a:r>
            <a:endParaRPr lang="en-GB"/>
          </a:p>
        </p:txBody>
      </p:sp>
    </p:spTree>
    <p:extLst>
      <p:ext uri="{BB962C8B-B14F-4D97-AF65-F5344CB8AC3E}">
        <p14:creationId xmlns:p14="http://schemas.microsoft.com/office/powerpoint/2010/main" val="319756065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Right half hanging box">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8B6D4E6-07B9-1C8D-69DD-712BC77D3CDE}"/>
              </a:ext>
            </a:extLst>
          </p:cNvPr>
          <p:cNvSpPr>
            <a:spLocks noGrp="1"/>
          </p:cNvSpPr>
          <p:nvPr>
            <p:ph type="title"/>
          </p:nvPr>
        </p:nvSpPr>
        <p:spPr>
          <a:xfrm>
            <a:off x="450000" y="701874"/>
            <a:ext cx="5498363" cy="715669"/>
          </a:xfrm>
        </p:spPr>
        <p:txBody>
          <a:bodyPr/>
          <a:lstStyle/>
          <a:p>
            <a:r>
              <a:rPr lang="fr-FR"/>
              <a:t>Modifiez le style du titre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49999" y="1792800"/>
            <a:ext cx="5498363"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210838298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Left half hanging box">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8B6D4E6-07B9-1C8D-69DD-712BC77D3CDE}"/>
              </a:ext>
            </a:extLst>
          </p:cNvPr>
          <p:cNvSpPr>
            <a:spLocks noGrp="1"/>
          </p:cNvSpPr>
          <p:nvPr>
            <p:ph type="title"/>
          </p:nvPr>
        </p:nvSpPr>
        <p:spPr>
          <a:xfrm>
            <a:off x="6264000" y="701874"/>
            <a:ext cx="5498363" cy="715669"/>
          </a:xfrm>
        </p:spPr>
        <p:txBody>
          <a:bodyPr/>
          <a:lstStyle/>
          <a:p>
            <a:r>
              <a:rPr lang="fr-FR"/>
              <a:t>Modifiez le style du titre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6264000" y="1792800"/>
            <a:ext cx="5498363"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42670070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 Image right minimal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54E27D68-304E-2851-A717-EC07EC07CA87}"/>
              </a:ext>
            </a:extLst>
          </p:cNvPr>
          <p:cNvSpPr>
            <a:spLocks noGrp="1"/>
          </p:cNvSpPr>
          <p:nvPr>
            <p:ph type="title"/>
          </p:nvPr>
        </p:nvSpPr>
        <p:spPr>
          <a:xfrm>
            <a:off x="450000" y="701874"/>
            <a:ext cx="2598737" cy="715669"/>
          </a:xfrm>
        </p:spPr>
        <p:txBody>
          <a:bodyPr/>
          <a:lstStyle/>
          <a:p>
            <a:r>
              <a:rPr lang="fr-FR"/>
              <a:t>Modifiez le style du titre</a:t>
            </a:r>
            <a:endParaRPr lang="en-GB"/>
          </a:p>
        </p:txBody>
      </p:sp>
      <p:sp>
        <p:nvSpPr>
          <p:cNvPr id="7" name="Placeholder">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133600"/>
            <a:ext cx="2598737" cy="3814763"/>
          </a:xfrm>
          <a:prstGeom prst="rect">
            <a:avLst/>
          </a:prstGeom>
        </p:spPr>
        <p:txBody>
          <a:bodyPr/>
          <a:lstStyle>
            <a:lvl2pPr marL="180975" indent="-180975">
              <a:defRPr lang="en-US" sz="1200" kern="1200" dirty="0">
                <a:solidFill>
                  <a:schemeClr val="tx1"/>
                </a:solidFill>
                <a:latin typeface="+mn-lt"/>
                <a:ea typeface="+mn-ea"/>
                <a:cs typeface="+mn-cs"/>
              </a:defRPr>
            </a:lvl2pPr>
          </a:lstStyle>
          <a:p>
            <a:pPr lvl="0"/>
            <a:r>
              <a:rPr lang="fr-FR"/>
              <a:t>Cliquez pour modifier les styles du texte du masque</a:t>
            </a:r>
          </a:p>
          <a:p>
            <a:pPr lvl="1"/>
            <a:r>
              <a:rPr lang="fr-FR"/>
              <a:t>Deuxième niveau</a:t>
            </a:r>
          </a:p>
          <a:p>
            <a:pPr lvl="2"/>
            <a:r>
              <a:rPr lang="fr-FR"/>
              <a:t>Troisième niveau</a:t>
            </a:r>
          </a:p>
        </p:txBody>
      </p:sp>
      <p:sp>
        <p:nvSpPr>
          <p:cNvPr id="3" name="Picture Placeholder">
            <a:extLst>
              <a:ext uri="{FF2B5EF4-FFF2-40B4-BE49-F238E27FC236}">
                <a16:creationId xmlns:a16="http://schemas.microsoft.com/office/drawing/2014/main" id="{B940E09C-FB56-2356-82CD-53290C1A10A0}"/>
              </a:ext>
              <a:ext uri="{C183D7F6-B498-43B3-948B-1728B52AA6E4}">
                <adec:decorative xmlns:adec="http://schemas.microsoft.com/office/drawing/2017/decorative" val="1"/>
              </a:ext>
            </a:extLst>
          </p:cNvPr>
          <p:cNvSpPr>
            <a:spLocks noGrp="1"/>
          </p:cNvSpPr>
          <p:nvPr>
            <p:ph type="pic" sz="quarter" idx="11" hasCustomPrompt="1"/>
          </p:nvPr>
        </p:nvSpPr>
        <p:spPr>
          <a:xfrm>
            <a:off x="3355975" y="0"/>
            <a:ext cx="8386763" cy="5948363"/>
          </a:xfrm>
          <a:custGeom>
            <a:avLst/>
            <a:gdLst>
              <a:gd name="connsiteX0" fmla="*/ 0 w 8386763"/>
              <a:gd name="connsiteY0" fmla="*/ 0 h 5948363"/>
              <a:gd name="connsiteX1" fmla="*/ 8386763 w 8386763"/>
              <a:gd name="connsiteY1" fmla="*/ 0 h 5948363"/>
              <a:gd name="connsiteX2" fmla="*/ 8386763 w 8386763"/>
              <a:gd name="connsiteY2" fmla="*/ 4779992 h 5948363"/>
              <a:gd name="connsiteX3" fmla="*/ 7218392 w 8386763"/>
              <a:gd name="connsiteY3" fmla="*/ 5948363 h 5948363"/>
              <a:gd name="connsiteX4" fmla="*/ 0 w 8386763"/>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6763" h="5948363">
                <a:moveTo>
                  <a:pt x="0" y="0"/>
                </a:moveTo>
                <a:lnTo>
                  <a:pt x="8386763" y="0"/>
                </a:lnTo>
                <a:lnTo>
                  <a:pt x="8386763" y="4779992"/>
                </a:lnTo>
                <a:lnTo>
                  <a:pt x="7218392"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dirty="0"/>
            </a:lvl1pPr>
          </a:lstStyle>
          <a:p>
            <a:pPr lvl="0" algn="ctr"/>
            <a:r>
              <a:rPr lang="en-GB" err="1"/>
              <a:t>clic</a:t>
            </a:r>
            <a:r>
              <a:rPr lang="en-GB"/>
              <a:t> to insert image</a:t>
            </a:r>
          </a:p>
        </p:txBody>
      </p:sp>
    </p:spTree>
    <p:extLst>
      <p:ext uri="{BB962C8B-B14F-4D97-AF65-F5344CB8AC3E}">
        <p14:creationId xmlns:p14="http://schemas.microsoft.com/office/powerpoint/2010/main" val="2923429061"/>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arge Image Left minimal Layout">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A647BE65-B969-B69D-209F-96B62E40F087}"/>
              </a:ext>
            </a:extLst>
          </p:cNvPr>
          <p:cNvSpPr>
            <a:spLocks noGrp="1"/>
          </p:cNvSpPr>
          <p:nvPr>
            <p:ph type="title"/>
          </p:nvPr>
        </p:nvSpPr>
        <p:spPr>
          <a:xfrm>
            <a:off x="9148762" y="701874"/>
            <a:ext cx="2600325" cy="715669"/>
          </a:xfrm>
        </p:spPr>
        <p:txBody>
          <a:bodyPr/>
          <a:lstStyle/>
          <a:p>
            <a:r>
              <a:rPr lang="fr-FR"/>
              <a:t>Modifiez le style du titre</a:t>
            </a:r>
            <a:endParaRPr lang="en-GB"/>
          </a:p>
        </p:txBody>
      </p:sp>
      <p:sp>
        <p:nvSpPr>
          <p:cNvPr id="7" name="Placeholder">
            <a:extLst>
              <a:ext uri="{FF2B5EF4-FFF2-40B4-BE49-F238E27FC236}">
                <a16:creationId xmlns:a16="http://schemas.microsoft.com/office/drawing/2014/main" id="{65919DFD-5216-47CC-A2D5-A0B970BE9632}"/>
              </a:ext>
            </a:extLst>
          </p:cNvPr>
          <p:cNvSpPr>
            <a:spLocks noGrp="1"/>
          </p:cNvSpPr>
          <p:nvPr>
            <p:ph type="body" sz="quarter" idx="12"/>
          </p:nvPr>
        </p:nvSpPr>
        <p:spPr>
          <a:xfrm>
            <a:off x="9148763" y="2162629"/>
            <a:ext cx="2562158" cy="3785734"/>
          </a:xfrm>
          <a:prstGeom prst="rect">
            <a:avLst/>
          </a:prstGeom>
        </p:spPr>
        <p:txBody>
          <a:bodyPr/>
          <a:lstStyle>
            <a:lvl2pPr marL="180975" indent="-180975">
              <a:defRPr lang="en-US" sz="1200" kern="1200" dirty="0">
                <a:solidFill>
                  <a:schemeClr val="tx1"/>
                </a:solidFill>
                <a:latin typeface="+mn-lt"/>
                <a:ea typeface="+mn-ea"/>
                <a:cs typeface="+mn-cs"/>
              </a:defRPr>
            </a:lvl2pPr>
          </a:lstStyle>
          <a:p>
            <a:pPr lvl="0"/>
            <a:r>
              <a:rPr lang="fr-FR"/>
              <a:t>Cliquez pour modifier les styles du texte du masque</a:t>
            </a:r>
          </a:p>
          <a:p>
            <a:pPr lvl="1"/>
            <a:r>
              <a:rPr lang="fr-FR"/>
              <a:t>Deuxième niveau</a:t>
            </a:r>
          </a:p>
          <a:p>
            <a:pPr lvl="2"/>
            <a:r>
              <a:rPr lang="fr-FR"/>
              <a:t>Troisième niveau</a:t>
            </a:r>
          </a:p>
        </p:txBody>
      </p:sp>
      <p:sp>
        <p:nvSpPr>
          <p:cNvPr id="3" name="Picture Placeholder">
            <a:extLst>
              <a:ext uri="{FF2B5EF4-FFF2-40B4-BE49-F238E27FC236}">
                <a16:creationId xmlns:a16="http://schemas.microsoft.com/office/drawing/2014/main" id="{925894C0-F0A5-92C3-CA5E-CC0E9E19210A}"/>
              </a:ext>
              <a:ext uri="{C183D7F6-B498-43B3-948B-1728B52AA6E4}">
                <adec:decorative xmlns:adec="http://schemas.microsoft.com/office/drawing/2017/decorative" val="1"/>
              </a:ext>
            </a:extLst>
          </p:cNvPr>
          <p:cNvSpPr>
            <a:spLocks noGrp="1"/>
          </p:cNvSpPr>
          <p:nvPr>
            <p:ph type="pic" sz="quarter" idx="11" hasCustomPrompt="1"/>
          </p:nvPr>
        </p:nvSpPr>
        <p:spPr>
          <a:xfrm>
            <a:off x="454930" y="0"/>
            <a:ext cx="8386763" cy="5948363"/>
          </a:xfrm>
          <a:custGeom>
            <a:avLst/>
            <a:gdLst>
              <a:gd name="connsiteX0" fmla="*/ 0 w 8386763"/>
              <a:gd name="connsiteY0" fmla="*/ 0 h 5948363"/>
              <a:gd name="connsiteX1" fmla="*/ 8386763 w 8386763"/>
              <a:gd name="connsiteY1" fmla="*/ 0 h 5948363"/>
              <a:gd name="connsiteX2" fmla="*/ 8386763 w 8386763"/>
              <a:gd name="connsiteY2" fmla="*/ 4798847 h 5948363"/>
              <a:gd name="connsiteX3" fmla="*/ 7237247 w 8386763"/>
              <a:gd name="connsiteY3" fmla="*/ 5948363 h 5948363"/>
              <a:gd name="connsiteX4" fmla="*/ 0 w 8386763"/>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6763" h="5948363">
                <a:moveTo>
                  <a:pt x="0" y="0"/>
                </a:moveTo>
                <a:lnTo>
                  <a:pt x="8386763" y="0"/>
                </a:lnTo>
                <a:lnTo>
                  <a:pt x="8386763" y="4798847"/>
                </a:lnTo>
                <a:lnTo>
                  <a:pt x="7237247"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dirty="0"/>
            </a:lvl1pPr>
          </a:lstStyle>
          <a:p>
            <a:pPr lvl="0" algn="ctr"/>
            <a:r>
              <a:rPr lang="en-GB" err="1"/>
              <a:t>clic</a:t>
            </a:r>
            <a:r>
              <a:rPr lang="en-GB"/>
              <a:t> to insert image</a:t>
            </a:r>
          </a:p>
        </p:txBody>
      </p:sp>
    </p:spTree>
    <p:extLst>
      <p:ext uri="{BB962C8B-B14F-4D97-AF65-F5344CB8AC3E}">
        <p14:creationId xmlns:p14="http://schemas.microsoft.com/office/powerpoint/2010/main" val="452182019"/>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Detailed Layout 1">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D2372C9-E215-1003-F25D-B5AE1F568920}"/>
              </a:ext>
            </a:extLst>
          </p:cNvPr>
          <p:cNvSpPr>
            <a:spLocks noGrp="1"/>
          </p:cNvSpPr>
          <p:nvPr>
            <p:ph type="title" hasCustomPrompt="1"/>
          </p:nvPr>
        </p:nvSpPr>
        <p:spPr>
          <a:xfrm>
            <a:off x="559292" y="701874"/>
            <a:ext cx="2450237" cy="715669"/>
          </a:xfrm>
        </p:spPr>
        <p:txBody>
          <a:bodyPr/>
          <a:lstStyle>
            <a:lvl1pPr>
              <a:defRPr>
                <a:solidFill>
                  <a:schemeClr val="bg1"/>
                </a:solidFill>
              </a:defRPr>
            </a:lvl1pPr>
          </a:lstStyle>
          <a:p>
            <a:r>
              <a:rPr lang="en-US"/>
              <a:t>Layout template for detailed charts</a:t>
            </a:r>
            <a:endParaRPr lang="en-GB"/>
          </a:p>
        </p:txBody>
      </p:sp>
    </p:spTree>
    <p:extLst>
      <p:ext uri="{BB962C8B-B14F-4D97-AF65-F5344CB8AC3E}">
        <p14:creationId xmlns:p14="http://schemas.microsoft.com/office/powerpoint/2010/main" val="36626674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Detailed layout tex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D2372C9-E215-1003-F25D-B5AE1F568920}"/>
              </a:ext>
            </a:extLst>
          </p:cNvPr>
          <p:cNvSpPr>
            <a:spLocks noGrp="1"/>
          </p:cNvSpPr>
          <p:nvPr>
            <p:ph type="title" hasCustomPrompt="1"/>
          </p:nvPr>
        </p:nvSpPr>
        <p:spPr>
          <a:xfrm>
            <a:off x="558000" y="701874"/>
            <a:ext cx="2451600" cy="715669"/>
          </a:xfrm>
        </p:spPr>
        <p:txBody>
          <a:bodyPr/>
          <a:lstStyle>
            <a:lvl1pPr>
              <a:defRPr>
                <a:solidFill>
                  <a:schemeClr val="bg1"/>
                </a:solidFill>
              </a:defRPr>
            </a:lvl1pPr>
          </a:lstStyle>
          <a:p>
            <a:r>
              <a:rPr lang="en-US"/>
              <a:t>Layout template for detailed charts</a:t>
            </a:r>
            <a:endParaRPr lang="en-GB"/>
          </a:p>
        </p:txBody>
      </p:sp>
      <p:sp>
        <p:nvSpPr>
          <p:cNvPr id="3" name="Placeholder">
            <a:extLst>
              <a:ext uri="{FF2B5EF4-FFF2-40B4-BE49-F238E27FC236}">
                <a16:creationId xmlns:a16="http://schemas.microsoft.com/office/drawing/2014/main" id="{98D0F1BA-16E4-EAD4-97CD-9005E8F027D2}"/>
              </a:ext>
            </a:extLst>
          </p:cNvPr>
          <p:cNvSpPr>
            <a:spLocks noGrp="1"/>
          </p:cNvSpPr>
          <p:nvPr>
            <p:ph type="body" sz="quarter" idx="10" hasCustomPrompt="1"/>
          </p:nvPr>
        </p:nvSpPr>
        <p:spPr>
          <a:xfrm>
            <a:off x="3355975" y="701675"/>
            <a:ext cx="8393113" cy="4959350"/>
          </a:xfrm>
          <a:prstGeom prst="rect">
            <a:avLst/>
          </a:prstGeom>
        </p:spPr>
        <p:txBody>
          <a:bodyPr numCol="3" spcCol="288000"/>
          <a:lstStyle>
            <a:lvl1pPr>
              <a:lnSpc>
                <a:spcPct val="120000"/>
              </a:lnSpc>
              <a:spcBef>
                <a:spcPts val="400"/>
              </a:spcBef>
              <a:spcAft>
                <a:spcPts val="400"/>
              </a:spcAft>
              <a:defRPr/>
            </a:lvl1pPr>
            <a:lvl2pPr marL="180975" indent="-180975">
              <a:lnSpc>
                <a:spcPct val="120000"/>
              </a:lnSpc>
              <a:spcBef>
                <a:spcPts val="400"/>
              </a:spcBef>
              <a:spcAft>
                <a:spcPts val="400"/>
              </a:spcAft>
              <a:defRPr lang="en-US" sz="1200" kern="1200" dirty="0">
                <a:solidFill>
                  <a:schemeClr val="tx1"/>
                </a:solidFill>
                <a:latin typeface="+mn-lt"/>
                <a:ea typeface="+mn-ea"/>
                <a:cs typeface="+mn-cs"/>
              </a:defRPr>
            </a:lvl2pPr>
            <a:lvl3pPr>
              <a:lnSpc>
                <a:spcPct val="120000"/>
              </a:lnSpc>
              <a:spcBef>
                <a:spcPts val="400"/>
              </a:spcBef>
              <a:spcAft>
                <a:spcPts val="400"/>
              </a:spcAft>
              <a:defRPr/>
            </a:lvl3pPr>
            <a:lvl4pPr>
              <a:lnSpc>
                <a:spcPct val="120000"/>
              </a:lnSpc>
              <a:spcBef>
                <a:spcPts val="400"/>
              </a:spcBef>
              <a:spcAft>
                <a:spcPts val="400"/>
              </a:spcAft>
              <a:defRPr sz="1200"/>
            </a:lvl4pPr>
            <a:lvl5pPr>
              <a:lnSpc>
                <a:spcPct val="120000"/>
              </a:lnSpc>
              <a:spcBef>
                <a:spcPts val="400"/>
              </a:spcBef>
              <a:spcAft>
                <a:spcPts val="400"/>
              </a:spcAft>
              <a:defRPr sz="1200"/>
            </a:lvl5pPr>
          </a:lstStyle>
          <a:p>
            <a:pPr lvl="0"/>
            <a:r>
              <a:rPr lang="en-US"/>
              <a:t>Three column continuous text box</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US"/>
              <a:t>Second level</a:t>
            </a:r>
          </a:p>
          <a:p>
            <a:pPr lvl="2"/>
            <a:r>
              <a:rPr lang="en-US"/>
              <a:t>Third level</a:t>
            </a:r>
          </a:p>
        </p:txBody>
      </p:sp>
    </p:spTree>
    <p:extLst>
      <p:ext uri="{BB962C8B-B14F-4D97-AF65-F5344CB8AC3E}">
        <p14:creationId xmlns:p14="http://schemas.microsoft.com/office/powerpoint/2010/main" val="4029252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Image strip with text">
    <p:bg>
      <p:bgPr>
        <a:solidFill>
          <a:schemeClr val="bg1"/>
        </a:solidFill>
        <a:effectLst/>
      </p:bgPr>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4C05822E-F8EF-0B26-EE8C-294CF585952F}"/>
              </a:ext>
            </a:extLst>
          </p:cNvPr>
          <p:cNvSpPr>
            <a:spLocks noGrp="1"/>
          </p:cNvSpPr>
          <p:nvPr>
            <p:ph type="title"/>
          </p:nvPr>
        </p:nvSpPr>
        <p:spPr>
          <a:xfrm>
            <a:off x="449263" y="701874"/>
            <a:ext cx="7051812" cy="715669"/>
          </a:xfrm>
        </p:spPr>
        <p:txBody>
          <a:bodyPr/>
          <a:lstStyle/>
          <a:p>
            <a:r>
              <a:rPr lang="fr-FR"/>
              <a:t>Modifiez le style du titre</a:t>
            </a:r>
            <a:endParaRPr lang="en-GB"/>
          </a:p>
        </p:txBody>
      </p:sp>
      <p:sp>
        <p:nvSpPr>
          <p:cNvPr id="5" name="Placeholder">
            <a:extLst>
              <a:ext uri="{FF2B5EF4-FFF2-40B4-BE49-F238E27FC236}">
                <a16:creationId xmlns:a16="http://schemas.microsoft.com/office/drawing/2014/main" id="{65EFF5B5-9A6C-6AFB-ABBA-564B4F8855CF}"/>
              </a:ext>
            </a:extLst>
          </p:cNvPr>
          <p:cNvSpPr>
            <a:spLocks noGrp="1"/>
          </p:cNvSpPr>
          <p:nvPr>
            <p:ph type="body" sz="quarter" idx="11"/>
          </p:nvPr>
        </p:nvSpPr>
        <p:spPr>
          <a:xfrm>
            <a:off x="449263" y="1809749"/>
            <a:ext cx="5499100" cy="4138613"/>
          </a:xfrm>
          <a:prstGeom prst="rect">
            <a:avLst/>
          </a:prstGeom>
        </p:spPr>
        <p:txBody>
          <a:bodyPr numCol="2" spcCol="288000"/>
          <a:lstStyle>
            <a:lvl1pPr marL="0" indent="0">
              <a:lnSpc>
                <a:spcPct val="115000"/>
              </a:lnSpc>
              <a:spcBef>
                <a:spcPts val="400"/>
              </a:spcBef>
              <a:spcAft>
                <a:spcPts val="400"/>
              </a:spcAft>
              <a:buFont typeface="Wingdings 2" panose="05020102010507070707" pitchFamily="18" charset="2"/>
              <a:buNone/>
              <a:defRPr sz="1200"/>
            </a:lvl1pPr>
            <a:lvl2pPr marL="180975" indent="-180975">
              <a:lnSpc>
                <a:spcPct val="115000"/>
              </a:lnSpc>
              <a:spcBef>
                <a:spcPts val="400"/>
              </a:spcBef>
              <a:spcAft>
                <a:spcPts val="400"/>
              </a:spcAft>
              <a:defRPr lang="en-US" sz="1200" kern="1200" dirty="0">
                <a:solidFill>
                  <a:schemeClr val="tx1"/>
                </a:solidFill>
                <a:latin typeface="+mn-lt"/>
                <a:ea typeface="+mn-ea"/>
                <a:cs typeface="+mn-cs"/>
              </a:defRPr>
            </a:lvl2pPr>
            <a:lvl3pPr>
              <a:lnSpc>
                <a:spcPct val="115000"/>
              </a:lnSpc>
              <a:spcBef>
                <a:spcPts val="400"/>
              </a:spcBef>
              <a:spcAft>
                <a:spcPts val="400"/>
              </a:spcAft>
              <a:defRPr sz="1200"/>
            </a:lvl3pPr>
            <a:lvl4pPr>
              <a:lnSpc>
                <a:spcPct val="120000"/>
              </a:lnSpc>
              <a:spcBef>
                <a:spcPts val="400"/>
              </a:spcBef>
              <a:spcAft>
                <a:spcPts val="400"/>
              </a:spcAft>
              <a:defRPr sz="1200"/>
            </a:lvl4pPr>
            <a:lvl5pPr>
              <a:lnSpc>
                <a:spcPct val="120000"/>
              </a:lnSpc>
              <a:spcBef>
                <a:spcPts val="400"/>
              </a:spcBef>
              <a:spcAft>
                <a:spcPts val="400"/>
              </a:spcAft>
              <a:defRPr sz="1200"/>
            </a:lvl5pPr>
          </a:lstStyle>
          <a:p>
            <a:pPr lvl="0"/>
            <a:r>
              <a:rPr lang="fr-FR"/>
              <a:t>Cliquez pour modifier les styles du texte du masque</a:t>
            </a:r>
          </a:p>
          <a:p>
            <a:pPr lvl="1"/>
            <a:r>
              <a:rPr lang="fr-FR"/>
              <a:t>Deuxième niveau</a:t>
            </a:r>
          </a:p>
          <a:p>
            <a:pPr lvl="2"/>
            <a:r>
              <a:rPr lang="fr-FR"/>
              <a:t>Troisième niveau</a:t>
            </a:r>
          </a:p>
        </p:txBody>
      </p:sp>
      <p:sp>
        <p:nvSpPr>
          <p:cNvPr id="16" name="Picture Placeholder">
            <a:extLst>
              <a:ext uri="{FF2B5EF4-FFF2-40B4-BE49-F238E27FC236}">
                <a16:creationId xmlns:a16="http://schemas.microsoft.com/office/drawing/2014/main" id="{1F1C54D2-D2EE-04BE-5F32-CEBA48FF0D37}"/>
              </a:ext>
              <a:ext uri="{C183D7F6-B498-43B3-948B-1728B52AA6E4}">
                <adec:decorative xmlns:adec="http://schemas.microsoft.com/office/drawing/2017/decorative" val="1"/>
              </a:ext>
            </a:extLst>
          </p:cNvPr>
          <p:cNvSpPr>
            <a:spLocks noGrp="1"/>
          </p:cNvSpPr>
          <p:nvPr>
            <p:ph type="pic" sz="quarter" idx="10"/>
          </p:nvPr>
        </p:nvSpPr>
        <p:spPr>
          <a:xfrm>
            <a:off x="3600450" y="1"/>
            <a:ext cx="8591550" cy="6858000"/>
          </a:xfrm>
          <a:custGeom>
            <a:avLst/>
            <a:gdLst>
              <a:gd name="connsiteX0" fmla="*/ 6857996 w 8591550"/>
              <a:gd name="connsiteY0" fmla="*/ 0 h 6858000"/>
              <a:gd name="connsiteX1" fmla="*/ 8591550 w 8591550"/>
              <a:gd name="connsiteY1" fmla="*/ 0 h 6858000"/>
              <a:gd name="connsiteX2" fmla="*/ 8591550 w 8591550"/>
              <a:gd name="connsiteY2" fmla="*/ 3852860 h 6858000"/>
              <a:gd name="connsiteX3" fmla="*/ 5586410 w 8591550"/>
              <a:gd name="connsiteY3" fmla="*/ 6858000 h 6858000"/>
              <a:gd name="connsiteX4" fmla="*/ 0 w 8591550"/>
              <a:gd name="connsiteY4" fmla="*/ 6858000 h 6858000"/>
              <a:gd name="connsiteX5" fmla="*/ 0 w 8591550"/>
              <a:gd name="connsiteY5" fmla="*/ 68579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1550" h="6858000">
                <a:moveTo>
                  <a:pt x="6857996" y="0"/>
                </a:moveTo>
                <a:lnTo>
                  <a:pt x="8591550" y="0"/>
                </a:lnTo>
                <a:lnTo>
                  <a:pt x="8591550" y="3852860"/>
                </a:lnTo>
                <a:lnTo>
                  <a:pt x="5586410" y="6858000"/>
                </a:lnTo>
                <a:lnTo>
                  <a:pt x="0" y="6858000"/>
                </a:lnTo>
                <a:lnTo>
                  <a:pt x="0" y="6857996"/>
                </a:lnTo>
                <a:close/>
              </a:path>
            </a:pathLst>
          </a:custGeom>
          <a:pattFill prst="dkVert">
            <a:fgClr>
              <a:schemeClr val="bg1">
                <a:lumMod val="85000"/>
              </a:schemeClr>
            </a:fgClr>
            <a:bgClr>
              <a:schemeClr val="bg1"/>
            </a:bgClr>
          </a:pattFill>
        </p:spPr>
        <p:txBody>
          <a:bodyPr vert="horz" wrap="square" lIns="0" tIns="0" rIns="0" bIns="2520000" rtlCol="0" anchor="b">
            <a:noAutofit/>
          </a:bodyPr>
          <a:lstStyle>
            <a:lvl1pPr algn="ctr">
              <a:defRPr lang="en-GB"/>
            </a:lvl1pPr>
          </a:lstStyle>
          <a:p>
            <a:pPr lvl="0"/>
            <a:r>
              <a:rPr lang="fr-FR"/>
              <a:t>Cliquez sur l'icône pour ajouter une image</a:t>
            </a:r>
            <a:endParaRPr lang="en-GB"/>
          </a:p>
        </p:txBody>
      </p:sp>
      <p:sp>
        <p:nvSpPr>
          <p:cNvPr id="4" name="Classification">
            <a:extLst>
              <a:ext uri="{FF2B5EF4-FFF2-40B4-BE49-F238E27FC236}">
                <a16:creationId xmlns:a16="http://schemas.microsoft.com/office/drawing/2014/main" id="{2A357368-6911-F108-4C72-BC6BCD6C22E2}"/>
              </a:ext>
              <a:ext uri="{C183D7F6-B498-43B3-948B-1728B52AA6E4}">
                <adec:decorative xmlns:adec="http://schemas.microsoft.com/office/drawing/2017/decorative" val="1"/>
              </a:ext>
            </a:extLst>
          </p:cNvPr>
          <p:cNvSpPr txBox="1">
            <a:spLocks/>
          </p:cNvSpPr>
          <p:nvPr/>
        </p:nvSpPr>
        <p:spPr>
          <a:xfrm>
            <a:off x="440939" y="6497329"/>
            <a:ext cx="1925190"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800" dirty="0">
                <a:solidFill>
                  <a:schemeClr val="tx1"/>
                </a:solidFill>
                <a:effectLst/>
              </a:rPr>
              <a:t>© Ipsos | Juin 2025 | Version finale</a:t>
            </a:r>
            <a:endParaRPr lang="en-GB" sz="800" dirty="0">
              <a:solidFill>
                <a:schemeClr val="tx1"/>
              </a:solidFill>
              <a:effectLst/>
            </a:endParaRPr>
          </a:p>
        </p:txBody>
      </p:sp>
      <p:pic>
        <p:nvPicPr>
          <p:cNvPr id="2" name="Ipsos Logo">
            <a:extLst>
              <a:ext uri="{FF2B5EF4-FFF2-40B4-BE49-F238E27FC236}">
                <a16:creationId xmlns:a16="http://schemas.microsoft.com/office/drawing/2014/main" id="{5736C387-1E30-3967-00C5-67A2D4B1A6FD}"/>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318114837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3011884-C2D5-14CD-9848-37C5CB013EB4}"/>
              </a:ext>
            </a:extLst>
          </p:cNvPr>
          <p:cNvSpPr>
            <a:spLocks noGrp="1"/>
          </p:cNvSpPr>
          <p:nvPr>
            <p:ph type="title"/>
          </p:nvPr>
        </p:nvSpPr>
        <p:spPr/>
        <p:txBody>
          <a:bodyPr/>
          <a:lstStyle/>
          <a:p>
            <a:r>
              <a:rPr lang="fr-FR"/>
              <a:t>Modifiez le style du titre</a:t>
            </a:r>
            <a:endParaRPr lang="en-GB"/>
          </a:p>
        </p:txBody>
      </p:sp>
    </p:spTree>
    <p:extLst>
      <p:ext uri="{BB962C8B-B14F-4D97-AF65-F5344CB8AC3E}">
        <p14:creationId xmlns:p14="http://schemas.microsoft.com/office/powerpoint/2010/main" val="2693109956"/>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am Biographies">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4ADF9F4-0984-90BB-D24E-468E60FF06E5}"/>
              </a:ext>
            </a:extLst>
          </p:cNvPr>
          <p:cNvSpPr>
            <a:spLocks noGrp="1"/>
          </p:cNvSpPr>
          <p:nvPr>
            <p:ph type="title" hasCustomPrompt="1"/>
          </p:nvPr>
        </p:nvSpPr>
        <p:spPr/>
        <p:txBody>
          <a:bodyPr/>
          <a:lstStyle>
            <a:lvl1pPr>
              <a:defRPr/>
            </a:lvl1pPr>
          </a:lstStyle>
          <a:p>
            <a:r>
              <a:rPr lang="en-US"/>
              <a:t>Biographies / Team Slide</a:t>
            </a:r>
            <a:endParaRPr lang="en-GB"/>
          </a:p>
        </p:txBody>
      </p:sp>
      <p:sp>
        <p:nvSpPr>
          <p:cNvPr id="16" name="Name 1">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42913" y="1736725"/>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6" name="Picture Placeholder 1">
            <a:extLst>
              <a:ext uri="{FF2B5EF4-FFF2-40B4-BE49-F238E27FC236}">
                <a16:creationId xmlns:a16="http://schemas.microsoft.com/office/drawing/2014/main" id="{1D022528-6EBA-C4A0-BEB6-F9204610C897}"/>
              </a:ext>
              <a:ext uri="{C183D7F6-B498-43B3-948B-1728B52AA6E4}">
                <adec:decorative xmlns:adec="http://schemas.microsoft.com/office/drawing/2017/decorative" val="1"/>
              </a:ext>
            </a:extLst>
          </p:cNvPr>
          <p:cNvSpPr>
            <a:spLocks noGrp="1"/>
          </p:cNvSpPr>
          <p:nvPr>
            <p:ph type="pic" sz="quarter" idx="19"/>
          </p:nvPr>
        </p:nvSpPr>
        <p:spPr>
          <a:xfrm>
            <a:off x="455613" y="232385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fr-FR"/>
              <a:t>Cliquez sur l'icône pour ajouter une image</a:t>
            </a:r>
            <a:endParaRPr lang="en-GB"/>
          </a:p>
        </p:txBody>
      </p:sp>
      <p:sp>
        <p:nvSpPr>
          <p:cNvPr id="15" name="Placeholder 1">
            <a:extLst>
              <a:ext uri="{FF2B5EF4-FFF2-40B4-BE49-F238E27FC236}">
                <a16:creationId xmlns:a16="http://schemas.microsoft.com/office/drawing/2014/main" id="{A81DA3D4-EF88-48E1-A722-44D4D0FA10B6}"/>
              </a:ext>
            </a:extLst>
          </p:cNvPr>
          <p:cNvSpPr>
            <a:spLocks noGrp="1"/>
          </p:cNvSpPr>
          <p:nvPr>
            <p:ph type="body" sz="quarter" idx="23" hasCustomPrompt="1"/>
          </p:nvPr>
        </p:nvSpPr>
        <p:spPr>
          <a:xfrm>
            <a:off x="442913" y="4045998"/>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0" name="Name 2">
            <a:extLst>
              <a:ext uri="{FF2B5EF4-FFF2-40B4-BE49-F238E27FC236}">
                <a16:creationId xmlns:a16="http://schemas.microsoft.com/office/drawing/2014/main" id="{71613F17-97E2-4491-9EF3-F01FFDE6E863}"/>
              </a:ext>
            </a:extLst>
          </p:cNvPr>
          <p:cNvSpPr>
            <a:spLocks noGrp="1"/>
          </p:cNvSpPr>
          <p:nvPr>
            <p:ph type="body" sz="quarter" idx="25" hasCustomPrompt="1"/>
          </p:nvPr>
        </p:nvSpPr>
        <p:spPr>
          <a:xfrm>
            <a:off x="2379122" y="1736725"/>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7" name="Picture Placeholder 2">
            <a:extLst>
              <a:ext uri="{FF2B5EF4-FFF2-40B4-BE49-F238E27FC236}">
                <a16:creationId xmlns:a16="http://schemas.microsoft.com/office/drawing/2014/main" id="{BCAD9EA5-E736-4B69-C6BA-B70AA49A3DC7}"/>
              </a:ext>
              <a:ext uri="{C183D7F6-B498-43B3-948B-1728B52AA6E4}">
                <adec:decorative xmlns:adec="http://schemas.microsoft.com/office/drawing/2017/decorative" val="1"/>
              </a:ext>
            </a:extLst>
          </p:cNvPr>
          <p:cNvSpPr>
            <a:spLocks noGrp="1"/>
          </p:cNvSpPr>
          <p:nvPr>
            <p:ph type="pic" sz="quarter" idx="39"/>
          </p:nvPr>
        </p:nvSpPr>
        <p:spPr>
          <a:xfrm>
            <a:off x="2390052"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fr-FR"/>
              <a:t>Cliquez sur l'icône pour ajouter une image</a:t>
            </a:r>
            <a:endParaRPr lang="en-GB"/>
          </a:p>
        </p:txBody>
      </p:sp>
      <p:sp>
        <p:nvSpPr>
          <p:cNvPr id="21" name="Placeholder 2">
            <a:extLst>
              <a:ext uri="{FF2B5EF4-FFF2-40B4-BE49-F238E27FC236}">
                <a16:creationId xmlns:a16="http://schemas.microsoft.com/office/drawing/2014/main" id="{6F22912B-7D36-4077-8BFB-FDA6B7BA0EA9}"/>
              </a:ext>
            </a:extLst>
          </p:cNvPr>
          <p:cNvSpPr>
            <a:spLocks noGrp="1"/>
          </p:cNvSpPr>
          <p:nvPr>
            <p:ph type="body" sz="quarter" idx="26" hasCustomPrompt="1"/>
          </p:nvPr>
        </p:nvSpPr>
        <p:spPr>
          <a:xfrm>
            <a:off x="2379892" y="4045998"/>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4" name="Name 3">
            <a:extLst>
              <a:ext uri="{FF2B5EF4-FFF2-40B4-BE49-F238E27FC236}">
                <a16:creationId xmlns:a16="http://schemas.microsoft.com/office/drawing/2014/main" id="{4ACD92D7-D8E5-4F1B-8FF3-A92BC817BD5B}"/>
              </a:ext>
            </a:extLst>
          </p:cNvPr>
          <p:cNvSpPr>
            <a:spLocks noGrp="1"/>
          </p:cNvSpPr>
          <p:nvPr>
            <p:ph type="body" sz="quarter" idx="28" hasCustomPrompt="1"/>
          </p:nvPr>
        </p:nvSpPr>
        <p:spPr>
          <a:xfrm>
            <a:off x="4315331" y="1736725"/>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8" name="Picture Placeholder 3">
            <a:extLst>
              <a:ext uri="{FF2B5EF4-FFF2-40B4-BE49-F238E27FC236}">
                <a16:creationId xmlns:a16="http://schemas.microsoft.com/office/drawing/2014/main" id="{357D52C6-2870-E30F-D4E4-6FE20FD88ED3}"/>
              </a:ext>
              <a:ext uri="{C183D7F6-B498-43B3-948B-1728B52AA6E4}">
                <adec:decorative xmlns:adec="http://schemas.microsoft.com/office/drawing/2017/decorative" val="1"/>
              </a:ext>
            </a:extLst>
          </p:cNvPr>
          <p:cNvSpPr>
            <a:spLocks noGrp="1"/>
          </p:cNvSpPr>
          <p:nvPr>
            <p:ph type="pic" sz="quarter" idx="40"/>
          </p:nvPr>
        </p:nvSpPr>
        <p:spPr>
          <a:xfrm>
            <a:off x="4324491"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fr-FR"/>
              <a:t>Cliquez sur l'icône pour ajouter une image</a:t>
            </a:r>
            <a:endParaRPr lang="en-GB"/>
          </a:p>
        </p:txBody>
      </p:sp>
      <p:sp>
        <p:nvSpPr>
          <p:cNvPr id="25" name="Placeholder 3">
            <a:extLst>
              <a:ext uri="{FF2B5EF4-FFF2-40B4-BE49-F238E27FC236}">
                <a16:creationId xmlns:a16="http://schemas.microsoft.com/office/drawing/2014/main" id="{459EAA34-4CBD-4836-8FB9-E4972A4D4702}"/>
              </a:ext>
            </a:extLst>
          </p:cNvPr>
          <p:cNvSpPr>
            <a:spLocks noGrp="1"/>
          </p:cNvSpPr>
          <p:nvPr>
            <p:ph type="body" sz="quarter" idx="29" hasCustomPrompt="1"/>
          </p:nvPr>
        </p:nvSpPr>
        <p:spPr>
          <a:xfrm>
            <a:off x="4316871" y="4045998"/>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7" name="Name 4">
            <a:extLst>
              <a:ext uri="{FF2B5EF4-FFF2-40B4-BE49-F238E27FC236}">
                <a16:creationId xmlns:a16="http://schemas.microsoft.com/office/drawing/2014/main" id="{95119930-DF3D-4F95-9821-DD803BEC06B8}"/>
              </a:ext>
            </a:extLst>
          </p:cNvPr>
          <p:cNvSpPr>
            <a:spLocks noGrp="1"/>
          </p:cNvSpPr>
          <p:nvPr>
            <p:ph type="body" sz="quarter" idx="31" hasCustomPrompt="1"/>
          </p:nvPr>
        </p:nvSpPr>
        <p:spPr>
          <a:xfrm>
            <a:off x="6251540" y="1748727"/>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9" name="Picture Placeholder 4">
            <a:extLst>
              <a:ext uri="{FF2B5EF4-FFF2-40B4-BE49-F238E27FC236}">
                <a16:creationId xmlns:a16="http://schemas.microsoft.com/office/drawing/2014/main" id="{074A36C6-E21E-40D7-90B6-E4EE4ED33126}"/>
              </a:ext>
              <a:ext uri="{C183D7F6-B498-43B3-948B-1728B52AA6E4}">
                <adec:decorative xmlns:adec="http://schemas.microsoft.com/office/drawing/2017/decorative" val="1"/>
              </a:ext>
            </a:extLst>
          </p:cNvPr>
          <p:cNvSpPr>
            <a:spLocks noGrp="1"/>
          </p:cNvSpPr>
          <p:nvPr>
            <p:ph type="pic" sz="quarter" idx="41"/>
          </p:nvPr>
        </p:nvSpPr>
        <p:spPr>
          <a:xfrm>
            <a:off x="6258930"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fr-FR"/>
              <a:t>Cliquez sur l'icône pour ajouter une image</a:t>
            </a:r>
            <a:endParaRPr lang="en-GB"/>
          </a:p>
        </p:txBody>
      </p:sp>
      <p:sp>
        <p:nvSpPr>
          <p:cNvPr id="28" name="Placeholder 4">
            <a:extLst>
              <a:ext uri="{FF2B5EF4-FFF2-40B4-BE49-F238E27FC236}">
                <a16:creationId xmlns:a16="http://schemas.microsoft.com/office/drawing/2014/main" id="{F1EC47F3-3364-4097-9549-A48AAC2F5219}"/>
              </a:ext>
            </a:extLst>
          </p:cNvPr>
          <p:cNvSpPr>
            <a:spLocks noGrp="1"/>
          </p:cNvSpPr>
          <p:nvPr>
            <p:ph type="body" sz="quarter" idx="32" hasCustomPrompt="1"/>
          </p:nvPr>
        </p:nvSpPr>
        <p:spPr>
          <a:xfrm>
            <a:off x="6253850" y="4058000"/>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30" name="Name 5">
            <a:extLst>
              <a:ext uri="{FF2B5EF4-FFF2-40B4-BE49-F238E27FC236}">
                <a16:creationId xmlns:a16="http://schemas.microsoft.com/office/drawing/2014/main" id="{8BC3BB59-8297-4139-8EEB-7AA6A362059C}"/>
              </a:ext>
            </a:extLst>
          </p:cNvPr>
          <p:cNvSpPr>
            <a:spLocks noGrp="1"/>
          </p:cNvSpPr>
          <p:nvPr>
            <p:ph type="body" sz="quarter" idx="34" hasCustomPrompt="1"/>
          </p:nvPr>
        </p:nvSpPr>
        <p:spPr>
          <a:xfrm>
            <a:off x="8187749" y="1748727"/>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19" name="Picture Placeholder 5">
            <a:extLst>
              <a:ext uri="{FF2B5EF4-FFF2-40B4-BE49-F238E27FC236}">
                <a16:creationId xmlns:a16="http://schemas.microsoft.com/office/drawing/2014/main" id="{F63214CF-5EA4-B6FC-063D-D3496667EF2D}"/>
              </a:ext>
              <a:ext uri="{C183D7F6-B498-43B3-948B-1728B52AA6E4}">
                <adec:decorative xmlns:adec="http://schemas.microsoft.com/office/drawing/2017/decorative" val="1"/>
              </a:ext>
            </a:extLst>
          </p:cNvPr>
          <p:cNvSpPr>
            <a:spLocks noGrp="1"/>
          </p:cNvSpPr>
          <p:nvPr>
            <p:ph type="pic" sz="quarter" idx="42"/>
          </p:nvPr>
        </p:nvSpPr>
        <p:spPr>
          <a:xfrm>
            <a:off x="8193369"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fr-FR"/>
              <a:t>Cliquez sur l'icône pour ajouter une image</a:t>
            </a:r>
            <a:endParaRPr lang="en-GB"/>
          </a:p>
        </p:txBody>
      </p:sp>
      <p:sp>
        <p:nvSpPr>
          <p:cNvPr id="31" name="Placeholder 5">
            <a:extLst>
              <a:ext uri="{FF2B5EF4-FFF2-40B4-BE49-F238E27FC236}">
                <a16:creationId xmlns:a16="http://schemas.microsoft.com/office/drawing/2014/main" id="{3539E75B-AA24-4E49-B21A-8AAB8E62C410}"/>
              </a:ext>
            </a:extLst>
          </p:cNvPr>
          <p:cNvSpPr>
            <a:spLocks noGrp="1"/>
          </p:cNvSpPr>
          <p:nvPr>
            <p:ph type="body" sz="quarter" idx="35" hasCustomPrompt="1"/>
          </p:nvPr>
        </p:nvSpPr>
        <p:spPr>
          <a:xfrm>
            <a:off x="8190829" y="4058000"/>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33" name="Name 6">
            <a:extLst>
              <a:ext uri="{FF2B5EF4-FFF2-40B4-BE49-F238E27FC236}">
                <a16:creationId xmlns:a16="http://schemas.microsoft.com/office/drawing/2014/main" id="{3F21806D-0731-464D-A660-3F50C5CAF670}"/>
              </a:ext>
            </a:extLst>
          </p:cNvPr>
          <p:cNvSpPr>
            <a:spLocks noGrp="1"/>
          </p:cNvSpPr>
          <p:nvPr>
            <p:ph type="body" sz="quarter" idx="37" hasCustomPrompt="1"/>
          </p:nvPr>
        </p:nvSpPr>
        <p:spPr>
          <a:xfrm>
            <a:off x="10123957" y="1735212"/>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23" name="Picture Placeholder 6">
            <a:extLst>
              <a:ext uri="{FF2B5EF4-FFF2-40B4-BE49-F238E27FC236}">
                <a16:creationId xmlns:a16="http://schemas.microsoft.com/office/drawing/2014/main" id="{95C42D8A-99F6-7643-7FD4-13CD14652A53}"/>
              </a:ext>
              <a:ext uri="{C183D7F6-B498-43B3-948B-1728B52AA6E4}">
                <adec:decorative xmlns:adec="http://schemas.microsoft.com/office/drawing/2017/decorative" val="1"/>
              </a:ext>
            </a:extLst>
          </p:cNvPr>
          <p:cNvSpPr>
            <a:spLocks noGrp="1"/>
          </p:cNvSpPr>
          <p:nvPr>
            <p:ph type="pic" sz="quarter" idx="43"/>
          </p:nvPr>
        </p:nvSpPr>
        <p:spPr>
          <a:xfrm>
            <a:off x="10127809"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fr-FR"/>
              <a:t>Cliquez sur l'icône pour ajouter une image</a:t>
            </a:r>
            <a:endParaRPr lang="en-GB"/>
          </a:p>
        </p:txBody>
      </p:sp>
      <p:sp>
        <p:nvSpPr>
          <p:cNvPr id="34" name="Placeholder 6">
            <a:extLst>
              <a:ext uri="{FF2B5EF4-FFF2-40B4-BE49-F238E27FC236}">
                <a16:creationId xmlns:a16="http://schemas.microsoft.com/office/drawing/2014/main" id="{E534BACD-3BA5-4149-ABE3-6C66E16EC23C}"/>
              </a:ext>
            </a:extLst>
          </p:cNvPr>
          <p:cNvSpPr>
            <a:spLocks noGrp="1"/>
          </p:cNvSpPr>
          <p:nvPr>
            <p:ph type="body" sz="quarter" idx="38" hasCustomPrompt="1"/>
          </p:nvPr>
        </p:nvSpPr>
        <p:spPr>
          <a:xfrm>
            <a:off x="10127809" y="4044485"/>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Tree>
    <p:extLst>
      <p:ext uri="{BB962C8B-B14F-4D97-AF65-F5344CB8AC3E}">
        <p14:creationId xmlns:p14="http://schemas.microsoft.com/office/powerpoint/2010/main" val="515664204"/>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Quote/Statement slide">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024DFEA-2014-1751-E480-8A66CDCDA552}"/>
              </a:ext>
            </a:extLst>
          </p:cNvPr>
          <p:cNvSpPr>
            <a:spLocks noGrp="1"/>
          </p:cNvSpPr>
          <p:nvPr>
            <p:ph type="title" hasCustomPrompt="1"/>
          </p:nvPr>
        </p:nvSpPr>
        <p:spPr>
          <a:xfrm>
            <a:off x="431999" y="1898850"/>
            <a:ext cx="7010201" cy="715669"/>
          </a:xfrm>
        </p:spPr>
        <p:txBody>
          <a:bodyPr/>
          <a:lstStyle>
            <a:lvl1pPr>
              <a:lnSpc>
                <a:spcPct val="100000"/>
              </a:lnSpc>
              <a:defRPr sz="3200" b="1" cap="none" baseline="0">
                <a:solidFill>
                  <a:schemeClr val="tx1"/>
                </a:solidFill>
                <a:latin typeface="+mn-lt"/>
              </a:defRPr>
            </a:lvl1pPr>
          </a:lstStyle>
          <a:p>
            <a:r>
              <a:rPr lang="en-US"/>
              <a:t>Quote or statement here – </a:t>
            </a:r>
            <a:br>
              <a:rPr lang="en-US"/>
            </a:br>
            <a:r>
              <a:rPr lang="en-US"/>
              <a:t>only black text is fully accessible on teal, green or orange</a:t>
            </a:r>
            <a:endParaRPr lang="en-GB"/>
          </a:p>
        </p:txBody>
      </p:sp>
      <p:sp>
        <p:nvSpPr>
          <p:cNvPr id="4" name="Triangle">
            <a:extLst>
              <a:ext uri="{FF2B5EF4-FFF2-40B4-BE49-F238E27FC236}">
                <a16:creationId xmlns:a16="http://schemas.microsoft.com/office/drawing/2014/main" id="{AE7DDF0E-41B4-9738-7FF8-6113726879FE}"/>
              </a:ext>
              <a:ext uri="{C183D7F6-B498-43B3-948B-1728B52AA6E4}">
                <adec:decorative xmlns:adec="http://schemas.microsoft.com/office/drawing/2017/decorative" val="1"/>
              </a:ext>
            </a:extLst>
          </p:cNvPr>
          <p:cNvSpPr/>
          <p:nvPr userDrawn="1"/>
        </p:nvSpPr>
        <p:spPr>
          <a:xfrm rot="16200000">
            <a:off x="9281601" y="3947601"/>
            <a:ext cx="2910399" cy="2910399"/>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12" name="Classification">
            <a:extLst>
              <a:ext uri="{FF2B5EF4-FFF2-40B4-BE49-F238E27FC236}">
                <a16:creationId xmlns:a16="http://schemas.microsoft.com/office/drawing/2014/main" id="{1C5B0F71-0889-8AA3-1424-358FEF2E8AF4}"/>
              </a:ext>
              <a:ext uri="{C183D7F6-B498-43B3-948B-1728B52AA6E4}">
                <adec:decorative xmlns:adec="http://schemas.microsoft.com/office/drawing/2017/decorative" val="1"/>
              </a:ext>
            </a:extLst>
          </p:cNvPr>
          <p:cNvSpPr txBox="1">
            <a:spLocks/>
          </p:cNvSpPr>
          <p:nvPr userDrawn="1"/>
        </p:nvSpPr>
        <p:spPr>
          <a:xfrm>
            <a:off x="440938" y="6488640"/>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800" dirty="0">
                <a:solidFill>
                  <a:schemeClr val="bg1"/>
                </a:solidFill>
                <a:effectLst/>
              </a:rPr>
              <a:t>© Ipsos | Juin 2025 | Version finale</a:t>
            </a:r>
            <a:endParaRPr lang="en-GB" sz="800" dirty="0">
              <a:solidFill>
                <a:schemeClr val="bg1"/>
              </a:solidFill>
              <a:effectLst/>
            </a:endParaRPr>
          </a:p>
        </p:txBody>
      </p:sp>
      <p:sp>
        <p:nvSpPr>
          <p:cNvPr id="11" name="Slide Number">
            <a:extLst>
              <a:ext uri="{FF2B5EF4-FFF2-40B4-BE49-F238E27FC236}">
                <a16:creationId xmlns:a16="http://schemas.microsoft.com/office/drawing/2014/main" id="{BE4B9BBA-B9E4-5FF2-9CD0-5259512082F0}"/>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‹N°›</a:t>
            </a:fld>
            <a:endParaRPr lang="en-GB" sz="900">
              <a:solidFill>
                <a:schemeClr val="bg1"/>
              </a:solidFill>
            </a:endParaRPr>
          </a:p>
        </p:txBody>
      </p:sp>
      <p:pic>
        <p:nvPicPr>
          <p:cNvPr id="5" name="Ipsos Logo">
            <a:extLst>
              <a:ext uri="{FF2B5EF4-FFF2-40B4-BE49-F238E27FC236}">
                <a16:creationId xmlns:a16="http://schemas.microsoft.com/office/drawing/2014/main" id="{C8313A58-2212-9452-4CBE-3D4E7E92AA4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38861887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Side by side">
    <p:spTree>
      <p:nvGrpSpPr>
        <p:cNvPr id="1" name=""/>
        <p:cNvGrpSpPr/>
        <p:nvPr/>
      </p:nvGrpSpPr>
      <p:grpSpPr>
        <a:xfrm>
          <a:off x="0" y="0"/>
          <a:ext cx="0" cy="0"/>
          <a:chOff x="0" y="0"/>
          <a:chExt cx="0" cy="0"/>
        </a:xfrm>
      </p:grpSpPr>
      <p:sp>
        <p:nvSpPr>
          <p:cNvPr id="7" name="Title" descr="Header">
            <a:extLst>
              <a:ext uri="{FF2B5EF4-FFF2-40B4-BE49-F238E27FC236}">
                <a16:creationId xmlns:a16="http://schemas.microsoft.com/office/drawing/2014/main" id="{B80FCDC1-4ADD-40AF-8A4F-44573B1258DA}"/>
              </a:ext>
            </a:extLst>
          </p:cNvPr>
          <p:cNvSpPr>
            <a:spLocks noGrp="1"/>
          </p:cNvSpPr>
          <p:nvPr>
            <p:ph type="title"/>
          </p:nvPr>
        </p:nvSpPr>
        <p:spPr/>
        <p:txBody>
          <a:bodyPr/>
          <a:lstStyle/>
          <a:p>
            <a:r>
              <a:rPr lang="fr-FR"/>
              <a:t>Modifiez le style du titre</a:t>
            </a:r>
            <a:endParaRPr lang="en-GB"/>
          </a:p>
        </p:txBody>
      </p:sp>
      <p:sp>
        <p:nvSpPr>
          <p:cNvPr id="3" name="Placeholder 1">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5456880" cy="3861312"/>
          </a:xfrm>
          <a:prstGeom prst="rect">
            <a:avLst/>
          </a:prstGeom>
        </p:spPr>
        <p:txBody>
          <a:bodyPr>
            <a:noAutofit/>
          </a:bodyPr>
          <a:lstStyle>
            <a:lvl1pPr>
              <a:spcBef>
                <a:spcPts val="400"/>
              </a:spcBef>
              <a:defRPr sz="1400">
                <a:solidFill>
                  <a:schemeClr val="tx1"/>
                </a:solidFill>
              </a:defRPr>
            </a:lvl1pPr>
            <a:lvl2pPr marL="180975" indent="-180975">
              <a:spcBef>
                <a:spcPts val="400"/>
              </a:spcBef>
              <a:buSzPct val="110000"/>
              <a:buFont typeface="Arial" panose="020B0604020202020204" pitchFamily="34" charset="0"/>
              <a:buChar char="•"/>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0" name="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73992" y="1808163"/>
            <a:ext cx="5456880" cy="3861312"/>
          </a:xfrm>
          <a:prstGeom prst="rect">
            <a:avLst/>
          </a:prstGeom>
        </p:spPr>
        <p:txBody>
          <a:bodyPr>
            <a:noAutofit/>
          </a:bodyPr>
          <a:lstStyle>
            <a:lvl1pPr>
              <a:spcBef>
                <a:spcPts val="400"/>
              </a:spcBef>
              <a:defRPr sz="1400">
                <a:solidFill>
                  <a:schemeClr val="tx1"/>
                </a:solidFill>
              </a:defRPr>
            </a:lvl1pPr>
            <a:lvl2pPr marL="180975" indent="-180975">
              <a:spcBef>
                <a:spcPts val="400"/>
              </a:spcBef>
              <a:defRPr lang="en-GB" sz="1400" kern="1200" dirty="0">
                <a:solidFill>
                  <a:schemeClr val="tx1"/>
                </a:solidFill>
                <a:latin typeface="+mn-lt"/>
                <a:ea typeface="+mn-ea"/>
                <a:cs typeface="+mn-cs"/>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2210723608"/>
      </p:ext>
    </p:extLst>
  </p:cSld>
  <p:clrMapOvr>
    <a:masterClrMapping/>
  </p:clrMapOvr>
  <p:extLst>
    <p:ext uri="{DCECCB84-F9BA-43D5-87BE-67443E8EF086}">
      <p15:sldGuideLst xmlns:p15="http://schemas.microsoft.com/office/powerpoint/2012/main">
        <p15:guide id="1" orient="horz" pos="4320">
          <p15:clr>
            <a:srgbClr val="F26B43"/>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Quote style 1">
    <p:bg>
      <p:bgPr>
        <a:gradFill>
          <a:gsLst>
            <a:gs pos="24000">
              <a:schemeClr val="accent1">
                <a:lumMod val="35000"/>
              </a:schemeClr>
            </a:gs>
            <a:gs pos="100000">
              <a:schemeClr val="accent1"/>
            </a:gs>
          </a:gsLst>
          <a:lin ang="13500000" scaled="0"/>
        </a:gradFill>
        <a:effectLst/>
      </p:bgPr>
    </p:bg>
    <p:spTree>
      <p:nvGrpSpPr>
        <p:cNvPr id="1" name=""/>
        <p:cNvGrpSpPr/>
        <p:nvPr/>
      </p:nvGrpSpPr>
      <p:grpSpPr>
        <a:xfrm>
          <a:off x="0" y="0"/>
          <a:ext cx="0" cy="0"/>
          <a:chOff x="0" y="0"/>
          <a:chExt cx="0" cy="0"/>
        </a:xfrm>
      </p:grpSpPr>
      <p:sp>
        <p:nvSpPr>
          <p:cNvPr id="21" name="Quote">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3008550" y="2313873"/>
            <a:ext cx="7524198" cy="2636591"/>
          </a:xfrm>
          <a:prstGeom prst="rect">
            <a:avLst/>
          </a:prstGeom>
        </p:spPr>
        <p:txBody>
          <a:bodyPr anchor="t">
            <a:normAutofit/>
          </a:bodyPr>
          <a:lstStyle>
            <a:lvl1pPr marL="0" indent="0">
              <a:buNone/>
              <a:defRPr sz="3200">
                <a:solidFill>
                  <a:schemeClr val="bg1"/>
                </a:solidFill>
              </a:defRPr>
            </a:lvl1pPr>
          </a:lstStyle>
          <a:p>
            <a:pPr lvl="0"/>
            <a:r>
              <a:rPr lang="en-GB"/>
              <a:t>Insert your quote here</a:t>
            </a:r>
          </a:p>
        </p:txBody>
      </p:sp>
      <p:sp>
        <p:nvSpPr>
          <p:cNvPr id="5" name="Triangle">
            <a:extLst>
              <a:ext uri="{FF2B5EF4-FFF2-40B4-BE49-F238E27FC236}">
                <a16:creationId xmlns:a16="http://schemas.microsoft.com/office/drawing/2014/main" id="{92369341-2A1C-B6BE-3FEC-A2BEC04F6AA8}"/>
              </a:ext>
              <a:ext uri="{C183D7F6-B498-43B3-948B-1728B52AA6E4}">
                <adec:decorative xmlns:adec="http://schemas.microsoft.com/office/drawing/2017/decorative" val="1"/>
              </a:ext>
            </a:extLst>
          </p:cNvPr>
          <p:cNvSpPr/>
          <p:nvPr userDrawn="1"/>
        </p:nvSpPr>
        <p:spPr bwMode="auto">
          <a:xfrm rot="5400000">
            <a:off x="0" y="0"/>
            <a:ext cx="3124200" cy="3124200"/>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9" name="Classification">
            <a:extLst>
              <a:ext uri="{FF2B5EF4-FFF2-40B4-BE49-F238E27FC236}">
                <a16:creationId xmlns:a16="http://schemas.microsoft.com/office/drawing/2014/main" id="{87AAF9A5-97ED-3121-02DE-E041C61DC066}"/>
              </a:ext>
              <a:ext uri="{C183D7F6-B498-43B3-948B-1728B52AA6E4}">
                <adec:decorative xmlns:adec="http://schemas.microsoft.com/office/drawing/2017/decorative" val="1"/>
              </a:ext>
            </a:extLst>
          </p:cNvPr>
          <p:cNvSpPr txBox="1">
            <a:spLocks/>
          </p:cNvSpPr>
          <p:nvPr userDrawn="1"/>
        </p:nvSpPr>
        <p:spPr>
          <a:xfrm>
            <a:off x="440938" y="6488640"/>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800" dirty="0">
                <a:solidFill>
                  <a:schemeClr val="bg1"/>
                </a:solidFill>
                <a:effectLst/>
              </a:rPr>
              <a:t>© Ipsos | Juin 2025 | Version finale</a:t>
            </a:r>
            <a:endParaRPr lang="en-GB" sz="800" dirty="0">
              <a:solidFill>
                <a:schemeClr val="bg1"/>
              </a:solidFill>
              <a:effectLst/>
            </a:endParaRPr>
          </a:p>
        </p:txBody>
      </p:sp>
      <p:sp>
        <p:nvSpPr>
          <p:cNvPr id="8" name="Slide Number">
            <a:extLst>
              <a:ext uri="{FF2B5EF4-FFF2-40B4-BE49-F238E27FC236}">
                <a16:creationId xmlns:a16="http://schemas.microsoft.com/office/drawing/2014/main" id="{D37E2842-3D57-CC10-EC4F-9181EFE34C2A}"/>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‹N°›</a:t>
            </a:fld>
            <a:endParaRPr lang="en-GB" sz="900">
              <a:solidFill>
                <a:schemeClr val="bg1"/>
              </a:solidFill>
            </a:endParaRPr>
          </a:p>
        </p:txBody>
      </p:sp>
      <p:pic>
        <p:nvPicPr>
          <p:cNvPr id="3" name="Ipsos Logo">
            <a:extLst>
              <a:ext uri="{FF2B5EF4-FFF2-40B4-BE49-F238E27FC236}">
                <a16:creationId xmlns:a16="http://schemas.microsoft.com/office/drawing/2014/main" id="{2B071C74-0F19-EA2F-036E-1B05F328FC7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98915457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Quote style 3">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6838E746-8C0D-4144-AC8E-FA9CF117C223}"/>
              </a:ext>
            </a:extLst>
          </p:cNvPr>
          <p:cNvSpPr>
            <a:spLocks noGrp="1"/>
          </p:cNvSpPr>
          <p:nvPr>
            <p:ph type="title" hasCustomPrompt="1"/>
          </p:nvPr>
        </p:nvSpPr>
        <p:spPr bwMode="white">
          <a:xfrm>
            <a:off x="450000" y="811950"/>
            <a:ext cx="5407103" cy="3742438"/>
          </a:xfrm>
        </p:spPr>
        <p:txBody>
          <a:bodyPr anchor="t"/>
          <a:lstStyle>
            <a:lvl1pPr>
              <a:defRPr sz="3600" cap="none" spc="0" baseline="0">
                <a:solidFill>
                  <a:schemeClr val="bg1"/>
                </a:solidFill>
                <a:latin typeface="+mn-lt"/>
              </a:defRPr>
            </a:lvl1pPr>
          </a:lstStyle>
          <a:p>
            <a:r>
              <a:rPr lang="en-GB"/>
              <a:t>Summary text background image (text can be recoloured depending on image colour)</a:t>
            </a:r>
            <a:endParaRPr lang="fr-FR"/>
          </a:p>
        </p:txBody>
      </p:sp>
      <p:sp>
        <p:nvSpPr>
          <p:cNvPr id="4" name="Picture Placeholder">
            <a:extLst>
              <a:ext uri="{FF2B5EF4-FFF2-40B4-BE49-F238E27FC236}">
                <a16:creationId xmlns:a16="http://schemas.microsoft.com/office/drawing/2014/main" id="{A8B69072-8F91-57EB-1C5E-B1807F844055}"/>
              </a:ext>
              <a:ext uri="{C183D7F6-B498-43B3-948B-1728B52AA6E4}">
                <adec:decorative xmlns:adec="http://schemas.microsoft.com/office/drawing/2017/decorative" val="1"/>
              </a:ext>
            </a:extLst>
          </p:cNvPr>
          <p:cNvSpPr>
            <a:spLocks noGrp="1"/>
          </p:cNvSpPr>
          <p:nvPr>
            <p:ph type="pic" sz="quarter" idx="15"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733800 h 6858000"/>
              <a:gd name="connsiteX3" fmla="*/ 90678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3733800"/>
                </a:lnTo>
                <a:lnTo>
                  <a:pt x="9067800" y="6858000"/>
                </a:lnTo>
                <a:lnTo>
                  <a:pt x="0" y="6858000"/>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dirty="0"/>
            </a:lvl1pPr>
          </a:lstStyle>
          <a:p>
            <a:pPr lvl="0" algn="ctr"/>
            <a:r>
              <a:rPr lang="en-GB" err="1"/>
              <a:t>clic</a:t>
            </a:r>
            <a:r>
              <a:rPr lang="en-GB"/>
              <a:t> icon in centre to add image</a:t>
            </a:r>
            <a:br>
              <a:rPr lang="en-GB"/>
            </a:br>
            <a:r>
              <a:rPr lang="en-GB"/>
              <a:t>Send image to back so elements show on the page</a:t>
            </a:r>
          </a:p>
          <a:p>
            <a:pPr lvl="0" algn="ctr"/>
            <a:endParaRPr lang="en-GB"/>
          </a:p>
          <a:p>
            <a:pPr lvl="0" algn="ctr"/>
            <a:endParaRPr lang="en-GB"/>
          </a:p>
          <a:p>
            <a:pPr lvl="0" algn="ctr"/>
            <a:endParaRPr lang="en-GB"/>
          </a:p>
        </p:txBody>
      </p:sp>
      <p:pic>
        <p:nvPicPr>
          <p:cNvPr id="6" name="Ipsos Logo">
            <a:extLst>
              <a:ext uri="{FF2B5EF4-FFF2-40B4-BE49-F238E27FC236}">
                <a16:creationId xmlns:a16="http://schemas.microsoft.com/office/drawing/2014/main" id="{52B28BDF-4159-E6C3-47E8-C045FBADA50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1514941551"/>
      </p:ext>
    </p:extLst>
  </p:cSld>
  <p:clrMapOvr>
    <a:masterClrMapping/>
  </p:clrMapOvr>
  <p:hf hdr="0" ftr="0" dt="0"/>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Full bleed image layout">
    <p:spTree>
      <p:nvGrpSpPr>
        <p:cNvPr id="1" name=""/>
        <p:cNvGrpSpPr/>
        <p:nvPr/>
      </p:nvGrpSpPr>
      <p:grpSpPr>
        <a:xfrm>
          <a:off x="0" y="0"/>
          <a:ext cx="0" cy="0"/>
          <a:chOff x="0" y="0"/>
          <a:chExt cx="0" cy="0"/>
        </a:xfrm>
      </p:grpSpPr>
      <p:sp>
        <p:nvSpPr>
          <p:cNvPr id="3" name="Picture Placeholder">
            <a:extLst>
              <a:ext uri="{FF2B5EF4-FFF2-40B4-BE49-F238E27FC236}">
                <a16:creationId xmlns:a16="http://schemas.microsoft.com/office/drawing/2014/main" id="{A0EF3274-3DAF-E90F-9AC0-22CB0B64614D}"/>
              </a:ext>
              <a:ext uri="{C183D7F6-B498-43B3-948B-1728B52AA6E4}">
                <adec:decorative xmlns:adec="http://schemas.microsoft.com/office/drawing/2017/decorative" val="1"/>
              </a:ext>
            </a:extLst>
          </p:cNvPr>
          <p:cNvSpPr>
            <a:spLocks noGrp="1"/>
          </p:cNvSpPr>
          <p:nvPr>
            <p:ph type="pic" sz="quarter" idx="10" hasCustomPrompt="1"/>
          </p:nvPr>
        </p:nvSpPr>
        <p:spPr>
          <a:xfrm>
            <a:off x="0" y="0"/>
            <a:ext cx="12192000" cy="6858000"/>
          </a:xfrm>
          <a:prstGeom prst="rect">
            <a:avLst/>
          </a:prstGeom>
          <a:pattFill prst="wdUpDiag">
            <a:fgClr>
              <a:schemeClr val="bg1">
                <a:lumMod val="95000"/>
              </a:schemeClr>
            </a:fgClr>
            <a:bgClr>
              <a:schemeClr val="bg1"/>
            </a:bgClr>
          </a:pattFill>
        </p:spPr>
        <p:txBody>
          <a:bodyPr vert="horz" lIns="0" tIns="0" rIns="0" bIns="0" rtlCol="0" anchor="ctr">
            <a:noAutofit/>
          </a:bodyPr>
          <a:lstStyle>
            <a:lvl1pPr algn="ctr">
              <a:defRPr lang="en-GB"/>
            </a:lvl1pPr>
          </a:lstStyle>
          <a:p>
            <a:pPr lvl="0"/>
            <a:br>
              <a:rPr lang="en-US"/>
            </a:br>
            <a:br>
              <a:rPr lang="en-US"/>
            </a:br>
            <a:br>
              <a:rPr lang="en-US"/>
            </a:br>
            <a:br>
              <a:rPr lang="en-US"/>
            </a:br>
            <a:br>
              <a:rPr lang="en-US"/>
            </a:br>
            <a:r>
              <a:rPr lang="en-US" err="1"/>
              <a:t>clic</a:t>
            </a:r>
            <a:r>
              <a:rPr lang="en-US"/>
              <a:t> icon to add picture</a:t>
            </a:r>
            <a:endParaRPr lang="en-GB"/>
          </a:p>
        </p:txBody>
      </p:sp>
    </p:spTree>
    <p:extLst>
      <p:ext uri="{BB962C8B-B14F-4D97-AF65-F5344CB8AC3E}">
        <p14:creationId xmlns:p14="http://schemas.microsoft.com/office/powerpoint/2010/main" val="7024102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Full bleed video layout">
    <p:spTree>
      <p:nvGrpSpPr>
        <p:cNvPr id="1" name=""/>
        <p:cNvGrpSpPr/>
        <p:nvPr/>
      </p:nvGrpSpPr>
      <p:grpSpPr>
        <a:xfrm>
          <a:off x="0" y="0"/>
          <a:ext cx="0" cy="0"/>
          <a:chOff x="0" y="0"/>
          <a:chExt cx="0" cy="0"/>
        </a:xfrm>
      </p:grpSpPr>
      <p:sp>
        <p:nvSpPr>
          <p:cNvPr id="4" name="Media Placeholder">
            <a:extLst>
              <a:ext uri="{FF2B5EF4-FFF2-40B4-BE49-F238E27FC236}">
                <a16:creationId xmlns:a16="http://schemas.microsoft.com/office/drawing/2014/main" id="{F33785E0-DBDC-A691-50F6-D30517E18DC3}"/>
              </a:ext>
              <a:ext uri="{C183D7F6-B498-43B3-948B-1728B52AA6E4}">
                <adec:decorative xmlns:adec="http://schemas.microsoft.com/office/drawing/2017/decorative" val="1"/>
              </a:ext>
            </a:extLst>
          </p:cNvPr>
          <p:cNvSpPr>
            <a:spLocks noGrp="1"/>
          </p:cNvSpPr>
          <p:nvPr>
            <p:ph type="media" sz="quarter" idx="10" hasCustomPrompt="1"/>
          </p:nvPr>
        </p:nvSpPr>
        <p:spPr>
          <a:xfrm>
            <a:off x="0" y="0"/>
            <a:ext cx="12192000" cy="6858000"/>
          </a:xfrm>
          <a:prstGeom prst="rect">
            <a:avLst/>
          </a:prstGeom>
          <a:pattFill prst="wdUpDiag">
            <a:fgClr>
              <a:schemeClr val="bg1">
                <a:lumMod val="95000"/>
              </a:schemeClr>
            </a:fgClr>
            <a:bgClr>
              <a:schemeClr val="bg1"/>
            </a:bgClr>
          </a:pattFill>
        </p:spPr>
        <p:txBody>
          <a:bodyPr vert="horz" lIns="0" tIns="0" rIns="0" bIns="0" rtlCol="0" anchor="ctr">
            <a:noAutofit/>
          </a:bodyPr>
          <a:lstStyle>
            <a:lvl1pPr>
              <a:defRPr lang="en-GB"/>
            </a:lvl1pPr>
          </a:lstStyle>
          <a:p>
            <a:pPr lvl="0" algn="ctr"/>
            <a:br>
              <a:rPr lang="en-GB"/>
            </a:br>
            <a:br>
              <a:rPr lang="en-GB"/>
            </a:br>
            <a:br>
              <a:rPr lang="en-GB"/>
            </a:br>
            <a:br>
              <a:rPr lang="en-GB"/>
            </a:br>
            <a:br>
              <a:rPr lang="en-GB"/>
            </a:br>
            <a:br>
              <a:rPr lang="en-GB"/>
            </a:br>
            <a:r>
              <a:rPr lang="en-GB"/>
              <a:t>Full bleed video layout</a:t>
            </a:r>
          </a:p>
        </p:txBody>
      </p:sp>
    </p:spTree>
    <p:extLst>
      <p:ext uri="{BB962C8B-B14F-4D97-AF65-F5344CB8AC3E}">
        <p14:creationId xmlns:p14="http://schemas.microsoft.com/office/powerpoint/2010/main" val="27496002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ext and diagram">
    <p:spTree>
      <p:nvGrpSpPr>
        <p:cNvPr id="1" name=""/>
        <p:cNvGrpSpPr/>
        <p:nvPr/>
      </p:nvGrpSpPr>
      <p:grpSpPr>
        <a:xfrm>
          <a:off x="0" y="0"/>
          <a:ext cx="0" cy="0"/>
          <a:chOff x="0" y="0"/>
          <a:chExt cx="0" cy="0"/>
        </a:xfrm>
      </p:grpSpPr>
      <p:sp>
        <p:nvSpPr>
          <p:cNvPr id="5" name="Title" descr="Header">
            <a:extLst>
              <a:ext uri="{FF2B5EF4-FFF2-40B4-BE49-F238E27FC236}">
                <a16:creationId xmlns:a16="http://schemas.microsoft.com/office/drawing/2014/main" id="{4E7DB10B-B766-4A3C-BABF-17B2D91DB2CE}"/>
              </a:ext>
              <a:ext uri="{C183D7F6-B498-43B3-948B-1728B52AA6E4}">
                <adec:decorative xmlns:adec="http://schemas.microsoft.com/office/drawing/2017/decorative" val="0"/>
              </a:ext>
            </a:extLst>
          </p:cNvPr>
          <p:cNvSpPr>
            <a:spLocks noGrp="1"/>
          </p:cNvSpPr>
          <p:nvPr>
            <p:ph type="title"/>
          </p:nvPr>
        </p:nvSpPr>
        <p:spPr/>
        <p:txBody>
          <a:bodyPr/>
          <a:lstStyle/>
          <a:p>
            <a:r>
              <a:rPr lang="fr-FR"/>
              <a:t>Modifiez le style du titre</a:t>
            </a:r>
            <a:endParaRPr lang="en-GB"/>
          </a:p>
        </p:txBody>
      </p:sp>
      <p:sp>
        <p:nvSpPr>
          <p:cNvPr id="3" name="Placeholder">
            <a:extLst>
              <a:ext uri="{FF2B5EF4-FFF2-40B4-BE49-F238E27FC236}">
                <a16:creationId xmlns:a16="http://schemas.microsoft.com/office/drawing/2014/main" id="{1703231E-4063-4D72-A4F3-5BF19050C303}"/>
              </a:ext>
              <a:ext uri="{C183D7F6-B498-43B3-948B-1728B52AA6E4}">
                <adec:decorative xmlns:adec="http://schemas.microsoft.com/office/drawing/2017/decorative" val="0"/>
              </a:ext>
            </a:extLst>
          </p:cNvPr>
          <p:cNvSpPr>
            <a:spLocks noGrp="1"/>
          </p:cNvSpPr>
          <p:nvPr>
            <p:ph idx="1" hasCustomPrompt="1"/>
          </p:nvPr>
        </p:nvSpPr>
        <p:spPr>
          <a:xfrm>
            <a:off x="450001" y="1792800"/>
            <a:ext cx="2591650" cy="3876675"/>
          </a:xfrm>
          <a:prstGeom prst="rect">
            <a:avLst/>
          </a:prstGeom>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8" name="Chart / Diagram">
            <a:extLst>
              <a:ext uri="{FF2B5EF4-FFF2-40B4-BE49-F238E27FC236}">
                <a16:creationId xmlns:a16="http://schemas.microsoft.com/office/drawing/2014/main" id="{08D894DB-FF91-4B8E-8C44-72A8DC9940DE}"/>
              </a:ext>
              <a:ext uri="{C183D7F6-B498-43B3-948B-1728B52AA6E4}">
                <adec:decorative xmlns:adec="http://schemas.microsoft.com/office/drawing/2017/decorative" val="0"/>
              </a:ext>
            </a:extLst>
          </p:cNvPr>
          <p:cNvSpPr>
            <a:spLocks noGrp="1"/>
          </p:cNvSpPr>
          <p:nvPr>
            <p:ph sz="quarter" idx="19" hasCustomPrompt="1"/>
          </p:nvPr>
        </p:nvSpPr>
        <p:spPr>
          <a:xfrm>
            <a:off x="3355975" y="1792800"/>
            <a:ext cx="8410071" cy="3877200"/>
          </a:xfrm>
          <a:prstGeom prst="rect">
            <a:avLst/>
          </a:prstGeom>
          <a:solidFill>
            <a:schemeClr val="bg1">
              <a:lumMod val="95000"/>
            </a:schemeClr>
          </a:solidFill>
        </p:spPr>
        <p:txBody>
          <a:bodyPr/>
          <a:lstStyle>
            <a:lvl1pPr>
              <a:defRPr sz="1400"/>
            </a:lvl1pPr>
            <a:lvl2pPr>
              <a:defRPr sz="1200"/>
            </a:lvl2pPr>
            <a:lvl3pPr>
              <a:defRPr sz="1200"/>
            </a:lvl3pPr>
            <a:lvl4pPr>
              <a:defRPr sz="1200"/>
            </a:lvl4pPr>
            <a:lvl5pPr>
              <a:defRPr sz="1200"/>
            </a:lvl5pPr>
          </a:lstStyle>
          <a:p>
            <a:pPr lvl="0"/>
            <a:r>
              <a:rPr lang="en-US"/>
              <a:t>Insert diagram or visual content here</a:t>
            </a:r>
          </a:p>
        </p:txBody>
      </p:sp>
      <p:sp>
        <p:nvSpPr>
          <p:cNvPr id="11" name="Base &amp; Source">
            <a:extLst>
              <a:ext uri="{FF2B5EF4-FFF2-40B4-BE49-F238E27FC236}">
                <a16:creationId xmlns:a16="http://schemas.microsoft.com/office/drawing/2014/main" id="{C52F8B06-1F56-44E1-9BCB-34E6B0549078}"/>
              </a:ext>
            </a:extLst>
          </p:cNvPr>
          <p:cNvSpPr>
            <a:spLocks noGrp="1"/>
          </p:cNvSpPr>
          <p:nvPr>
            <p:ph type="body" sz="quarter" idx="18" hasCustomPrompt="1"/>
          </p:nvPr>
        </p:nvSpPr>
        <p:spPr>
          <a:xfrm>
            <a:off x="452897" y="5823783"/>
            <a:ext cx="11277975" cy="124906"/>
          </a:xfrm>
          <a:prstGeom prst="rect">
            <a:avLst/>
          </a:prstGeo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Tree>
    <p:extLst>
      <p:ext uri="{BB962C8B-B14F-4D97-AF65-F5344CB8AC3E}">
        <p14:creationId xmlns:p14="http://schemas.microsoft.com/office/powerpoint/2010/main" val="300152145"/>
      </p:ext>
    </p:extLst>
  </p:cSld>
  <p:clrMapOvr>
    <a:masterClrMapping/>
  </p:clrMapOvr>
  <p:hf hdr="0" ftr="0" dt="0"/>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white_Cle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E4D39-4D4B-EF55-6284-160F99E53352}"/>
              </a:ext>
            </a:extLst>
          </p:cNvPr>
          <p:cNvSpPr>
            <a:spLocks noGrp="1"/>
          </p:cNvSpPr>
          <p:nvPr>
            <p:ph type="title"/>
          </p:nvPr>
        </p:nvSpPr>
        <p:spPr/>
        <p:txBody>
          <a:bodyPr/>
          <a:lstStyle/>
          <a:p>
            <a:r>
              <a:rPr lang="fr-FR"/>
              <a:t>Modifiez le style du titre</a:t>
            </a:r>
            <a:endParaRPr lang="en-GB"/>
          </a:p>
        </p:txBody>
      </p:sp>
    </p:spTree>
    <p:extLst>
      <p:ext uri="{BB962C8B-B14F-4D97-AF65-F5344CB8AC3E}">
        <p14:creationId xmlns:p14="http://schemas.microsoft.com/office/powerpoint/2010/main" val="1479460784"/>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cSld name="Cover1">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31999" y="1350000"/>
            <a:ext cx="5825926" cy="715669"/>
          </a:xfrm>
        </p:spPr>
        <p:txBody>
          <a:bodyPr/>
          <a:lstStyle>
            <a:lvl1pPr>
              <a:defRPr sz="4800" cap="all" baseline="0">
                <a:solidFill>
                  <a:schemeClr val="bg1"/>
                </a:solidFill>
                <a:latin typeface="+mj-lt"/>
              </a:defRPr>
            </a:lvl1pPr>
          </a:lstStyle>
          <a:p>
            <a:r>
              <a:rPr lang="en-US"/>
              <a:t>CLICK TO EDIT MASTER TITLE STYLE</a:t>
            </a:r>
            <a:endParaRPr lang="en-GB"/>
          </a:p>
        </p:txBody>
      </p:sp>
      <p:sp>
        <p:nvSpPr>
          <p:cNvPr id="5" name="Subtitle">
            <a:extLst>
              <a:ext uri="{FF2B5EF4-FFF2-40B4-BE49-F238E27FC236}">
                <a16:creationId xmlns:a16="http://schemas.microsoft.com/office/drawing/2014/main" id="{6C551072-26BC-6754-FFC3-623433564F20}"/>
              </a:ext>
            </a:extLst>
          </p:cNvPr>
          <p:cNvSpPr>
            <a:spLocks noGrp="1"/>
          </p:cNvSpPr>
          <p:nvPr>
            <p:ph type="body" sz="quarter" idx="12" hasCustomPrompt="1"/>
          </p:nvPr>
        </p:nvSpPr>
        <p:spPr>
          <a:xfrm>
            <a:off x="431800" y="3494989"/>
            <a:ext cx="3851275"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7" name="Picture Placeholder">
            <a:extLst>
              <a:ext uri="{FF2B5EF4-FFF2-40B4-BE49-F238E27FC236}">
                <a16:creationId xmlns:a16="http://schemas.microsoft.com/office/drawing/2014/main" id="{67F8163F-D370-5C4C-500A-7D576C590BB1}"/>
              </a:ext>
              <a:ext uri="{C183D7F6-B498-43B3-948B-1728B52AA6E4}">
                <adec:decorative xmlns:adec="http://schemas.microsoft.com/office/drawing/2017/decorative" val="1"/>
              </a:ext>
            </a:extLst>
          </p:cNvPr>
          <p:cNvSpPr>
            <a:spLocks noGrp="1"/>
          </p:cNvSpPr>
          <p:nvPr>
            <p:ph type="pic" sz="quarter" idx="11"/>
          </p:nvPr>
        </p:nvSpPr>
        <p:spPr>
          <a:xfrm>
            <a:off x="1905000" y="0"/>
            <a:ext cx="10300263" cy="6870700"/>
          </a:xfrm>
          <a:custGeom>
            <a:avLst/>
            <a:gdLst>
              <a:gd name="connsiteX0" fmla="*/ 6858000 w 10287001"/>
              <a:gd name="connsiteY0" fmla="*/ 0 h 6858000"/>
              <a:gd name="connsiteX1" fmla="*/ 10287001 w 10287001"/>
              <a:gd name="connsiteY1" fmla="*/ 0 h 6858000"/>
              <a:gd name="connsiteX2" fmla="*/ 10287001 w 10287001"/>
              <a:gd name="connsiteY2" fmla="*/ 3467099 h 6858000"/>
              <a:gd name="connsiteX3" fmla="*/ 6896100 w 10287001"/>
              <a:gd name="connsiteY3" fmla="*/ 6858000 h 6858000"/>
              <a:gd name="connsiteX4" fmla="*/ 0 w 10287001"/>
              <a:gd name="connsiteY4" fmla="*/ 6858000 h 6858000"/>
              <a:gd name="connsiteX0" fmla="*/ 6858000 w 10287001"/>
              <a:gd name="connsiteY0" fmla="*/ 0 h 6858000"/>
              <a:gd name="connsiteX1" fmla="*/ 10287001 w 10287001"/>
              <a:gd name="connsiteY1" fmla="*/ 0 h 6858000"/>
              <a:gd name="connsiteX2" fmla="*/ 10287001 w 10287001"/>
              <a:gd name="connsiteY2" fmla="*/ 3467099 h 6858000"/>
              <a:gd name="connsiteX3" fmla="*/ 8636000 w 10287001"/>
              <a:gd name="connsiteY3" fmla="*/ 5080000 h 6858000"/>
              <a:gd name="connsiteX4" fmla="*/ 6896100 w 10287001"/>
              <a:gd name="connsiteY4" fmla="*/ 6858000 h 6858000"/>
              <a:gd name="connsiteX5" fmla="*/ 0 w 10287001"/>
              <a:gd name="connsiteY5" fmla="*/ 6858000 h 6858000"/>
              <a:gd name="connsiteX6" fmla="*/ 6858000 w 10287001"/>
              <a:gd name="connsiteY6" fmla="*/ 0 h 6858000"/>
              <a:gd name="connsiteX0" fmla="*/ 6858000 w 10287001"/>
              <a:gd name="connsiteY0" fmla="*/ 0 h 6870700"/>
              <a:gd name="connsiteX1" fmla="*/ 10287001 w 10287001"/>
              <a:gd name="connsiteY1" fmla="*/ 0 h 6870700"/>
              <a:gd name="connsiteX2" fmla="*/ 10287001 w 10287001"/>
              <a:gd name="connsiteY2" fmla="*/ 3467099 h 6870700"/>
              <a:gd name="connsiteX3" fmla="*/ 10274300 w 10287001"/>
              <a:gd name="connsiteY3" fmla="*/ 6870700 h 6870700"/>
              <a:gd name="connsiteX4" fmla="*/ 6896100 w 10287001"/>
              <a:gd name="connsiteY4" fmla="*/ 6858000 h 6870700"/>
              <a:gd name="connsiteX5" fmla="*/ 0 w 10287001"/>
              <a:gd name="connsiteY5" fmla="*/ 6858000 h 6870700"/>
              <a:gd name="connsiteX6" fmla="*/ 6858000 w 10287001"/>
              <a:gd name="connsiteY6" fmla="*/ 0 h 6870700"/>
              <a:gd name="connsiteX0" fmla="*/ 6858000 w 10300263"/>
              <a:gd name="connsiteY0" fmla="*/ 0 h 6870700"/>
              <a:gd name="connsiteX1" fmla="*/ 10287001 w 10300263"/>
              <a:gd name="connsiteY1" fmla="*/ 0 h 6870700"/>
              <a:gd name="connsiteX2" fmla="*/ 10287001 w 10300263"/>
              <a:gd name="connsiteY2" fmla="*/ 3467099 h 6870700"/>
              <a:gd name="connsiteX3" fmla="*/ 10299700 w 10300263"/>
              <a:gd name="connsiteY3" fmla="*/ 6870700 h 6870700"/>
              <a:gd name="connsiteX4" fmla="*/ 6896100 w 10300263"/>
              <a:gd name="connsiteY4" fmla="*/ 6858000 h 6870700"/>
              <a:gd name="connsiteX5" fmla="*/ 0 w 10300263"/>
              <a:gd name="connsiteY5" fmla="*/ 6858000 h 6870700"/>
              <a:gd name="connsiteX6" fmla="*/ 6858000 w 10300263"/>
              <a:gd name="connsiteY6" fmla="*/ 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00263" h="6870700">
                <a:moveTo>
                  <a:pt x="6858000" y="0"/>
                </a:moveTo>
                <a:lnTo>
                  <a:pt x="10287001" y="0"/>
                </a:lnTo>
                <a:lnTo>
                  <a:pt x="10287001" y="3467099"/>
                </a:lnTo>
                <a:cubicBezTo>
                  <a:pt x="10282767" y="4601633"/>
                  <a:pt x="10303934" y="5736166"/>
                  <a:pt x="10299700" y="6870700"/>
                </a:cubicBezTo>
                <a:lnTo>
                  <a:pt x="6896100" y="6858000"/>
                </a:lnTo>
                <a:lnTo>
                  <a:pt x="0" y="6858000"/>
                </a:lnTo>
                <a:lnTo>
                  <a:pt x="6858000" y="0"/>
                </a:lnTo>
                <a:close/>
              </a:path>
            </a:pathLst>
          </a:custGeom>
          <a:pattFill prst="dkUpDiag">
            <a:fgClr>
              <a:schemeClr val="bg1">
                <a:lumMod val="85000"/>
              </a:schemeClr>
            </a:fgClr>
            <a:bgClr>
              <a:schemeClr val="bg1"/>
            </a:bgClr>
          </a:pattFill>
        </p:spPr>
        <p:txBody>
          <a:bodyPr vert="horz" wrap="square" lIns="0" tIns="0" rIns="0" bIns="0" rtlCol="0">
            <a:noAutofit/>
          </a:bodyPr>
          <a:lstStyle>
            <a:lvl1pPr>
              <a:defRPr lang="en-GB"/>
            </a:lvl1pPr>
          </a:lstStyle>
          <a:p>
            <a:pPr lvl="0"/>
            <a:r>
              <a:rPr lang="fr-FR"/>
              <a:t>Cliquez sur l'icône pour ajouter une image</a:t>
            </a:r>
            <a:endParaRPr lang="en-GB"/>
          </a:p>
        </p:txBody>
      </p:sp>
      <p:sp>
        <p:nvSpPr>
          <p:cNvPr id="3" name="Classification">
            <a:extLst>
              <a:ext uri="{FF2B5EF4-FFF2-40B4-BE49-F238E27FC236}">
                <a16:creationId xmlns:a16="http://schemas.microsoft.com/office/drawing/2014/main" id="{6A957CF6-0DF2-748E-CBF0-17B6B8878BA1}"/>
              </a:ext>
              <a:ext uri="{C183D7F6-B498-43B3-948B-1728B52AA6E4}">
                <adec:decorative xmlns:adec="http://schemas.microsoft.com/office/drawing/2017/decorative" val="1"/>
              </a:ext>
            </a:extLst>
          </p:cNvPr>
          <p:cNvSpPr txBox="1">
            <a:spLocks/>
          </p:cNvSpPr>
          <p:nvPr/>
        </p:nvSpPr>
        <p:spPr>
          <a:xfrm>
            <a:off x="440938" y="6497329"/>
            <a:ext cx="1540262"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800" dirty="0">
                <a:solidFill>
                  <a:schemeClr val="bg1"/>
                </a:solidFill>
                <a:effectLst/>
              </a:rPr>
              <a:t>© Ipsos | Juin 2025 | Version finale |</a:t>
            </a:r>
            <a:endParaRPr lang="en-GB" sz="800" dirty="0">
              <a:solidFill>
                <a:schemeClr val="bg1"/>
              </a:solidFill>
              <a:effectLst/>
            </a:endParaRPr>
          </a:p>
        </p:txBody>
      </p:sp>
    </p:spTree>
    <p:extLst>
      <p:ext uri="{BB962C8B-B14F-4D97-AF65-F5344CB8AC3E}">
        <p14:creationId xmlns:p14="http://schemas.microsoft.com/office/powerpoint/2010/main" val="61107362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ouble column 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p:txBody>
          <a:bodyPr/>
          <a:lstStyle>
            <a:lvl1pPr>
              <a:defRPr/>
            </a:lvl1pPr>
          </a:lstStyle>
          <a:p>
            <a:r>
              <a:rPr lang="en-US"/>
              <a:t>Double column layout</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11299088" cy="3861312"/>
          </a:xfrm>
          <a:prstGeom prst="rect">
            <a:avLst/>
          </a:prstGeom>
        </p:spPr>
        <p:txBody>
          <a:bodyPr numCol="2" spcCol="288000">
            <a:noAutofit/>
          </a:bodyPr>
          <a:lstStyle>
            <a:lvl1pPr>
              <a:lnSpc>
                <a:spcPct val="115000"/>
              </a:lnSpc>
              <a:spcBef>
                <a:spcPts val="400"/>
              </a:spcBef>
              <a:defRPr sz="1200">
                <a:solidFill>
                  <a:schemeClr val="tx1"/>
                </a:solidFill>
              </a:defRPr>
            </a:lvl1pPr>
            <a:lvl2pPr marL="180975" indent="-180975">
              <a:lnSpc>
                <a:spcPct val="115000"/>
              </a:lnSpc>
              <a:spcBef>
                <a:spcPts val="400"/>
              </a:spcBef>
              <a:buSzPct val="100000"/>
              <a:defRPr lang="en-GB" sz="1200" kern="1200" dirty="0">
                <a:solidFill>
                  <a:schemeClr val="tx1"/>
                </a:solidFill>
                <a:latin typeface="+mn-lt"/>
                <a:ea typeface="+mn-ea"/>
                <a:cs typeface="+mn-cs"/>
              </a:defRPr>
            </a:lvl2pPr>
            <a:lvl3pPr>
              <a:lnSpc>
                <a:spcPct val="115000"/>
              </a:lnSpc>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1533153417"/>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Cover 1 (White)">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31999" y="1350000"/>
            <a:ext cx="5825925" cy="715669"/>
          </a:xfrm>
        </p:spPr>
        <p:txBody>
          <a:bodyPr/>
          <a:lstStyle>
            <a:lvl1pPr>
              <a:defRPr sz="4800" cap="all" baseline="0">
                <a:solidFill>
                  <a:schemeClr val="tx1"/>
                </a:solidFill>
                <a:latin typeface="+mj-lt"/>
              </a:defRPr>
            </a:lvl1pPr>
          </a:lstStyle>
          <a:p>
            <a:r>
              <a:rPr lang="en-US"/>
              <a:t>CLICK TO EDIT MASTER TITLE STYLE</a:t>
            </a:r>
            <a:endParaRPr lang="en-GB"/>
          </a:p>
        </p:txBody>
      </p:sp>
      <p:sp>
        <p:nvSpPr>
          <p:cNvPr id="5" name="Subtitle">
            <a:extLst>
              <a:ext uri="{FF2B5EF4-FFF2-40B4-BE49-F238E27FC236}">
                <a16:creationId xmlns:a16="http://schemas.microsoft.com/office/drawing/2014/main" id="{8CDCDA0A-C736-B40F-7E80-2D0FC7024AC3}"/>
              </a:ext>
            </a:extLst>
          </p:cNvPr>
          <p:cNvSpPr>
            <a:spLocks noGrp="1"/>
          </p:cNvSpPr>
          <p:nvPr>
            <p:ph type="body" sz="quarter" idx="12" hasCustomPrompt="1"/>
          </p:nvPr>
        </p:nvSpPr>
        <p:spPr>
          <a:xfrm>
            <a:off x="431799" y="3494989"/>
            <a:ext cx="3851275" cy="1274763"/>
          </a:xfrm>
          <a:prstGeom prst="rect">
            <a:avLst/>
          </a:prstGeom>
        </p:spPr>
        <p:txBody>
          <a:bodyPr/>
          <a:lstStyle>
            <a:lvl1pPr>
              <a:defRPr sz="2000">
                <a:solidFill>
                  <a:schemeClr val="tx1"/>
                </a:solidFill>
              </a:defRPr>
            </a:lvl1pPr>
            <a:lvl2pPr marL="0" indent="0">
              <a:buNone/>
              <a:defRPr/>
            </a:lvl2pPr>
          </a:lstStyle>
          <a:p>
            <a:pPr lvl="0"/>
            <a:r>
              <a:rPr lang="en-US"/>
              <a:t>Optional additional information</a:t>
            </a:r>
          </a:p>
        </p:txBody>
      </p:sp>
      <p:sp>
        <p:nvSpPr>
          <p:cNvPr id="7" name="Picture Placeholder">
            <a:extLst>
              <a:ext uri="{FF2B5EF4-FFF2-40B4-BE49-F238E27FC236}">
                <a16:creationId xmlns:a16="http://schemas.microsoft.com/office/drawing/2014/main" id="{67F8163F-D370-5C4C-500A-7D576C590BB1}"/>
              </a:ext>
              <a:ext uri="{C183D7F6-B498-43B3-948B-1728B52AA6E4}">
                <adec:decorative xmlns:adec="http://schemas.microsoft.com/office/drawing/2017/decorative" val="1"/>
              </a:ext>
            </a:extLst>
          </p:cNvPr>
          <p:cNvSpPr>
            <a:spLocks noGrp="1"/>
          </p:cNvSpPr>
          <p:nvPr>
            <p:ph type="pic" sz="quarter" idx="11"/>
          </p:nvPr>
        </p:nvSpPr>
        <p:spPr>
          <a:xfrm>
            <a:off x="1905000" y="0"/>
            <a:ext cx="10300263" cy="6870700"/>
          </a:xfrm>
          <a:custGeom>
            <a:avLst/>
            <a:gdLst>
              <a:gd name="connsiteX0" fmla="*/ 6858000 w 10287001"/>
              <a:gd name="connsiteY0" fmla="*/ 0 h 6858000"/>
              <a:gd name="connsiteX1" fmla="*/ 10287001 w 10287001"/>
              <a:gd name="connsiteY1" fmla="*/ 0 h 6858000"/>
              <a:gd name="connsiteX2" fmla="*/ 10287001 w 10287001"/>
              <a:gd name="connsiteY2" fmla="*/ 3467099 h 6858000"/>
              <a:gd name="connsiteX3" fmla="*/ 6896100 w 10287001"/>
              <a:gd name="connsiteY3" fmla="*/ 6858000 h 6858000"/>
              <a:gd name="connsiteX4" fmla="*/ 0 w 10287001"/>
              <a:gd name="connsiteY4" fmla="*/ 6858000 h 6858000"/>
              <a:gd name="connsiteX0" fmla="*/ 6858000 w 10287001"/>
              <a:gd name="connsiteY0" fmla="*/ 0 h 6858000"/>
              <a:gd name="connsiteX1" fmla="*/ 10287001 w 10287001"/>
              <a:gd name="connsiteY1" fmla="*/ 0 h 6858000"/>
              <a:gd name="connsiteX2" fmla="*/ 10287001 w 10287001"/>
              <a:gd name="connsiteY2" fmla="*/ 3467099 h 6858000"/>
              <a:gd name="connsiteX3" fmla="*/ 8636000 w 10287001"/>
              <a:gd name="connsiteY3" fmla="*/ 5080000 h 6858000"/>
              <a:gd name="connsiteX4" fmla="*/ 6896100 w 10287001"/>
              <a:gd name="connsiteY4" fmla="*/ 6858000 h 6858000"/>
              <a:gd name="connsiteX5" fmla="*/ 0 w 10287001"/>
              <a:gd name="connsiteY5" fmla="*/ 6858000 h 6858000"/>
              <a:gd name="connsiteX6" fmla="*/ 6858000 w 10287001"/>
              <a:gd name="connsiteY6" fmla="*/ 0 h 6858000"/>
              <a:gd name="connsiteX0" fmla="*/ 6858000 w 10287001"/>
              <a:gd name="connsiteY0" fmla="*/ 0 h 6870700"/>
              <a:gd name="connsiteX1" fmla="*/ 10287001 w 10287001"/>
              <a:gd name="connsiteY1" fmla="*/ 0 h 6870700"/>
              <a:gd name="connsiteX2" fmla="*/ 10287001 w 10287001"/>
              <a:gd name="connsiteY2" fmla="*/ 3467099 h 6870700"/>
              <a:gd name="connsiteX3" fmla="*/ 10274300 w 10287001"/>
              <a:gd name="connsiteY3" fmla="*/ 6870700 h 6870700"/>
              <a:gd name="connsiteX4" fmla="*/ 6896100 w 10287001"/>
              <a:gd name="connsiteY4" fmla="*/ 6858000 h 6870700"/>
              <a:gd name="connsiteX5" fmla="*/ 0 w 10287001"/>
              <a:gd name="connsiteY5" fmla="*/ 6858000 h 6870700"/>
              <a:gd name="connsiteX6" fmla="*/ 6858000 w 10287001"/>
              <a:gd name="connsiteY6" fmla="*/ 0 h 6870700"/>
              <a:gd name="connsiteX0" fmla="*/ 6858000 w 10300263"/>
              <a:gd name="connsiteY0" fmla="*/ 0 h 6870700"/>
              <a:gd name="connsiteX1" fmla="*/ 10287001 w 10300263"/>
              <a:gd name="connsiteY1" fmla="*/ 0 h 6870700"/>
              <a:gd name="connsiteX2" fmla="*/ 10287001 w 10300263"/>
              <a:gd name="connsiteY2" fmla="*/ 3467099 h 6870700"/>
              <a:gd name="connsiteX3" fmla="*/ 10299700 w 10300263"/>
              <a:gd name="connsiteY3" fmla="*/ 6870700 h 6870700"/>
              <a:gd name="connsiteX4" fmla="*/ 6896100 w 10300263"/>
              <a:gd name="connsiteY4" fmla="*/ 6858000 h 6870700"/>
              <a:gd name="connsiteX5" fmla="*/ 0 w 10300263"/>
              <a:gd name="connsiteY5" fmla="*/ 6858000 h 6870700"/>
              <a:gd name="connsiteX6" fmla="*/ 6858000 w 10300263"/>
              <a:gd name="connsiteY6" fmla="*/ 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00263" h="6870700">
                <a:moveTo>
                  <a:pt x="6858000" y="0"/>
                </a:moveTo>
                <a:lnTo>
                  <a:pt x="10287001" y="0"/>
                </a:lnTo>
                <a:lnTo>
                  <a:pt x="10287001" y="3467099"/>
                </a:lnTo>
                <a:cubicBezTo>
                  <a:pt x="10282767" y="4601633"/>
                  <a:pt x="10303934" y="5736166"/>
                  <a:pt x="10299700" y="6870700"/>
                </a:cubicBezTo>
                <a:lnTo>
                  <a:pt x="6896100" y="6858000"/>
                </a:lnTo>
                <a:lnTo>
                  <a:pt x="0" y="6858000"/>
                </a:lnTo>
                <a:lnTo>
                  <a:pt x="6858000" y="0"/>
                </a:lnTo>
                <a:close/>
              </a:path>
            </a:pathLst>
          </a:custGeom>
          <a:pattFill prst="dkUpDiag">
            <a:fgClr>
              <a:schemeClr val="bg1">
                <a:lumMod val="85000"/>
              </a:schemeClr>
            </a:fgClr>
            <a:bgClr>
              <a:schemeClr val="bg1"/>
            </a:bgClr>
          </a:pattFill>
        </p:spPr>
        <p:txBody>
          <a:bodyPr vert="horz" wrap="square" lIns="0" tIns="0" rIns="0" bIns="0" rtlCol="0">
            <a:noAutofit/>
          </a:bodyPr>
          <a:lstStyle>
            <a:lvl1pPr>
              <a:defRPr lang="en-GB"/>
            </a:lvl1pPr>
          </a:lstStyle>
          <a:p>
            <a:pPr lvl="0"/>
            <a:r>
              <a:rPr lang="fr-FR"/>
              <a:t>Cliquez sur l'icône pour ajouter une image</a:t>
            </a:r>
            <a:endParaRPr lang="en-GB"/>
          </a:p>
        </p:txBody>
      </p:sp>
      <p:sp>
        <p:nvSpPr>
          <p:cNvPr id="3" name="Classification">
            <a:extLst>
              <a:ext uri="{FF2B5EF4-FFF2-40B4-BE49-F238E27FC236}">
                <a16:creationId xmlns:a16="http://schemas.microsoft.com/office/drawing/2014/main" id="{268034F8-D9C2-8C58-D3F0-75FD7B94D914}"/>
              </a:ext>
              <a:ext uri="{C183D7F6-B498-43B3-948B-1728B52AA6E4}">
                <adec:decorative xmlns:adec="http://schemas.microsoft.com/office/drawing/2017/decorative" val="1"/>
              </a:ext>
            </a:extLst>
          </p:cNvPr>
          <p:cNvSpPr txBox="1">
            <a:spLocks/>
          </p:cNvSpPr>
          <p:nvPr/>
        </p:nvSpPr>
        <p:spPr>
          <a:xfrm>
            <a:off x="440938" y="6497329"/>
            <a:ext cx="1540262"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800" dirty="0">
                <a:solidFill>
                  <a:schemeClr val="tx1"/>
                </a:solidFill>
                <a:effectLst/>
              </a:rPr>
              <a:t>© Ipsos | Juin 2025 | Version finale</a:t>
            </a:r>
            <a:endParaRPr lang="en-GB" sz="800" dirty="0">
              <a:solidFill>
                <a:schemeClr val="tx1"/>
              </a:solidFill>
              <a:effectLst/>
            </a:endParaRPr>
          </a:p>
        </p:txBody>
      </p:sp>
    </p:spTree>
    <p:extLst>
      <p:ext uri="{BB962C8B-B14F-4D97-AF65-F5344CB8AC3E}">
        <p14:creationId xmlns:p14="http://schemas.microsoft.com/office/powerpoint/2010/main" val="3422994337"/>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Divider 1">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28623" y="1350000"/>
            <a:ext cx="5536747" cy="715669"/>
          </a:xfrm>
        </p:spPr>
        <p:txBody>
          <a:bodyPr/>
          <a:lstStyle>
            <a:lvl1pPr>
              <a:defRPr sz="4800">
                <a:solidFill>
                  <a:schemeClr val="bg1"/>
                </a:solidFill>
                <a:latin typeface="+mj-lt"/>
              </a:defRPr>
            </a:lvl1pPr>
          </a:lstStyle>
          <a:p>
            <a:r>
              <a:rPr lang="en-US"/>
              <a:t>CLICK TO EDIT MASTER TITLE STYLE</a:t>
            </a:r>
            <a:endParaRPr lang="en-GB"/>
          </a:p>
        </p:txBody>
      </p:sp>
      <p:sp>
        <p:nvSpPr>
          <p:cNvPr id="6" name="Subtitle">
            <a:extLst>
              <a:ext uri="{FF2B5EF4-FFF2-40B4-BE49-F238E27FC236}">
                <a16:creationId xmlns:a16="http://schemas.microsoft.com/office/drawing/2014/main" id="{A1A0E186-5FCC-AF1B-9AB2-F4AB588ABD30}"/>
              </a:ext>
            </a:extLst>
          </p:cNvPr>
          <p:cNvSpPr>
            <a:spLocks noGrp="1"/>
          </p:cNvSpPr>
          <p:nvPr>
            <p:ph type="body" sz="quarter" idx="12" hasCustomPrompt="1"/>
          </p:nvPr>
        </p:nvSpPr>
        <p:spPr>
          <a:xfrm>
            <a:off x="431800" y="3494989"/>
            <a:ext cx="3551238"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9" name="Picture Placeholder">
            <a:extLst>
              <a:ext uri="{FF2B5EF4-FFF2-40B4-BE49-F238E27FC236}">
                <a16:creationId xmlns:a16="http://schemas.microsoft.com/office/drawing/2014/main" id="{8ED5220B-285D-EC14-D33F-B34A17FD9E27}"/>
              </a:ext>
              <a:ext uri="{C183D7F6-B498-43B3-948B-1728B52AA6E4}">
                <adec:decorative xmlns:adec="http://schemas.microsoft.com/office/drawing/2017/decorative" val="1"/>
              </a:ext>
            </a:extLst>
          </p:cNvPr>
          <p:cNvSpPr>
            <a:spLocks noGrp="1"/>
          </p:cNvSpPr>
          <p:nvPr>
            <p:ph type="pic" sz="quarter" idx="11"/>
          </p:nvPr>
        </p:nvSpPr>
        <p:spPr>
          <a:xfrm>
            <a:off x="1918724" y="0"/>
            <a:ext cx="10273277" cy="6858000"/>
          </a:xfrm>
          <a:custGeom>
            <a:avLst/>
            <a:gdLst>
              <a:gd name="connsiteX0" fmla="*/ 6858000 w 10273277"/>
              <a:gd name="connsiteY0" fmla="*/ 0 h 6858000"/>
              <a:gd name="connsiteX1" fmla="*/ 10273277 w 10273277"/>
              <a:gd name="connsiteY1" fmla="*/ 0 h 6858000"/>
              <a:gd name="connsiteX2" fmla="*/ 10273277 w 10273277"/>
              <a:gd name="connsiteY2" fmla="*/ 6858000 h 6858000"/>
              <a:gd name="connsiteX3" fmla="*/ 10273276 w 10273277"/>
              <a:gd name="connsiteY3" fmla="*/ 6858000 h 6858000"/>
              <a:gd name="connsiteX4" fmla="*/ 10273276 w 10273277"/>
              <a:gd name="connsiteY4" fmla="*/ 3947601 h 6858000"/>
              <a:gd name="connsiteX5" fmla="*/ 7362877 w 10273277"/>
              <a:gd name="connsiteY5" fmla="*/ 6858000 h 6858000"/>
              <a:gd name="connsiteX6" fmla="*/ 0 w 102732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73277" h="6858000">
                <a:moveTo>
                  <a:pt x="6858000" y="0"/>
                </a:moveTo>
                <a:lnTo>
                  <a:pt x="10273277" y="0"/>
                </a:lnTo>
                <a:lnTo>
                  <a:pt x="10273277" y="6858000"/>
                </a:lnTo>
                <a:lnTo>
                  <a:pt x="10273276" y="6858000"/>
                </a:lnTo>
                <a:lnTo>
                  <a:pt x="10273276" y="3947601"/>
                </a:lnTo>
                <a:lnTo>
                  <a:pt x="7362877" y="6858000"/>
                </a:lnTo>
                <a:lnTo>
                  <a:pt x="0" y="6858000"/>
                </a:lnTo>
                <a:close/>
              </a:path>
            </a:pathLst>
          </a:custGeom>
          <a:pattFill prst="dkVert">
            <a:fgClr>
              <a:schemeClr val="bg1">
                <a:lumMod val="85000"/>
              </a:schemeClr>
            </a:fgClr>
            <a:bgClr>
              <a:schemeClr val="bg1"/>
            </a:bgClr>
          </a:pattFill>
        </p:spPr>
        <p:txBody>
          <a:bodyPr vert="horz" wrap="square" lIns="0" tIns="0" rIns="0" bIns="0" rtlCol="0">
            <a:noAutofit/>
          </a:bodyPr>
          <a:lstStyle>
            <a:lvl1pPr>
              <a:defRPr lang="en-GB"/>
            </a:lvl1pPr>
          </a:lstStyle>
          <a:p>
            <a:pPr lvl="0"/>
            <a:r>
              <a:rPr lang="fr-FR"/>
              <a:t>Cliquez sur l'icône pour ajouter une image</a:t>
            </a:r>
            <a:endParaRPr lang="en-GB"/>
          </a:p>
        </p:txBody>
      </p:sp>
      <p:sp>
        <p:nvSpPr>
          <p:cNvPr id="5" name="Classification">
            <a:extLst>
              <a:ext uri="{FF2B5EF4-FFF2-40B4-BE49-F238E27FC236}">
                <a16:creationId xmlns:a16="http://schemas.microsoft.com/office/drawing/2014/main" id="{A2DBDE31-A0D1-C0E0-CFCE-D83929DAC7B6}"/>
              </a:ext>
              <a:ext uri="{C183D7F6-B498-43B3-948B-1728B52AA6E4}">
                <adec:decorative xmlns:adec="http://schemas.microsoft.com/office/drawing/2017/decorative" val="1"/>
              </a:ext>
            </a:extLst>
          </p:cNvPr>
          <p:cNvSpPr txBox="1">
            <a:spLocks/>
          </p:cNvSpPr>
          <p:nvPr/>
        </p:nvSpPr>
        <p:spPr>
          <a:xfrm>
            <a:off x="440938" y="6497329"/>
            <a:ext cx="1695772"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800" dirty="0">
                <a:solidFill>
                  <a:schemeClr val="bg1"/>
                </a:solidFill>
                <a:effectLst/>
              </a:rPr>
              <a:t>© Ipsos | Juin 2025 | Version finale</a:t>
            </a:r>
            <a:endParaRPr lang="en-GB" sz="800" dirty="0">
              <a:solidFill>
                <a:schemeClr val="bg1"/>
              </a:solidFill>
              <a:effectLst/>
            </a:endParaRPr>
          </a:p>
        </p:txBody>
      </p:sp>
      <p:pic>
        <p:nvPicPr>
          <p:cNvPr id="3" name="Ipsos Logo">
            <a:extLst>
              <a:ext uri="{FF2B5EF4-FFF2-40B4-BE49-F238E27FC236}">
                <a16:creationId xmlns:a16="http://schemas.microsoft.com/office/drawing/2014/main" id="{C738F64B-9716-3D49-6390-B27B601A90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2427305663"/>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Divider 3">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024DFEA-2014-1751-E480-8A66CDCDA552}"/>
              </a:ext>
            </a:extLst>
          </p:cNvPr>
          <p:cNvSpPr>
            <a:spLocks noGrp="1"/>
          </p:cNvSpPr>
          <p:nvPr>
            <p:ph type="title"/>
          </p:nvPr>
        </p:nvSpPr>
        <p:spPr>
          <a:xfrm>
            <a:off x="432000" y="1350000"/>
            <a:ext cx="6095800" cy="1610016"/>
          </a:xfrm>
        </p:spPr>
        <p:txBody>
          <a:bodyPr/>
          <a:lstStyle>
            <a:lvl1pPr>
              <a:defRPr sz="4800" cap="all" baseline="0">
                <a:solidFill>
                  <a:schemeClr val="bg1"/>
                </a:solidFill>
                <a:latin typeface="+mj-lt"/>
              </a:defRPr>
            </a:lvl1pPr>
          </a:lstStyle>
          <a:p>
            <a:r>
              <a:rPr lang="fr-FR"/>
              <a:t>Modifiez le style du titre</a:t>
            </a:r>
            <a:endParaRPr lang="en-GB"/>
          </a:p>
        </p:txBody>
      </p:sp>
      <p:sp>
        <p:nvSpPr>
          <p:cNvPr id="17" name="Subtitle">
            <a:extLst>
              <a:ext uri="{FF2B5EF4-FFF2-40B4-BE49-F238E27FC236}">
                <a16:creationId xmlns:a16="http://schemas.microsoft.com/office/drawing/2014/main" id="{1C3EC48E-82FF-AD78-A375-4569D055911C}"/>
              </a:ext>
            </a:extLst>
          </p:cNvPr>
          <p:cNvSpPr>
            <a:spLocks noGrp="1"/>
          </p:cNvSpPr>
          <p:nvPr>
            <p:ph type="body" sz="quarter" idx="11" hasCustomPrompt="1"/>
          </p:nvPr>
        </p:nvSpPr>
        <p:spPr>
          <a:xfrm>
            <a:off x="431800" y="3494989"/>
            <a:ext cx="6096000"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11" name="Chapter Number">
            <a:extLst>
              <a:ext uri="{FF2B5EF4-FFF2-40B4-BE49-F238E27FC236}">
                <a16:creationId xmlns:a16="http://schemas.microsoft.com/office/drawing/2014/main" id="{7066FE41-55CD-1D44-7ED7-B1E742AF1832}"/>
              </a:ext>
              <a:ext uri="{C183D7F6-B498-43B3-948B-1728B52AA6E4}">
                <adec:decorative xmlns:adec="http://schemas.microsoft.com/office/drawing/2017/decorative" val="1"/>
              </a:ext>
            </a:extLst>
          </p:cNvPr>
          <p:cNvSpPr>
            <a:spLocks noGrp="1"/>
          </p:cNvSpPr>
          <p:nvPr>
            <p:ph type="body" sz="quarter" idx="10" hasCustomPrompt="1"/>
          </p:nvPr>
        </p:nvSpPr>
        <p:spPr>
          <a:xfrm>
            <a:off x="9148762" y="1032463"/>
            <a:ext cx="2600325" cy="1820863"/>
          </a:xfrm>
          <a:prstGeom prst="rect">
            <a:avLst/>
          </a:prstGeom>
        </p:spPr>
        <p:txBody>
          <a:bodyPr/>
          <a:lstStyle>
            <a:lvl1pPr algn="ctr">
              <a:lnSpc>
                <a:spcPct val="100000"/>
              </a:lnSpc>
              <a:spcBef>
                <a:spcPts val="0"/>
              </a:spcBef>
              <a:spcAft>
                <a:spcPts val="0"/>
              </a:spcAft>
              <a:defRPr sz="11700" b="1">
                <a:solidFill>
                  <a:schemeClr val="bg1"/>
                </a:solidFill>
              </a:defRPr>
            </a:lvl1pPr>
          </a:lstStyle>
          <a:p>
            <a:pPr lvl="0"/>
            <a:r>
              <a:rPr lang="en-US"/>
              <a:t>##</a:t>
            </a:r>
          </a:p>
        </p:txBody>
      </p:sp>
      <p:sp>
        <p:nvSpPr>
          <p:cNvPr id="3" name="Triangle">
            <a:extLst>
              <a:ext uri="{FF2B5EF4-FFF2-40B4-BE49-F238E27FC236}">
                <a16:creationId xmlns:a16="http://schemas.microsoft.com/office/drawing/2014/main" id="{A47BBA45-30B2-1AE1-4D29-166B974CDEE5}"/>
              </a:ext>
              <a:ext uri="{C183D7F6-B498-43B3-948B-1728B52AA6E4}">
                <adec:decorative xmlns:adec="http://schemas.microsoft.com/office/drawing/2017/decorative" val="1"/>
              </a:ext>
            </a:extLst>
          </p:cNvPr>
          <p:cNvSpPr/>
          <p:nvPr/>
        </p:nvSpPr>
        <p:spPr>
          <a:xfrm rot="16200000">
            <a:off x="9281601" y="3947601"/>
            <a:ext cx="2910399" cy="2910399"/>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16" name="Classification">
            <a:extLst>
              <a:ext uri="{FF2B5EF4-FFF2-40B4-BE49-F238E27FC236}">
                <a16:creationId xmlns:a16="http://schemas.microsoft.com/office/drawing/2014/main" id="{FDD80340-4635-16C0-216B-A823C681F101}"/>
              </a:ext>
              <a:ext uri="{C183D7F6-B498-43B3-948B-1728B52AA6E4}">
                <adec:decorative xmlns:adec="http://schemas.microsoft.com/office/drawing/2017/decorative" val="1"/>
              </a:ext>
            </a:extLst>
          </p:cNvPr>
          <p:cNvSpPr txBox="1">
            <a:spLocks/>
          </p:cNvSpPr>
          <p:nvPr userDrawn="1"/>
        </p:nvSpPr>
        <p:spPr>
          <a:xfrm>
            <a:off x="440938" y="6497329"/>
            <a:ext cx="1695772"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800" dirty="0">
                <a:solidFill>
                  <a:schemeClr val="bg1"/>
                </a:solidFill>
                <a:effectLst/>
              </a:rPr>
              <a:t>© Ipsos | Juin 2025 | Version finale</a:t>
            </a:r>
            <a:endParaRPr lang="en-GB" sz="800" dirty="0">
              <a:solidFill>
                <a:schemeClr val="bg1"/>
              </a:solidFill>
              <a:effectLst/>
            </a:endParaRPr>
          </a:p>
        </p:txBody>
      </p:sp>
      <p:sp>
        <p:nvSpPr>
          <p:cNvPr id="14" name="Slide Number">
            <a:extLst>
              <a:ext uri="{FF2B5EF4-FFF2-40B4-BE49-F238E27FC236}">
                <a16:creationId xmlns:a16="http://schemas.microsoft.com/office/drawing/2014/main" id="{72396438-1F17-18D4-E6ED-2C81438578DE}"/>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‹N°›</a:t>
            </a:fld>
            <a:endParaRPr lang="en-GB" sz="900">
              <a:solidFill>
                <a:schemeClr val="bg1"/>
              </a:solidFill>
            </a:endParaRPr>
          </a:p>
        </p:txBody>
      </p:sp>
      <p:pic>
        <p:nvPicPr>
          <p:cNvPr id="5" name="Ipsos Logo">
            <a:extLst>
              <a:ext uri="{FF2B5EF4-FFF2-40B4-BE49-F238E27FC236}">
                <a16:creationId xmlns:a16="http://schemas.microsoft.com/office/drawing/2014/main" id="{0B670EF9-49DC-A59C-6B97-BFCFA58E272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38068916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Divider 4">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32000" y="1350000"/>
            <a:ext cx="6797676" cy="715669"/>
          </a:xfrm>
        </p:spPr>
        <p:txBody>
          <a:bodyPr vert="horz" wrap="square" lIns="0" tIns="0" rIns="0" bIns="0" rtlCol="0" anchor="t">
            <a:noAutofit/>
          </a:bodyPr>
          <a:lstStyle>
            <a:lvl1pPr>
              <a:defRPr lang="en-GB" sz="4800" b="0" cap="all" baseline="0" dirty="0">
                <a:solidFill>
                  <a:schemeClr val="bg1"/>
                </a:solidFill>
                <a:latin typeface="+mj-lt"/>
              </a:defRPr>
            </a:lvl1pPr>
          </a:lstStyle>
          <a:p>
            <a:pPr lvl="0"/>
            <a:r>
              <a:rPr lang="en-US"/>
              <a:t>CLICK TO EDIT MASTER TITLE STYLE</a:t>
            </a:r>
            <a:endParaRPr lang="en-GB"/>
          </a:p>
        </p:txBody>
      </p:sp>
      <p:sp>
        <p:nvSpPr>
          <p:cNvPr id="8" name="Subtitle">
            <a:extLst>
              <a:ext uri="{FF2B5EF4-FFF2-40B4-BE49-F238E27FC236}">
                <a16:creationId xmlns:a16="http://schemas.microsoft.com/office/drawing/2014/main" id="{29E5EE94-2CAC-A691-BCF2-845687798E3E}"/>
              </a:ext>
            </a:extLst>
          </p:cNvPr>
          <p:cNvSpPr>
            <a:spLocks noGrp="1"/>
          </p:cNvSpPr>
          <p:nvPr>
            <p:ph type="body" sz="quarter" idx="11" hasCustomPrompt="1"/>
          </p:nvPr>
        </p:nvSpPr>
        <p:spPr>
          <a:xfrm>
            <a:off x="432000" y="3494989"/>
            <a:ext cx="6096000"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10" name="Picture Placeholder">
            <a:extLst>
              <a:ext uri="{FF2B5EF4-FFF2-40B4-BE49-F238E27FC236}">
                <a16:creationId xmlns:a16="http://schemas.microsoft.com/office/drawing/2014/main" id="{92B650A8-9C21-DC86-F471-38B40FC6D582}"/>
              </a:ext>
              <a:ext uri="{C183D7F6-B498-43B3-948B-1728B52AA6E4}">
                <adec:decorative xmlns:adec="http://schemas.microsoft.com/office/drawing/2017/decorative" val="1"/>
              </a:ext>
            </a:extLst>
          </p:cNvPr>
          <p:cNvSpPr>
            <a:spLocks noGrp="1"/>
          </p:cNvSpPr>
          <p:nvPr>
            <p:ph type="pic" sz="quarter" idx="10"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975100 h 6858000"/>
              <a:gd name="connsiteX3" fmla="*/ 93091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3975100"/>
                </a:lnTo>
                <a:lnTo>
                  <a:pt x="9309100" y="6858000"/>
                </a:lnTo>
                <a:lnTo>
                  <a:pt x="0" y="6858000"/>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GB"/>
              <a:t>Click icon to insert image</a:t>
            </a:r>
          </a:p>
        </p:txBody>
      </p:sp>
      <p:sp>
        <p:nvSpPr>
          <p:cNvPr id="4" name="Classification">
            <a:extLst>
              <a:ext uri="{FF2B5EF4-FFF2-40B4-BE49-F238E27FC236}">
                <a16:creationId xmlns:a16="http://schemas.microsoft.com/office/drawing/2014/main" id="{F24B9245-8C3F-D9F1-7FC8-4D3768017B0D}"/>
              </a:ext>
              <a:ext uri="{C183D7F6-B498-43B3-948B-1728B52AA6E4}">
                <adec:decorative xmlns:adec="http://schemas.microsoft.com/office/drawing/2017/decorative" val="1"/>
              </a:ext>
            </a:extLst>
          </p:cNvPr>
          <p:cNvSpPr txBox="1">
            <a:spLocks/>
          </p:cNvSpPr>
          <p:nvPr userDrawn="1"/>
        </p:nvSpPr>
        <p:spPr>
          <a:xfrm>
            <a:off x="440938" y="6497329"/>
            <a:ext cx="2600712"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800" dirty="0">
                <a:solidFill>
                  <a:schemeClr val="bg1"/>
                </a:solidFill>
                <a:effectLst/>
              </a:rPr>
              <a:t>© Ipsos | Juin 2025 | Version finale</a:t>
            </a:r>
            <a:endParaRPr lang="en-GB" sz="800" dirty="0">
              <a:solidFill>
                <a:schemeClr val="bg1"/>
              </a:solidFill>
              <a:effectLst/>
            </a:endParaRPr>
          </a:p>
        </p:txBody>
      </p:sp>
      <p:sp>
        <p:nvSpPr>
          <p:cNvPr id="6" name="Slide Number">
            <a:extLst>
              <a:ext uri="{FF2B5EF4-FFF2-40B4-BE49-F238E27FC236}">
                <a16:creationId xmlns:a16="http://schemas.microsoft.com/office/drawing/2014/main" id="{202AE276-86A8-A521-58F1-3F84240A5B51}"/>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lumMod val="65000"/>
                  </a:schemeClr>
                </a:solidFill>
              </a:rPr>
              <a:pPr algn="ctr" rtl="0">
                <a:lnSpc>
                  <a:spcPct val="110000"/>
                </a:lnSpc>
                <a:spcBef>
                  <a:spcPts val="400"/>
                </a:spcBef>
                <a:spcAft>
                  <a:spcPts val="400"/>
                </a:spcAft>
              </a:pPr>
              <a:t>‹N°›</a:t>
            </a:fld>
            <a:endParaRPr lang="en-GB" sz="900">
              <a:solidFill>
                <a:schemeClr val="bg1">
                  <a:lumMod val="65000"/>
                </a:schemeClr>
              </a:solidFill>
            </a:endParaRPr>
          </a:p>
        </p:txBody>
      </p:sp>
      <p:pic>
        <p:nvPicPr>
          <p:cNvPr id="12" name="Ipsos Logo">
            <a:extLst>
              <a:ext uri="{FF2B5EF4-FFF2-40B4-BE49-F238E27FC236}">
                <a16:creationId xmlns:a16="http://schemas.microsoft.com/office/drawing/2014/main" id="{BEC051CE-FCDB-2EBC-A53E-B4922F048E1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2045980373"/>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3011884-C2D5-14CD-9848-37C5CB013EB4}"/>
              </a:ext>
            </a:extLst>
          </p:cNvPr>
          <p:cNvSpPr>
            <a:spLocks noGrp="1"/>
          </p:cNvSpPr>
          <p:nvPr>
            <p:ph type="title"/>
          </p:nvPr>
        </p:nvSpPr>
        <p:spPr/>
        <p:txBody>
          <a:bodyPr/>
          <a:lstStyle/>
          <a:p>
            <a:r>
              <a:rPr lang="fr-FR"/>
              <a:t>Modifiez le style du titre</a:t>
            </a:r>
            <a:endParaRPr lang="en-GB"/>
          </a:p>
        </p:txBody>
      </p:sp>
    </p:spTree>
    <p:extLst>
      <p:ext uri="{BB962C8B-B14F-4D97-AF65-F5344CB8AC3E}">
        <p14:creationId xmlns:p14="http://schemas.microsoft.com/office/powerpoint/2010/main" val="4148671311"/>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Double column 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p:txBody>
          <a:bodyPr/>
          <a:lstStyle>
            <a:lvl1pPr>
              <a:defRPr/>
            </a:lvl1pPr>
          </a:lstStyle>
          <a:p>
            <a:r>
              <a:rPr lang="en-US"/>
              <a:t>Double column layout</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11299088" cy="3861312"/>
          </a:xfrm>
          <a:prstGeom prst="rect">
            <a:avLst/>
          </a:prstGeom>
        </p:spPr>
        <p:txBody>
          <a:bodyPr numCol="2" spcCol="288000">
            <a:noAutofit/>
          </a:bodyPr>
          <a:lstStyle>
            <a:lvl1pPr>
              <a:lnSpc>
                <a:spcPct val="115000"/>
              </a:lnSpc>
              <a:spcBef>
                <a:spcPts val="400"/>
              </a:spcBef>
              <a:defRPr sz="1200">
                <a:solidFill>
                  <a:schemeClr val="tx1"/>
                </a:solidFill>
              </a:defRPr>
            </a:lvl1pPr>
            <a:lvl2pPr marL="180975" indent="-180975">
              <a:lnSpc>
                <a:spcPct val="115000"/>
              </a:lnSpc>
              <a:spcBef>
                <a:spcPts val="400"/>
              </a:spcBef>
              <a:buSzPct val="100000"/>
              <a:defRPr lang="en-GB" sz="1200" kern="1200" dirty="0">
                <a:solidFill>
                  <a:schemeClr val="tx1"/>
                </a:solidFill>
                <a:latin typeface="+mn-lt"/>
                <a:ea typeface="+mn-ea"/>
                <a:cs typeface="+mn-cs"/>
              </a:defRPr>
            </a:lvl2pPr>
            <a:lvl3pPr>
              <a:lnSpc>
                <a:spcPct val="115000"/>
              </a:lnSpc>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870316561"/>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4-column 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p:txBody>
          <a:bodyPr/>
          <a:lstStyle>
            <a:lvl1pPr>
              <a:defRPr/>
            </a:lvl1pPr>
          </a:lstStyle>
          <a:p>
            <a:r>
              <a:rPr lang="en-US"/>
              <a:t>Four column layout</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11299088" cy="3861312"/>
          </a:xfrm>
          <a:prstGeom prst="rect">
            <a:avLst/>
          </a:prstGeom>
        </p:spPr>
        <p:txBody>
          <a:bodyPr numCol="4" spcCol="288000">
            <a:noAutofit/>
          </a:bodyPr>
          <a:lstStyle>
            <a:lvl1pPr>
              <a:spcBef>
                <a:spcPts val="400"/>
              </a:spcBef>
              <a:defRPr sz="1200">
                <a:solidFill>
                  <a:schemeClr val="tx1"/>
                </a:solidFill>
              </a:defRPr>
            </a:lvl1pPr>
            <a:lvl2pPr marL="180975" indent="-180975">
              <a:spcBef>
                <a:spcPts val="400"/>
              </a:spcBef>
              <a:buSzPct val="100000"/>
              <a:buFont typeface="Arial" panose="020B0604020202020204" pitchFamily="34" charset="0"/>
              <a:buChar char="•"/>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4139247086"/>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column image r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a:xfrm>
            <a:off x="450000" y="701874"/>
            <a:ext cx="8398725" cy="715669"/>
          </a:xfrm>
        </p:spPr>
        <p:txBody>
          <a:bodyPr/>
          <a:lstStyle>
            <a:lvl1pPr>
              <a:defRPr/>
            </a:lvl1pPr>
          </a:lstStyle>
          <a:p>
            <a:r>
              <a:rPr lang="en-US"/>
              <a:t>3 column textbox</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8398725" cy="4140200"/>
          </a:xfrm>
          <a:prstGeom prst="rect">
            <a:avLst/>
          </a:prstGeom>
        </p:spPr>
        <p:txBody>
          <a:bodyPr numCol="3"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4" name="Picture Placeholder">
            <a:extLst>
              <a:ext uri="{FF2B5EF4-FFF2-40B4-BE49-F238E27FC236}">
                <a16:creationId xmlns:a16="http://schemas.microsoft.com/office/drawing/2014/main" id="{556ABC33-C372-AF5C-2E2E-D41F4EF2DF98}"/>
              </a:ext>
              <a:ext uri="{C183D7F6-B498-43B3-948B-1728B52AA6E4}">
                <adec:decorative xmlns:adec="http://schemas.microsoft.com/office/drawing/2017/decorative" val="1"/>
              </a:ext>
            </a:extLst>
          </p:cNvPr>
          <p:cNvSpPr>
            <a:spLocks noGrp="1"/>
          </p:cNvSpPr>
          <p:nvPr>
            <p:ph type="pic" sz="quarter" idx="10"/>
          </p:nvPr>
        </p:nvSpPr>
        <p:spPr>
          <a:xfrm>
            <a:off x="9160365" y="0"/>
            <a:ext cx="2591650" cy="5948363"/>
          </a:xfrm>
          <a:custGeom>
            <a:avLst/>
            <a:gdLst>
              <a:gd name="connsiteX0" fmla="*/ 0 w 2591650"/>
              <a:gd name="connsiteY0" fmla="*/ 0 h 5948363"/>
              <a:gd name="connsiteX1" fmla="*/ 2591650 w 2591650"/>
              <a:gd name="connsiteY1" fmla="*/ 0 h 5948363"/>
              <a:gd name="connsiteX2" fmla="*/ 2591650 w 2591650"/>
              <a:gd name="connsiteY2" fmla="*/ 5583497 h 5948363"/>
              <a:gd name="connsiteX3" fmla="*/ 2226784 w 2591650"/>
              <a:gd name="connsiteY3" fmla="*/ 5948363 h 5948363"/>
              <a:gd name="connsiteX4" fmla="*/ 0 w 2591650"/>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1650" h="5948363">
                <a:moveTo>
                  <a:pt x="0" y="0"/>
                </a:moveTo>
                <a:lnTo>
                  <a:pt x="2591650" y="0"/>
                </a:lnTo>
                <a:lnTo>
                  <a:pt x="2591650" y="5583497"/>
                </a:lnTo>
                <a:lnTo>
                  <a:pt x="2226784"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fr-FR"/>
              <a:t>Cliquez sur l'icône pour ajouter une image</a:t>
            </a:r>
            <a:endParaRPr lang="en-GB"/>
          </a:p>
        </p:txBody>
      </p:sp>
    </p:spTree>
    <p:extLst>
      <p:ext uri="{BB962C8B-B14F-4D97-AF65-F5344CB8AC3E}">
        <p14:creationId xmlns:p14="http://schemas.microsoft.com/office/powerpoint/2010/main" val="2840511424"/>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column image lef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a:xfrm>
            <a:off x="3370476" y="701874"/>
            <a:ext cx="8398725" cy="715669"/>
          </a:xfrm>
        </p:spPr>
        <p:txBody>
          <a:bodyPr/>
          <a:lstStyle>
            <a:lvl1pPr>
              <a:defRPr/>
            </a:lvl1pPr>
          </a:lstStyle>
          <a:p>
            <a:r>
              <a:rPr lang="en-US"/>
              <a:t>3 column textbox</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3370476" y="1808163"/>
            <a:ext cx="8398725" cy="4140200"/>
          </a:xfrm>
          <a:prstGeom prst="rect">
            <a:avLst/>
          </a:prstGeom>
        </p:spPr>
        <p:txBody>
          <a:bodyPr numCol="3"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2" name="Picture Placeholder">
            <a:extLst>
              <a:ext uri="{FF2B5EF4-FFF2-40B4-BE49-F238E27FC236}">
                <a16:creationId xmlns:a16="http://schemas.microsoft.com/office/drawing/2014/main" id="{F3960A8C-54BB-8626-EFC5-24884A3D9000}"/>
              </a:ext>
              <a:ext uri="{C183D7F6-B498-43B3-948B-1728B52AA6E4}">
                <adec:decorative xmlns:adec="http://schemas.microsoft.com/office/drawing/2017/decorative" val="1"/>
              </a:ext>
            </a:extLst>
          </p:cNvPr>
          <p:cNvSpPr>
            <a:spLocks noGrp="1"/>
          </p:cNvSpPr>
          <p:nvPr>
            <p:ph type="pic" sz="quarter" idx="10"/>
          </p:nvPr>
        </p:nvSpPr>
        <p:spPr>
          <a:xfrm>
            <a:off x="450001" y="0"/>
            <a:ext cx="2591650" cy="5948363"/>
          </a:xfrm>
          <a:custGeom>
            <a:avLst/>
            <a:gdLst>
              <a:gd name="connsiteX0" fmla="*/ 0 w 2591650"/>
              <a:gd name="connsiteY0" fmla="*/ 0 h 5948363"/>
              <a:gd name="connsiteX1" fmla="*/ 2591650 w 2591650"/>
              <a:gd name="connsiteY1" fmla="*/ 0 h 5948363"/>
              <a:gd name="connsiteX2" fmla="*/ 2591650 w 2591650"/>
              <a:gd name="connsiteY2" fmla="*/ 5583497 h 5948363"/>
              <a:gd name="connsiteX3" fmla="*/ 2226784 w 2591650"/>
              <a:gd name="connsiteY3" fmla="*/ 5948363 h 5948363"/>
              <a:gd name="connsiteX4" fmla="*/ 0 w 2591650"/>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1650" h="5948363">
                <a:moveTo>
                  <a:pt x="0" y="0"/>
                </a:moveTo>
                <a:lnTo>
                  <a:pt x="2591650" y="0"/>
                </a:lnTo>
                <a:lnTo>
                  <a:pt x="2591650" y="5583497"/>
                </a:lnTo>
                <a:lnTo>
                  <a:pt x="2226784"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fr-FR"/>
              <a:t>Cliquez sur l'icône pour ajouter une image</a:t>
            </a:r>
            <a:endParaRPr lang="en-GB"/>
          </a:p>
        </p:txBody>
      </p:sp>
    </p:spTree>
    <p:extLst>
      <p:ext uri="{BB962C8B-B14F-4D97-AF65-F5344CB8AC3E}">
        <p14:creationId xmlns:p14="http://schemas.microsoft.com/office/powerpoint/2010/main" val="4198184319"/>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 images with text">
    <p:spTree>
      <p:nvGrpSpPr>
        <p:cNvPr id="1" name=""/>
        <p:cNvGrpSpPr/>
        <p:nvPr/>
      </p:nvGrpSpPr>
      <p:grpSpPr>
        <a:xfrm>
          <a:off x="0" y="0"/>
          <a:ext cx="0" cy="0"/>
          <a:chOff x="0" y="0"/>
          <a:chExt cx="0" cy="0"/>
        </a:xfrm>
      </p:grpSpPr>
      <p:sp>
        <p:nvSpPr>
          <p:cNvPr id="2" name="Title" descr="Header">
            <a:extLst>
              <a:ext uri="{FF2B5EF4-FFF2-40B4-BE49-F238E27FC236}">
                <a16:creationId xmlns:a16="http://schemas.microsoft.com/office/drawing/2014/main" id="{A87C81DC-5176-4847-8B6F-B68FF50589B8}"/>
              </a:ext>
            </a:extLst>
          </p:cNvPr>
          <p:cNvSpPr>
            <a:spLocks noGrp="1"/>
          </p:cNvSpPr>
          <p:nvPr>
            <p:ph type="title"/>
          </p:nvPr>
        </p:nvSpPr>
        <p:spPr/>
        <p:txBody>
          <a:bodyPr/>
          <a:lstStyle/>
          <a:p>
            <a:r>
              <a:rPr lang="fr-FR"/>
              <a:t>Modifiez le style du titre</a:t>
            </a:r>
            <a:endParaRPr lang="en-GB"/>
          </a:p>
        </p:txBody>
      </p:sp>
      <p:sp>
        <p:nvSpPr>
          <p:cNvPr id="23" name="Picture Placeholder 1">
            <a:extLst>
              <a:ext uri="{FF2B5EF4-FFF2-40B4-BE49-F238E27FC236}">
                <a16:creationId xmlns:a16="http://schemas.microsoft.com/office/drawing/2014/main" id="{D9563778-0759-A3C7-2077-55D205685E9A}"/>
              </a:ext>
              <a:ext uri="{C183D7F6-B498-43B3-948B-1728B52AA6E4}">
                <adec:decorative xmlns:adec="http://schemas.microsoft.com/office/drawing/2017/decorative" val="1"/>
              </a:ext>
            </a:extLst>
          </p:cNvPr>
          <p:cNvSpPr>
            <a:spLocks noGrp="1"/>
          </p:cNvSpPr>
          <p:nvPr>
            <p:ph type="pic" sz="quarter" idx="21" hasCustomPrompt="1"/>
          </p:nvPr>
        </p:nvSpPr>
        <p:spPr>
          <a:xfrm>
            <a:off x="450000" y="1819723"/>
            <a:ext cx="2563200" cy="2060179"/>
          </a:xfrm>
          <a:custGeom>
            <a:avLst/>
            <a:gdLst>
              <a:gd name="connsiteX0" fmla="*/ 0 w 2563200"/>
              <a:gd name="connsiteY0" fmla="*/ 0 h 2060179"/>
              <a:gd name="connsiteX1" fmla="*/ 2563200 w 2563200"/>
              <a:gd name="connsiteY1" fmla="*/ 0 h 2060179"/>
              <a:gd name="connsiteX2" fmla="*/ 2563200 w 2563200"/>
              <a:gd name="connsiteY2" fmla="*/ 1710166 h 2060179"/>
              <a:gd name="connsiteX3" fmla="*/ 2213187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710166"/>
                </a:lnTo>
                <a:lnTo>
                  <a:pt x="2213187"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8" name="Placeholder 1">
            <a:extLst>
              <a:ext uri="{FF2B5EF4-FFF2-40B4-BE49-F238E27FC236}">
                <a16:creationId xmlns:a16="http://schemas.microsoft.com/office/drawing/2014/main" id="{1F8BA170-026C-4B90-B5B2-B245369E3B17}"/>
              </a:ext>
            </a:extLst>
          </p:cNvPr>
          <p:cNvSpPr>
            <a:spLocks noGrp="1"/>
          </p:cNvSpPr>
          <p:nvPr>
            <p:ph idx="1" hasCustomPrompt="1"/>
          </p:nvPr>
        </p:nvSpPr>
        <p:spPr>
          <a:xfrm>
            <a:off x="450000" y="4149080"/>
            <a:ext cx="256269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24" name="Picture Placeholder 2">
            <a:extLst>
              <a:ext uri="{FF2B5EF4-FFF2-40B4-BE49-F238E27FC236}">
                <a16:creationId xmlns:a16="http://schemas.microsoft.com/office/drawing/2014/main" id="{FB1AC80C-DFEB-8A6B-FAF6-4387D370320D}"/>
              </a:ext>
              <a:ext uri="{C183D7F6-B498-43B3-948B-1728B52AA6E4}">
                <adec:decorative xmlns:adec="http://schemas.microsoft.com/office/drawing/2017/decorative" val="1"/>
              </a:ext>
            </a:extLst>
          </p:cNvPr>
          <p:cNvSpPr>
            <a:spLocks noGrp="1"/>
          </p:cNvSpPr>
          <p:nvPr>
            <p:ph type="pic" sz="quarter" idx="23" hasCustomPrompt="1"/>
          </p:nvPr>
        </p:nvSpPr>
        <p:spPr>
          <a:xfrm>
            <a:off x="3352152" y="1819723"/>
            <a:ext cx="2563200" cy="2060179"/>
          </a:xfrm>
          <a:custGeom>
            <a:avLst/>
            <a:gdLst>
              <a:gd name="connsiteX0" fmla="*/ 0 w 2563200"/>
              <a:gd name="connsiteY0" fmla="*/ 0 h 2060179"/>
              <a:gd name="connsiteX1" fmla="*/ 2563200 w 2563200"/>
              <a:gd name="connsiteY1" fmla="*/ 0 h 2060179"/>
              <a:gd name="connsiteX2" fmla="*/ 2563200 w 2563200"/>
              <a:gd name="connsiteY2" fmla="*/ 1693911 h 2060179"/>
              <a:gd name="connsiteX3" fmla="*/ 2196932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693911"/>
                </a:lnTo>
                <a:lnTo>
                  <a:pt x="2196932"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9" name="Placeholder 2">
            <a:extLst>
              <a:ext uri="{FF2B5EF4-FFF2-40B4-BE49-F238E27FC236}">
                <a16:creationId xmlns:a16="http://schemas.microsoft.com/office/drawing/2014/main" id="{3E6D404C-1B2B-4D62-A705-92420C5E0B10}"/>
              </a:ext>
            </a:extLst>
          </p:cNvPr>
          <p:cNvSpPr>
            <a:spLocks noGrp="1"/>
          </p:cNvSpPr>
          <p:nvPr>
            <p:ph idx="20" hasCustomPrompt="1"/>
          </p:nvPr>
        </p:nvSpPr>
        <p:spPr>
          <a:xfrm>
            <a:off x="3353284" y="4149080"/>
            <a:ext cx="256269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25" name="Picture Placeholder 3">
            <a:extLst>
              <a:ext uri="{FF2B5EF4-FFF2-40B4-BE49-F238E27FC236}">
                <a16:creationId xmlns:a16="http://schemas.microsoft.com/office/drawing/2014/main" id="{004EB87B-CDC2-8FD8-CC85-2C6F84F137A5}"/>
              </a:ext>
              <a:ext uri="{C183D7F6-B498-43B3-948B-1728B52AA6E4}">
                <adec:decorative xmlns:adec="http://schemas.microsoft.com/office/drawing/2017/decorative" val="1"/>
              </a:ext>
            </a:extLst>
          </p:cNvPr>
          <p:cNvSpPr>
            <a:spLocks noGrp="1"/>
          </p:cNvSpPr>
          <p:nvPr>
            <p:ph type="pic" sz="quarter" idx="24" hasCustomPrompt="1"/>
          </p:nvPr>
        </p:nvSpPr>
        <p:spPr>
          <a:xfrm>
            <a:off x="6261392" y="1819723"/>
            <a:ext cx="2563200" cy="2060179"/>
          </a:xfrm>
          <a:custGeom>
            <a:avLst/>
            <a:gdLst>
              <a:gd name="connsiteX0" fmla="*/ 0 w 2563200"/>
              <a:gd name="connsiteY0" fmla="*/ 0 h 2060179"/>
              <a:gd name="connsiteX1" fmla="*/ 2563200 w 2563200"/>
              <a:gd name="connsiteY1" fmla="*/ 0 h 2060179"/>
              <a:gd name="connsiteX2" fmla="*/ 2563200 w 2563200"/>
              <a:gd name="connsiteY2" fmla="*/ 1693911 h 2060179"/>
              <a:gd name="connsiteX3" fmla="*/ 2196932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693911"/>
                </a:lnTo>
                <a:lnTo>
                  <a:pt x="2196932"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10" name="Placeholder 3">
            <a:extLst>
              <a:ext uri="{FF2B5EF4-FFF2-40B4-BE49-F238E27FC236}">
                <a16:creationId xmlns:a16="http://schemas.microsoft.com/office/drawing/2014/main" id="{923258DA-B24D-4726-BEDE-A9FF5A9B32FF}"/>
              </a:ext>
            </a:extLst>
          </p:cNvPr>
          <p:cNvSpPr>
            <a:spLocks noGrp="1"/>
          </p:cNvSpPr>
          <p:nvPr>
            <p:ph idx="26" hasCustomPrompt="1"/>
          </p:nvPr>
        </p:nvSpPr>
        <p:spPr>
          <a:xfrm>
            <a:off x="6276263" y="4149080"/>
            <a:ext cx="256269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26" name="Picture Placeholder 4">
            <a:extLst>
              <a:ext uri="{FF2B5EF4-FFF2-40B4-BE49-F238E27FC236}">
                <a16:creationId xmlns:a16="http://schemas.microsoft.com/office/drawing/2014/main" id="{A79420B5-3D8F-CDB3-2EEE-E20638F61C99}"/>
              </a:ext>
              <a:ext uri="{C183D7F6-B498-43B3-948B-1728B52AA6E4}">
                <adec:decorative xmlns:adec="http://schemas.microsoft.com/office/drawing/2017/decorative" val="1"/>
              </a:ext>
            </a:extLst>
          </p:cNvPr>
          <p:cNvSpPr>
            <a:spLocks noGrp="1"/>
          </p:cNvSpPr>
          <p:nvPr>
            <p:ph type="pic" sz="quarter" idx="25" hasCustomPrompt="1"/>
          </p:nvPr>
        </p:nvSpPr>
        <p:spPr>
          <a:xfrm>
            <a:off x="9170632" y="1819723"/>
            <a:ext cx="2563200" cy="2060179"/>
          </a:xfrm>
          <a:custGeom>
            <a:avLst/>
            <a:gdLst>
              <a:gd name="connsiteX0" fmla="*/ 0 w 2563200"/>
              <a:gd name="connsiteY0" fmla="*/ 0 h 2060179"/>
              <a:gd name="connsiteX1" fmla="*/ 2563200 w 2563200"/>
              <a:gd name="connsiteY1" fmla="*/ 0 h 2060179"/>
              <a:gd name="connsiteX2" fmla="*/ 2563200 w 2563200"/>
              <a:gd name="connsiteY2" fmla="*/ 1693911 h 2060179"/>
              <a:gd name="connsiteX3" fmla="*/ 2196932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693911"/>
                </a:lnTo>
                <a:lnTo>
                  <a:pt x="2196932"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11" name="Placeholder 4">
            <a:extLst>
              <a:ext uri="{FF2B5EF4-FFF2-40B4-BE49-F238E27FC236}">
                <a16:creationId xmlns:a16="http://schemas.microsoft.com/office/drawing/2014/main" id="{7729A41C-F3D0-4276-AF16-6EBB4FA68499}"/>
              </a:ext>
            </a:extLst>
          </p:cNvPr>
          <p:cNvSpPr>
            <a:spLocks noGrp="1"/>
          </p:cNvSpPr>
          <p:nvPr>
            <p:ph idx="22" hasCustomPrompt="1"/>
          </p:nvPr>
        </p:nvSpPr>
        <p:spPr>
          <a:xfrm>
            <a:off x="9174577" y="4149080"/>
            <a:ext cx="256269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Tree>
    <p:extLst>
      <p:ext uri="{BB962C8B-B14F-4D97-AF65-F5344CB8AC3E}">
        <p14:creationId xmlns:p14="http://schemas.microsoft.com/office/powerpoint/2010/main" val="172287156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column 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p:txBody>
          <a:bodyPr/>
          <a:lstStyle>
            <a:lvl1pPr>
              <a:defRPr/>
            </a:lvl1pPr>
          </a:lstStyle>
          <a:p>
            <a:r>
              <a:rPr lang="en-US"/>
              <a:t>Four column layout</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11299088" cy="3861312"/>
          </a:xfrm>
          <a:prstGeom prst="rect">
            <a:avLst/>
          </a:prstGeom>
        </p:spPr>
        <p:txBody>
          <a:bodyPr numCol="4" spcCol="288000">
            <a:noAutofit/>
          </a:bodyPr>
          <a:lstStyle>
            <a:lvl1pPr>
              <a:spcBef>
                <a:spcPts val="400"/>
              </a:spcBef>
              <a:defRPr sz="1200">
                <a:solidFill>
                  <a:schemeClr val="tx1"/>
                </a:solidFill>
              </a:defRPr>
            </a:lvl1pPr>
            <a:lvl2pPr marL="180975" indent="-180975">
              <a:spcBef>
                <a:spcPts val="400"/>
              </a:spcBef>
              <a:buSzPct val="100000"/>
              <a:buFont typeface="Arial" panose="020B0604020202020204" pitchFamily="34" charset="0"/>
              <a:buChar char="•"/>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2892134089"/>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ontent x 4 boxes">
    <p:spTree>
      <p:nvGrpSpPr>
        <p:cNvPr id="1" name=""/>
        <p:cNvGrpSpPr/>
        <p:nvPr/>
      </p:nvGrpSpPr>
      <p:grpSpPr>
        <a:xfrm>
          <a:off x="0" y="0"/>
          <a:ext cx="0" cy="0"/>
          <a:chOff x="0" y="0"/>
          <a:chExt cx="0" cy="0"/>
        </a:xfrm>
      </p:grpSpPr>
      <p:sp>
        <p:nvSpPr>
          <p:cNvPr id="7" name="Title" descr="Header">
            <a:extLst>
              <a:ext uri="{FF2B5EF4-FFF2-40B4-BE49-F238E27FC236}">
                <a16:creationId xmlns:a16="http://schemas.microsoft.com/office/drawing/2014/main" id="{5245E30C-ACBC-4426-8962-C03D3DB3F088}"/>
              </a:ext>
            </a:extLst>
          </p:cNvPr>
          <p:cNvSpPr>
            <a:spLocks noGrp="1"/>
          </p:cNvSpPr>
          <p:nvPr>
            <p:ph type="title"/>
          </p:nvPr>
        </p:nvSpPr>
        <p:spPr/>
        <p:txBody>
          <a:bodyPr/>
          <a:lstStyle/>
          <a:p>
            <a:r>
              <a:rPr lang="fr-FR"/>
              <a:t>Modifiez le style du titre</a:t>
            </a:r>
            <a:endParaRPr lang="en-GB"/>
          </a:p>
        </p:txBody>
      </p:sp>
      <p:sp>
        <p:nvSpPr>
          <p:cNvPr id="3" name="Placeholder 1">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5" name="Placeholder 2">
            <a:extLst>
              <a:ext uri="{FF2B5EF4-FFF2-40B4-BE49-F238E27FC236}">
                <a16:creationId xmlns:a16="http://schemas.microsoft.com/office/drawing/2014/main" id="{FED60B5C-31E2-4ABE-BB94-6CC89A3FD7F2}"/>
              </a:ext>
            </a:extLst>
          </p:cNvPr>
          <p:cNvSpPr>
            <a:spLocks noGrp="1"/>
          </p:cNvSpPr>
          <p:nvPr>
            <p:ph idx="20" hasCustomPrompt="1"/>
          </p:nvPr>
        </p:nvSpPr>
        <p:spPr>
          <a:xfrm>
            <a:off x="3353284"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7" name="Placeholder 3">
            <a:extLst>
              <a:ext uri="{FF2B5EF4-FFF2-40B4-BE49-F238E27FC236}">
                <a16:creationId xmlns:a16="http://schemas.microsoft.com/office/drawing/2014/main" id="{F0AC0C8B-24FF-433E-9C4D-B350C449B331}"/>
              </a:ext>
            </a:extLst>
          </p:cNvPr>
          <p:cNvSpPr>
            <a:spLocks noGrp="1"/>
          </p:cNvSpPr>
          <p:nvPr>
            <p:ph idx="21" hasCustomPrompt="1"/>
          </p:nvPr>
        </p:nvSpPr>
        <p:spPr>
          <a:xfrm>
            <a:off x="6276263"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8" name="Placeholder 4">
            <a:extLst>
              <a:ext uri="{FF2B5EF4-FFF2-40B4-BE49-F238E27FC236}">
                <a16:creationId xmlns:a16="http://schemas.microsoft.com/office/drawing/2014/main" id="{2293604D-A39C-4151-970A-A0EBEBFE9FBE}"/>
              </a:ext>
            </a:extLst>
          </p:cNvPr>
          <p:cNvSpPr>
            <a:spLocks noGrp="1"/>
          </p:cNvSpPr>
          <p:nvPr>
            <p:ph idx="22" hasCustomPrompt="1"/>
          </p:nvPr>
        </p:nvSpPr>
        <p:spPr>
          <a:xfrm>
            <a:off x="9174577"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4010455882"/>
      </p:ext>
    </p:extLst>
  </p:cSld>
  <p:clrMapOvr>
    <a:masterClrMapping/>
  </p:clrMapOvr>
  <p:hf hdr="0" ftr="0" dt="0"/>
  <p:extLst>
    <p:ext uri="{DCECCB84-F9BA-43D5-87BE-67443E8EF086}">
      <p15:sldGuideLst xmlns:p15="http://schemas.microsoft.com/office/powerpoint/2012/main">
        <p15:guide id="8" orient="horz" pos="4320">
          <p15:clr>
            <a:srgbClr val="F26B43"/>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Hanging Image Left">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0E9919A9-E10C-40B2-4E9E-9822C6505A93}"/>
              </a:ext>
            </a:extLst>
          </p:cNvPr>
          <p:cNvSpPr>
            <a:spLocks noGrp="1"/>
          </p:cNvSpPr>
          <p:nvPr>
            <p:ph type="title"/>
          </p:nvPr>
        </p:nvSpPr>
        <p:spPr>
          <a:xfrm>
            <a:off x="6264000" y="701874"/>
            <a:ext cx="5481636" cy="715669"/>
          </a:xfrm>
        </p:spPr>
        <p:txBody>
          <a:bodyPr/>
          <a:lstStyle/>
          <a:p>
            <a:r>
              <a:rPr lang="fr-FR"/>
              <a:t>Modifiez le style du titre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6264000" y="1792800"/>
            <a:ext cx="5456880"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9" name="Picture Placeholder">
            <a:extLst>
              <a:ext uri="{FF2B5EF4-FFF2-40B4-BE49-F238E27FC236}">
                <a16:creationId xmlns:a16="http://schemas.microsoft.com/office/drawing/2014/main" id="{B46C10D5-25FF-ADE9-303F-74E74487A02F}"/>
              </a:ext>
              <a:ext uri="{C183D7F6-B498-43B3-948B-1728B52AA6E4}">
                <adec:decorative xmlns:adec="http://schemas.microsoft.com/office/drawing/2017/decorative" val="1"/>
              </a:ext>
            </a:extLst>
          </p:cNvPr>
          <p:cNvSpPr>
            <a:spLocks noGrp="1"/>
          </p:cNvSpPr>
          <p:nvPr>
            <p:ph type="pic" sz="quarter" idx="21"/>
          </p:nvPr>
        </p:nvSpPr>
        <p:spPr>
          <a:xfrm>
            <a:off x="442912" y="0"/>
            <a:ext cx="5481637" cy="5948363"/>
          </a:xfrm>
          <a:custGeom>
            <a:avLst/>
            <a:gdLst>
              <a:gd name="connsiteX0" fmla="*/ 0 w 5481637"/>
              <a:gd name="connsiteY0" fmla="*/ 0 h 5948363"/>
              <a:gd name="connsiteX1" fmla="*/ 5481637 w 5481637"/>
              <a:gd name="connsiteY1" fmla="*/ 0 h 5948363"/>
              <a:gd name="connsiteX2" fmla="*/ 5481637 w 5481637"/>
              <a:gd name="connsiteY2" fmla="*/ 5267325 h 5948363"/>
              <a:gd name="connsiteX3" fmla="*/ 4800599 w 5481637"/>
              <a:gd name="connsiteY3" fmla="*/ 5948363 h 5948363"/>
              <a:gd name="connsiteX4" fmla="*/ 0 w 5481637"/>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1637" h="5948363">
                <a:moveTo>
                  <a:pt x="0" y="0"/>
                </a:moveTo>
                <a:lnTo>
                  <a:pt x="5481637" y="0"/>
                </a:lnTo>
                <a:lnTo>
                  <a:pt x="5481637" y="5267325"/>
                </a:lnTo>
                <a:lnTo>
                  <a:pt x="4800599"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fr-FR"/>
              <a:t>Cliquez sur l'icône pour ajouter une image</a:t>
            </a:r>
            <a:endParaRPr lang="en-GB"/>
          </a:p>
        </p:txBody>
      </p:sp>
    </p:spTree>
    <p:extLst>
      <p:ext uri="{BB962C8B-B14F-4D97-AF65-F5344CB8AC3E}">
        <p14:creationId xmlns:p14="http://schemas.microsoft.com/office/powerpoint/2010/main" val="410675993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Hanging Image R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8B6D4E6-07B9-1C8D-69DD-712BC77D3CDE}"/>
              </a:ext>
            </a:extLst>
          </p:cNvPr>
          <p:cNvSpPr>
            <a:spLocks noGrp="1"/>
          </p:cNvSpPr>
          <p:nvPr>
            <p:ph type="title"/>
          </p:nvPr>
        </p:nvSpPr>
        <p:spPr>
          <a:xfrm>
            <a:off x="450000" y="701874"/>
            <a:ext cx="5498363" cy="715669"/>
          </a:xfrm>
        </p:spPr>
        <p:txBody>
          <a:bodyPr/>
          <a:lstStyle/>
          <a:p>
            <a:r>
              <a:rPr lang="fr-FR"/>
              <a:t>Modifiez le style du titre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49999" y="1792800"/>
            <a:ext cx="5498363"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5" name="Picture Placeholder">
            <a:extLst>
              <a:ext uri="{FF2B5EF4-FFF2-40B4-BE49-F238E27FC236}">
                <a16:creationId xmlns:a16="http://schemas.microsoft.com/office/drawing/2014/main" id="{7DB11690-8C83-E885-3A76-8A5F9425F007}"/>
              </a:ext>
              <a:ext uri="{C183D7F6-B498-43B3-948B-1728B52AA6E4}">
                <adec:decorative xmlns:adec="http://schemas.microsoft.com/office/drawing/2017/decorative" val="1"/>
              </a:ext>
            </a:extLst>
          </p:cNvPr>
          <p:cNvSpPr>
            <a:spLocks noGrp="1"/>
          </p:cNvSpPr>
          <p:nvPr>
            <p:ph type="pic" sz="quarter" idx="21"/>
          </p:nvPr>
        </p:nvSpPr>
        <p:spPr>
          <a:xfrm>
            <a:off x="6262687" y="0"/>
            <a:ext cx="5481637" cy="5948363"/>
          </a:xfrm>
          <a:custGeom>
            <a:avLst/>
            <a:gdLst>
              <a:gd name="connsiteX0" fmla="*/ 0 w 5481637"/>
              <a:gd name="connsiteY0" fmla="*/ 0 h 5948363"/>
              <a:gd name="connsiteX1" fmla="*/ 5481637 w 5481637"/>
              <a:gd name="connsiteY1" fmla="*/ 0 h 5948363"/>
              <a:gd name="connsiteX2" fmla="*/ 5481637 w 5481637"/>
              <a:gd name="connsiteY2" fmla="*/ 5267325 h 5948363"/>
              <a:gd name="connsiteX3" fmla="*/ 4800599 w 5481637"/>
              <a:gd name="connsiteY3" fmla="*/ 5948363 h 5948363"/>
              <a:gd name="connsiteX4" fmla="*/ 0 w 5481637"/>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1637" h="5948363">
                <a:moveTo>
                  <a:pt x="0" y="0"/>
                </a:moveTo>
                <a:lnTo>
                  <a:pt x="5481637" y="0"/>
                </a:lnTo>
                <a:lnTo>
                  <a:pt x="5481637" y="5267325"/>
                </a:lnTo>
                <a:lnTo>
                  <a:pt x="4800599"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fr-FR"/>
              <a:t>Cliquez sur l'icône pour ajouter une image</a:t>
            </a:r>
            <a:endParaRPr lang="en-GB"/>
          </a:p>
        </p:txBody>
      </p:sp>
    </p:spTree>
    <p:extLst>
      <p:ext uri="{BB962C8B-B14F-4D97-AF65-F5344CB8AC3E}">
        <p14:creationId xmlns:p14="http://schemas.microsoft.com/office/powerpoint/2010/main" val="49439521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Right half hanging box">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8B6D4E6-07B9-1C8D-69DD-712BC77D3CDE}"/>
              </a:ext>
            </a:extLst>
          </p:cNvPr>
          <p:cNvSpPr>
            <a:spLocks noGrp="1"/>
          </p:cNvSpPr>
          <p:nvPr>
            <p:ph type="title"/>
          </p:nvPr>
        </p:nvSpPr>
        <p:spPr>
          <a:xfrm>
            <a:off x="450000" y="701874"/>
            <a:ext cx="5498363" cy="715669"/>
          </a:xfrm>
        </p:spPr>
        <p:txBody>
          <a:bodyPr/>
          <a:lstStyle/>
          <a:p>
            <a:r>
              <a:rPr lang="fr-FR"/>
              <a:t>Modifiez le style du titre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49999" y="1792800"/>
            <a:ext cx="5498363"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257893948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Left half hanging box">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8B6D4E6-07B9-1C8D-69DD-712BC77D3CDE}"/>
              </a:ext>
            </a:extLst>
          </p:cNvPr>
          <p:cNvSpPr>
            <a:spLocks noGrp="1"/>
          </p:cNvSpPr>
          <p:nvPr>
            <p:ph type="title"/>
          </p:nvPr>
        </p:nvSpPr>
        <p:spPr>
          <a:xfrm>
            <a:off x="6264000" y="701874"/>
            <a:ext cx="5498363" cy="715669"/>
          </a:xfrm>
        </p:spPr>
        <p:txBody>
          <a:bodyPr/>
          <a:lstStyle/>
          <a:p>
            <a:r>
              <a:rPr lang="fr-FR"/>
              <a:t>Modifiez le style du titre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6264000" y="1792800"/>
            <a:ext cx="5498363"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125382691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Large Image right minimal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54E27D68-304E-2851-A717-EC07EC07CA87}"/>
              </a:ext>
            </a:extLst>
          </p:cNvPr>
          <p:cNvSpPr>
            <a:spLocks noGrp="1"/>
          </p:cNvSpPr>
          <p:nvPr>
            <p:ph type="title"/>
          </p:nvPr>
        </p:nvSpPr>
        <p:spPr>
          <a:xfrm>
            <a:off x="450000" y="701874"/>
            <a:ext cx="2598737" cy="715669"/>
          </a:xfrm>
        </p:spPr>
        <p:txBody>
          <a:bodyPr/>
          <a:lstStyle/>
          <a:p>
            <a:r>
              <a:rPr lang="fr-FR"/>
              <a:t>Modifiez le style du titre</a:t>
            </a:r>
            <a:endParaRPr lang="en-GB"/>
          </a:p>
        </p:txBody>
      </p:sp>
      <p:sp>
        <p:nvSpPr>
          <p:cNvPr id="7" name="Placeholder">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133600"/>
            <a:ext cx="2598737" cy="3814763"/>
          </a:xfrm>
          <a:prstGeom prst="rect">
            <a:avLst/>
          </a:prstGeom>
        </p:spPr>
        <p:txBody>
          <a:bodyPr/>
          <a:lstStyle>
            <a:lvl2pPr marL="180975" indent="-180975">
              <a:defRPr lang="en-US" sz="1200" kern="1200" dirty="0">
                <a:solidFill>
                  <a:schemeClr val="tx1"/>
                </a:solidFill>
                <a:latin typeface="+mn-lt"/>
                <a:ea typeface="+mn-ea"/>
                <a:cs typeface="+mn-cs"/>
              </a:defRPr>
            </a:lvl2pPr>
          </a:lstStyle>
          <a:p>
            <a:pPr lvl="0"/>
            <a:r>
              <a:rPr lang="fr-FR"/>
              <a:t>Cliquez pour modifier les styles du texte du masque</a:t>
            </a:r>
          </a:p>
          <a:p>
            <a:pPr lvl="1"/>
            <a:r>
              <a:rPr lang="fr-FR"/>
              <a:t>Deuxième niveau</a:t>
            </a:r>
          </a:p>
          <a:p>
            <a:pPr lvl="2"/>
            <a:r>
              <a:rPr lang="fr-FR"/>
              <a:t>Troisième niveau</a:t>
            </a:r>
          </a:p>
        </p:txBody>
      </p:sp>
      <p:sp>
        <p:nvSpPr>
          <p:cNvPr id="3" name="Picture Placeholder">
            <a:extLst>
              <a:ext uri="{FF2B5EF4-FFF2-40B4-BE49-F238E27FC236}">
                <a16:creationId xmlns:a16="http://schemas.microsoft.com/office/drawing/2014/main" id="{B940E09C-FB56-2356-82CD-53290C1A10A0}"/>
              </a:ext>
              <a:ext uri="{C183D7F6-B498-43B3-948B-1728B52AA6E4}">
                <adec:decorative xmlns:adec="http://schemas.microsoft.com/office/drawing/2017/decorative" val="1"/>
              </a:ext>
            </a:extLst>
          </p:cNvPr>
          <p:cNvSpPr>
            <a:spLocks noGrp="1"/>
          </p:cNvSpPr>
          <p:nvPr>
            <p:ph type="pic" sz="quarter" idx="11" hasCustomPrompt="1"/>
          </p:nvPr>
        </p:nvSpPr>
        <p:spPr>
          <a:xfrm>
            <a:off x="3355975" y="0"/>
            <a:ext cx="8386763" cy="5948363"/>
          </a:xfrm>
          <a:custGeom>
            <a:avLst/>
            <a:gdLst>
              <a:gd name="connsiteX0" fmla="*/ 0 w 8386763"/>
              <a:gd name="connsiteY0" fmla="*/ 0 h 5948363"/>
              <a:gd name="connsiteX1" fmla="*/ 8386763 w 8386763"/>
              <a:gd name="connsiteY1" fmla="*/ 0 h 5948363"/>
              <a:gd name="connsiteX2" fmla="*/ 8386763 w 8386763"/>
              <a:gd name="connsiteY2" fmla="*/ 4779992 h 5948363"/>
              <a:gd name="connsiteX3" fmla="*/ 7218392 w 8386763"/>
              <a:gd name="connsiteY3" fmla="*/ 5948363 h 5948363"/>
              <a:gd name="connsiteX4" fmla="*/ 0 w 8386763"/>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6763" h="5948363">
                <a:moveTo>
                  <a:pt x="0" y="0"/>
                </a:moveTo>
                <a:lnTo>
                  <a:pt x="8386763" y="0"/>
                </a:lnTo>
                <a:lnTo>
                  <a:pt x="8386763" y="4779992"/>
                </a:lnTo>
                <a:lnTo>
                  <a:pt x="7218392"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dirty="0"/>
            </a:lvl1pPr>
          </a:lstStyle>
          <a:p>
            <a:pPr lvl="0" algn="ctr"/>
            <a:r>
              <a:rPr lang="en-GB"/>
              <a:t>Click to insert image</a:t>
            </a:r>
          </a:p>
        </p:txBody>
      </p:sp>
    </p:spTree>
    <p:extLst>
      <p:ext uri="{BB962C8B-B14F-4D97-AF65-F5344CB8AC3E}">
        <p14:creationId xmlns:p14="http://schemas.microsoft.com/office/powerpoint/2010/main" val="3042954820"/>
      </p:ext>
    </p:extLst>
  </p:cSld>
  <p:clrMapOvr>
    <a:masterClrMapping/>
  </p:clrMapOvr>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Large Image Left minimal Layout">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A647BE65-B969-B69D-209F-96B62E40F087}"/>
              </a:ext>
            </a:extLst>
          </p:cNvPr>
          <p:cNvSpPr>
            <a:spLocks noGrp="1"/>
          </p:cNvSpPr>
          <p:nvPr>
            <p:ph type="title"/>
          </p:nvPr>
        </p:nvSpPr>
        <p:spPr>
          <a:xfrm>
            <a:off x="9148762" y="701874"/>
            <a:ext cx="2600325" cy="715669"/>
          </a:xfrm>
        </p:spPr>
        <p:txBody>
          <a:bodyPr/>
          <a:lstStyle/>
          <a:p>
            <a:r>
              <a:rPr lang="fr-FR"/>
              <a:t>Modifiez le style du titre</a:t>
            </a:r>
            <a:endParaRPr lang="en-GB"/>
          </a:p>
        </p:txBody>
      </p:sp>
      <p:sp>
        <p:nvSpPr>
          <p:cNvPr id="7" name="Placeholder">
            <a:extLst>
              <a:ext uri="{FF2B5EF4-FFF2-40B4-BE49-F238E27FC236}">
                <a16:creationId xmlns:a16="http://schemas.microsoft.com/office/drawing/2014/main" id="{65919DFD-5216-47CC-A2D5-A0B970BE9632}"/>
              </a:ext>
            </a:extLst>
          </p:cNvPr>
          <p:cNvSpPr>
            <a:spLocks noGrp="1"/>
          </p:cNvSpPr>
          <p:nvPr>
            <p:ph type="body" sz="quarter" idx="12"/>
          </p:nvPr>
        </p:nvSpPr>
        <p:spPr>
          <a:xfrm>
            <a:off x="9148763" y="2162629"/>
            <a:ext cx="2562158" cy="3785734"/>
          </a:xfrm>
          <a:prstGeom prst="rect">
            <a:avLst/>
          </a:prstGeom>
        </p:spPr>
        <p:txBody>
          <a:bodyPr/>
          <a:lstStyle>
            <a:lvl2pPr marL="180975" indent="-180975">
              <a:defRPr lang="en-US" sz="1200" kern="1200" dirty="0">
                <a:solidFill>
                  <a:schemeClr val="tx1"/>
                </a:solidFill>
                <a:latin typeface="+mn-lt"/>
                <a:ea typeface="+mn-ea"/>
                <a:cs typeface="+mn-cs"/>
              </a:defRPr>
            </a:lvl2pPr>
          </a:lstStyle>
          <a:p>
            <a:pPr lvl="0"/>
            <a:r>
              <a:rPr lang="fr-FR"/>
              <a:t>Cliquez pour modifier les styles du texte du masque</a:t>
            </a:r>
          </a:p>
          <a:p>
            <a:pPr lvl="1"/>
            <a:r>
              <a:rPr lang="fr-FR"/>
              <a:t>Deuxième niveau</a:t>
            </a:r>
          </a:p>
          <a:p>
            <a:pPr lvl="2"/>
            <a:r>
              <a:rPr lang="fr-FR"/>
              <a:t>Troisième niveau</a:t>
            </a:r>
          </a:p>
        </p:txBody>
      </p:sp>
      <p:sp>
        <p:nvSpPr>
          <p:cNvPr id="3" name="Picture Placeholder">
            <a:extLst>
              <a:ext uri="{FF2B5EF4-FFF2-40B4-BE49-F238E27FC236}">
                <a16:creationId xmlns:a16="http://schemas.microsoft.com/office/drawing/2014/main" id="{925894C0-F0A5-92C3-CA5E-CC0E9E19210A}"/>
              </a:ext>
              <a:ext uri="{C183D7F6-B498-43B3-948B-1728B52AA6E4}">
                <adec:decorative xmlns:adec="http://schemas.microsoft.com/office/drawing/2017/decorative" val="1"/>
              </a:ext>
            </a:extLst>
          </p:cNvPr>
          <p:cNvSpPr>
            <a:spLocks noGrp="1"/>
          </p:cNvSpPr>
          <p:nvPr>
            <p:ph type="pic" sz="quarter" idx="11" hasCustomPrompt="1"/>
          </p:nvPr>
        </p:nvSpPr>
        <p:spPr>
          <a:xfrm>
            <a:off x="454930" y="0"/>
            <a:ext cx="8386763" cy="5948363"/>
          </a:xfrm>
          <a:custGeom>
            <a:avLst/>
            <a:gdLst>
              <a:gd name="connsiteX0" fmla="*/ 0 w 8386763"/>
              <a:gd name="connsiteY0" fmla="*/ 0 h 5948363"/>
              <a:gd name="connsiteX1" fmla="*/ 8386763 w 8386763"/>
              <a:gd name="connsiteY1" fmla="*/ 0 h 5948363"/>
              <a:gd name="connsiteX2" fmla="*/ 8386763 w 8386763"/>
              <a:gd name="connsiteY2" fmla="*/ 4798847 h 5948363"/>
              <a:gd name="connsiteX3" fmla="*/ 7237247 w 8386763"/>
              <a:gd name="connsiteY3" fmla="*/ 5948363 h 5948363"/>
              <a:gd name="connsiteX4" fmla="*/ 0 w 8386763"/>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6763" h="5948363">
                <a:moveTo>
                  <a:pt x="0" y="0"/>
                </a:moveTo>
                <a:lnTo>
                  <a:pt x="8386763" y="0"/>
                </a:lnTo>
                <a:lnTo>
                  <a:pt x="8386763" y="4798847"/>
                </a:lnTo>
                <a:lnTo>
                  <a:pt x="7237247"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dirty="0"/>
            </a:lvl1pPr>
          </a:lstStyle>
          <a:p>
            <a:pPr lvl="0" algn="ctr"/>
            <a:r>
              <a:rPr lang="en-GB"/>
              <a:t>Click to insert image</a:t>
            </a:r>
          </a:p>
        </p:txBody>
      </p:sp>
    </p:spTree>
    <p:extLst>
      <p:ext uri="{BB962C8B-B14F-4D97-AF65-F5344CB8AC3E}">
        <p14:creationId xmlns:p14="http://schemas.microsoft.com/office/powerpoint/2010/main" val="1245089104"/>
      </p:ext>
    </p:extLst>
  </p:cSld>
  <p:clrMapOvr>
    <a:masterClrMapping/>
  </p:clrMapOvr>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Detailed Layout 1">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D2372C9-E215-1003-F25D-B5AE1F568920}"/>
              </a:ext>
            </a:extLst>
          </p:cNvPr>
          <p:cNvSpPr>
            <a:spLocks noGrp="1"/>
          </p:cNvSpPr>
          <p:nvPr>
            <p:ph type="title" hasCustomPrompt="1"/>
          </p:nvPr>
        </p:nvSpPr>
        <p:spPr>
          <a:xfrm>
            <a:off x="559292" y="701874"/>
            <a:ext cx="2450237" cy="715669"/>
          </a:xfrm>
        </p:spPr>
        <p:txBody>
          <a:bodyPr/>
          <a:lstStyle>
            <a:lvl1pPr>
              <a:defRPr>
                <a:solidFill>
                  <a:schemeClr val="bg1"/>
                </a:solidFill>
              </a:defRPr>
            </a:lvl1pPr>
          </a:lstStyle>
          <a:p>
            <a:r>
              <a:rPr lang="en-US"/>
              <a:t>Layout template for detailed charts</a:t>
            </a:r>
            <a:endParaRPr lang="en-GB"/>
          </a:p>
        </p:txBody>
      </p:sp>
    </p:spTree>
    <p:extLst>
      <p:ext uri="{BB962C8B-B14F-4D97-AF65-F5344CB8AC3E}">
        <p14:creationId xmlns:p14="http://schemas.microsoft.com/office/powerpoint/2010/main" val="1688884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Detailed layout tex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D2372C9-E215-1003-F25D-B5AE1F568920}"/>
              </a:ext>
            </a:extLst>
          </p:cNvPr>
          <p:cNvSpPr>
            <a:spLocks noGrp="1"/>
          </p:cNvSpPr>
          <p:nvPr>
            <p:ph type="title" hasCustomPrompt="1"/>
          </p:nvPr>
        </p:nvSpPr>
        <p:spPr>
          <a:xfrm>
            <a:off x="558000" y="701874"/>
            <a:ext cx="2451600" cy="715669"/>
          </a:xfrm>
        </p:spPr>
        <p:txBody>
          <a:bodyPr/>
          <a:lstStyle>
            <a:lvl1pPr>
              <a:defRPr>
                <a:solidFill>
                  <a:schemeClr val="bg1"/>
                </a:solidFill>
              </a:defRPr>
            </a:lvl1pPr>
          </a:lstStyle>
          <a:p>
            <a:r>
              <a:rPr lang="en-US"/>
              <a:t>Layout template for detailed charts</a:t>
            </a:r>
            <a:endParaRPr lang="en-GB"/>
          </a:p>
        </p:txBody>
      </p:sp>
      <p:sp>
        <p:nvSpPr>
          <p:cNvPr id="3" name="Placeholder">
            <a:extLst>
              <a:ext uri="{FF2B5EF4-FFF2-40B4-BE49-F238E27FC236}">
                <a16:creationId xmlns:a16="http://schemas.microsoft.com/office/drawing/2014/main" id="{98D0F1BA-16E4-EAD4-97CD-9005E8F027D2}"/>
              </a:ext>
            </a:extLst>
          </p:cNvPr>
          <p:cNvSpPr>
            <a:spLocks noGrp="1"/>
          </p:cNvSpPr>
          <p:nvPr>
            <p:ph type="body" sz="quarter" idx="10" hasCustomPrompt="1"/>
          </p:nvPr>
        </p:nvSpPr>
        <p:spPr>
          <a:xfrm>
            <a:off x="3355975" y="701675"/>
            <a:ext cx="8393113" cy="4959350"/>
          </a:xfrm>
          <a:prstGeom prst="rect">
            <a:avLst/>
          </a:prstGeom>
        </p:spPr>
        <p:txBody>
          <a:bodyPr numCol="3" spcCol="288000"/>
          <a:lstStyle>
            <a:lvl1pPr>
              <a:lnSpc>
                <a:spcPct val="120000"/>
              </a:lnSpc>
              <a:spcBef>
                <a:spcPts val="400"/>
              </a:spcBef>
              <a:spcAft>
                <a:spcPts val="400"/>
              </a:spcAft>
              <a:defRPr/>
            </a:lvl1pPr>
            <a:lvl2pPr marL="180975" indent="-180975">
              <a:lnSpc>
                <a:spcPct val="120000"/>
              </a:lnSpc>
              <a:spcBef>
                <a:spcPts val="400"/>
              </a:spcBef>
              <a:spcAft>
                <a:spcPts val="400"/>
              </a:spcAft>
              <a:defRPr lang="en-US" sz="1200" kern="1200" dirty="0">
                <a:solidFill>
                  <a:schemeClr val="tx1"/>
                </a:solidFill>
                <a:latin typeface="+mn-lt"/>
                <a:ea typeface="+mn-ea"/>
                <a:cs typeface="+mn-cs"/>
              </a:defRPr>
            </a:lvl2pPr>
            <a:lvl3pPr>
              <a:lnSpc>
                <a:spcPct val="120000"/>
              </a:lnSpc>
              <a:spcBef>
                <a:spcPts val="400"/>
              </a:spcBef>
              <a:spcAft>
                <a:spcPts val="400"/>
              </a:spcAft>
              <a:defRPr/>
            </a:lvl3pPr>
            <a:lvl4pPr>
              <a:lnSpc>
                <a:spcPct val="120000"/>
              </a:lnSpc>
              <a:spcBef>
                <a:spcPts val="400"/>
              </a:spcBef>
              <a:spcAft>
                <a:spcPts val="400"/>
              </a:spcAft>
              <a:defRPr sz="1200"/>
            </a:lvl4pPr>
            <a:lvl5pPr>
              <a:lnSpc>
                <a:spcPct val="120000"/>
              </a:lnSpc>
              <a:spcBef>
                <a:spcPts val="400"/>
              </a:spcBef>
              <a:spcAft>
                <a:spcPts val="400"/>
              </a:spcAft>
              <a:defRPr sz="1200"/>
            </a:lvl5pPr>
          </a:lstStyle>
          <a:p>
            <a:pPr lvl="0"/>
            <a:r>
              <a:rPr lang="en-US"/>
              <a:t>Three column continuous text box</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US"/>
              <a:t>Second level</a:t>
            </a:r>
          </a:p>
          <a:p>
            <a:pPr lvl="2"/>
            <a:r>
              <a:rPr lang="en-US"/>
              <a:t>Third level</a:t>
            </a:r>
          </a:p>
        </p:txBody>
      </p:sp>
    </p:spTree>
    <p:extLst>
      <p:ext uri="{BB962C8B-B14F-4D97-AF65-F5344CB8AC3E}">
        <p14:creationId xmlns:p14="http://schemas.microsoft.com/office/powerpoint/2010/main" val="4593682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Image strip with text">
    <p:bg>
      <p:bgPr>
        <a:solidFill>
          <a:schemeClr val="bg1"/>
        </a:solidFill>
        <a:effectLst/>
      </p:bgPr>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4C05822E-F8EF-0B26-EE8C-294CF585952F}"/>
              </a:ext>
            </a:extLst>
          </p:cNvPr>
          <p:cNvSpPr>
            <a:spLocks noGrp="1"/>
          </p:cNvSpPr>
          <p:nvPr>
            <p:ph type="title"/>
          </p:nvPr>
        </p:nvSpPr>
        <p:spPr>
          <a:xfrm>
            <a:off x="449263" y="701874"/>
            <a:ext cx="7051812" cy="715669"/>
          </a:xfrm>
        </p:spPr>
        <p:txBody>
          <a:bodyPr/>
          <a:lstStyle/>
          <a:p>
            <a:r>
              <a:rPr lang="fr-FR"/>
              <a:t>Modifiez le style du titre</a:t>
            </a:r>
            <a:endParaRPr lang="en-GB"/>
          </a:p>
        </p:txBody>
      </p:sp>
      <p:sp>
        <p:nvSpPr>
          <p:cNvPr id="5" name="Placeholder">
            <a:extLst>
              <a:ext uri="{FF2B5EF4-FFF2-40B4-BE49-F238E27FC236}">
                <a16:creationId xmlns:a16="http://schemas.microsoft.com/office/drawing/2014/main" id="{65EFF5B5-9A6C-6AFB-ABBA-564B4F8855CF}"/>
              </a:ext>
            </a:extLst>
          </p:cNvPr>
          <p:cNvSpPr>
            <a:spLocks noGrp="1"/>
          </p:cNvSpPr>
          <p:nvPr>
            <p:ph type="body" sz="quarter" idx="11"/>
          </p:nvPr>
        </p:nvSpPr>
        <p:spPr>
          <a:xfrm>
            <a:off x="449263" y="1809749"/>
            <a:ext cx="5499100" cy="4138613"/>
          </a:xfrm>
          <a:prstGeom prst="rect">
            <a:avLst/>
          </a:prstGeom>
        </p:spPr>
        <p:txBody>
          <a:bodyPr numCol="2" spcCol="288000"/>
          <a:lstStyle>
            <a:lvl1pPr marL="0" indent="0">
              <a:lnSpc>
                <a:spcPct val="115000"/>
              </a:lnSpc>
              <a:spcBef>
                <a:spcPts val="400"/>
              </a:spcBef>
              <a:spcAft>
                <a:spcPts val="400"/>
              </a:spcAft>
              <a:buFont typeface="Wingdings 2" panose="05020102010507070707" pitchFamily="18" charset="2"/>
              <a:buNone/>
              <a:defRPr sz="1200"/>
            </a:lvl1pPr>
            <a:lvl2pPr marL="180975" indent="-180975">
              <a:lnSpc>
                <a:spcPct val="115000"/>
              </a:lnSpc>
              <a:spcBef>
                <a:spcPts val="400"/>
              </a:spcBef>
              <a:spcAft>
                <a:spcPts val="400"/>
              </a:spcAft>
              <a:defRPr lang="en-US" sz="1200" kern="1200" dirty="0">
                <a:solidFill>
                  <a:schemeClr val="tx1"/>
                </a:solidFill>
                <a:latin typeface="+mn-lt"/>
                <a:ea typeface="+mn-ea"/>
                <a:cs typeface="+mn-cs"/>
              </a:defRPr>
            </a:lvl2pPr>
            <a:lvl3pPr>
              <a:lnSpc>
                <a:spcPct val="115000"/>
              </a:lnSpc>
              <a:spcBef>
                <a:spcPts val="400"/>
              </a:spcBef>
              <a:spcAft>
                <a:spcPts val="400"/>
              </a:spcAft>
              <a:defRPr sz="1200"/>
            </a:lvl3pPr>
            <a:lvl4pPr>
              <a:lnSpc>
                <a:spcPct val="120000"/>
              </a:lnSpc>
              <a:spcBef>
                <a:spcPts val="400"/>
              </a:spcBef>
              <a:spcAft>
                <a:spcPts val="400"/>
              </a:spcAft>
              <a:defRPr sz="1200"/>
            </a:lvl4pPr>
            <a:lvl5pPr>
              <a:lnSpc>
                <a:spcPct val="120000"/>
              </a:lnSpc>
              <a:spcBef>
                <a:spcPts val="400"/>
              </a:spcBef>
              <a:spcAft>
                <a:spcPts val="400"/>
              </a:spcAft>
              <a:defRPr sz="1200"/>
            </a:lvl5pPr>
          </a:lstStyle>
          <a:p>
            <a:pPr lvl="0"/>
            <a:r>
              <a:rPr lang="fr-FR"/>
              <a:t>Cliquez pour modifier les styles du texte du masque</a:t>
            </a:r>
          </a:p>
          <a:p>
            <a:pPr lvl="1"/>
            <a:r>
              <a:rPr lang="fr-FR"/>
              <a:t>Deuxième niveau</a:t>
            </a:r>
          </a:p>
          <a:p>
            <a:pPr lvl="2"/>
            <a:r>
              <a:rPr lang="fr-FR"/>
              <a:t>Troisième niveau</a:t>
            </a:r>
          </a:p>
        </p:txBody>
      </p:sp>
      <p:sp>
        <p:nvSpPr>
          <p:cNvPr id="16" name="Picture Placeholder">
            <a:extLst>
              <a:ext uri="{FF2B5EF4-FFF2-40B4-BE49-F238E27FC236}">
                <a16:creationId xmlns:a16="http://schemas.microsoft.com/office/drawing/2014/main" id="{1F1C54D2-D2EE-04BE-5F32-CEBA48FF0D37}"/>
              </a:ext>
              <a:ext uri="{C183D7F6-B498-43B3-948B-1728B52AA6E4}">
                <adec:decorative xmlns:adec="http://schemas.microsoft.com/office/drawing/2017/decorative" val="1"/>
              </a:ext>
            </a:extLst>
          </p:cNvPr>
          <p:cNvSpPr>
            <a:spLocks noGrp="1"/>
          </p:cNvSpPr>
          <p:nvPr>
            <p:ph type="pic" sz="quarter" idx="10"/>
          </p:nvPr>
        </p:nvSpPr>
        <p:spPr>
          <a:xfrm>
            <a:off x="3600450" y="1"/>
            <a:ext cx="8591550" cy="6858000"/>
          </a:xfrm>
          <a:custGeom>
            <a:avLst/>
            <a:gdLst>
              <a:gd name="connsiteX0" fmla="*/ 6857996 w 8591550"/>
              <a:gd name="connsiteY0" fmla="*/ 0 h 6858000"/>
              <a:gd name="connsiteX1" fmla="*/ 8591550 w 8591550"/>
              <a:gd name="connsiteY1" fmla="*/ 0 h 6858000"/>
              <a:gd name="connsiteX2" fmla="*/ 8591550 w 8591550"/>
              <a:gd name="connsiteY2" fmla="*/ 3852860 h 6858000"/>
              <a:gd name="connsiteX3" fmla="*/ 5586410 w 8591550"/>
              <a:gd name="connsiteY3" fmla="*/ 6858000 h 6858000"/>
              <a:gd name="connsiteX4" fmla="*/ 0 w 8591550"/>
              <a:gd name="connsiteY4" fmla="*/ 6858000 h 6858000"/>
              <a:gd name="connsiteX5" fmla="*/ 0 w 8591550"/>
              <a:gd name="connsiteY5" fmla="*/ 68579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1550" h="6858000">
                <a:moveTo>
                  <a:pt x="6857996" y="0"/>
                </a:moveTo>
                <a:lnTo>
                  <a:pt x="8591550" y="0"/>
                </a:lnTo>
                <a:lnTo>
                  <a:pt x="8591550" y="3852860"/>
                </a:lnTo>
                <a:lnTo>
                  <a:pt x="5586410" y="6858000"/>
                </a:lnTo>
                <a:lnTo>
                  <a:pt x="0" y="6858000"/>
                </a:lnTo>
                <a:lnTo>
                  <a:pt x="0" y="6857996"/>
                </a:lnTo>
                <a:close/>
              </a:path>
            </a:pathLst>
          </a:custGeom>
          <a:pattFill prst="dkVert">
            <a:fgClr>
              <a:schemeClr val="bg1">
                <a:lumMod val="85000"/>
              </a:schemeClr>
            </a:fgClr>
            <a:bgClr>
              <a:schemeClr val="bg1"/>
            </a:bgClr>
          </a:pattFill>
        </p:spPr>
        <p:txBody>
          <a:bodyPr vert="horz" wrap="square" lIns="0" tIns="0" rIns="0" bIns="2520000" rtlCol="0" anchor="b">
            <a:noAutofit/>
          </a:bodyPr>
          <a:lstStyle>
            <a:lvl1pPr algn="ctr">
              <a:defRPr lang="en-GB"/>
            </a:lvl1pPr>
          </a:lstStyle>
          <a:p>
            <a:pPr lvl="0"/>
            <a:r>
              <a:rPr lang="fr-FR"/>
              <a:t>Cliquez sur l'icône pour ajouter une image</a:t>
            </a:r>
            <a:endParaRPr lang="en-GB"/>
          </a:p>
        </p:txBody>
      </p:sp>
      <p:sp>
        <p:nvSpPr>
          <p:cNvPr id="4" name="Classification">
            <a:extLst>
              <a:ext uri="{FF2B5EF4-FFF2-40B4-BE49-F238E27FC236}">
                <a16:creationId xmlns:a16="http://schemas.microsoft.com/office/drawing/2014/main" id="{2A357368-6911-F108-4C72-BC6BCD6C22E2}"/>
              </a:ext>
              <a:ext uri="{C183D7F6-B498-43B3-948B-1728B52AA6E4}">
                <adec:decorative xmlns:adec="http://schemas.microsoft.com/office/drawing/2017/decorative" val="1"/>
              </a:ext>
            </a:extLst>
          </p:cNvPr>
          <p:cNvSpPr txBox="1">
            <a:spLocks/>
          </p:cNvSpPr>
          <p:nvPr/>
        </p:nvSpPr>
        <p:spPr>
          <a:xfrm>
            <a:off x="440939" y="6497329"/>
            <a:ext cx="1925190"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800" dirty="0">
                <a:solidFill>
                  <a:schemeClr val="tx1"/>
                </a:solidFill>
                <a:effectLst/>
              </a:rPr>
              <a:t>© Ipsos | Juin 2025 | Version finale</a:t>
            </a:r>
            <a:endParaRPr lang="en-GB" sz="800" dirty="0">
              <a:solidFill>
                <a:schemeClr val="tx1"/>
              </a:solidFill>
              <a:effectLst/>
            </a:endParaRPr>
          </a:p>
        </p:txBody>
      </p:sp>
      <p:pic>
        <p:nvPicPr>
          <p:cNvPr id="2" name="Ipsos Logo">
            <a:extLst>
              <a:ext uri="{FF2B5EF4-FFF2-40B4-BE49-F238E27FC236}">
                <a16:creationId xmlns:a16="http://schemas.microsoft.com/office/drawing/2014/main" id="{5736C387-1E30-3967-00C5-67A2D4B1A6F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97883244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column image r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a:xfrm>
            <a:off x="450000" y="701874"/>
            <a:ext cx="8398725" cy="715669"/>
          </a:xfrm>
        </p:spPr>
        <p:txBody>
          <a:bodyPr/>
          <a:lstStyle>
            <a:lvl1pPr>
              <a:defRPr/>
            </a:lvl1pPr>
          </a:lstStyle>
          <a:p>
            <a:r>
              <a:rPr lang="en-US"/>
              <a:t>3 column textbox</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8398725" cy="4140200"/>
          </a:xfrm>
          <a:prstGeom prst="rect">
            <a:avLst/>
          </a:prstGeom>
        </p:spPr>
        <p:txBody>
          <a:bodyPr numCol="3"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4" name="Picture Placeholder">
            <a:extLst>
              <a:ext uri="{FF2B5EF4-FFF2-40B4-BE49-F238E27FC236}">
                <a16:creationId xmlns:a16="http://schemas.microsoft.com/office/drawing/2014/main" id="{556ABC33-C372-AF5C-2E2E-D41F4EF2DF98}"/>
              </a:ext>
              <a:ext uri="{C183D7F6-B498-43B3-948B-1728B52AA6E4}">
                <adec:decorative xmlns:adec="http://schemas.microsoft.com/office/drawing/2017/decorative" val="1"/>
              </a:ext>
            </a:extLst>
          </p:cNvPr>
          <p:cNvSpPr>
            <a:spLocks noGrp="1"/>
          </p:cNvSpPr>
          <p:nvPr>
            <p:ph type="pic" sz="quarter" idx="10"/>
          </p:nvPr>
        </p:nvSpPr>
        <p:spPr>
          <a:xfrm>
            <a:off x="9160365" y="0"/>
            <a:ext cx="2591650" cy="5948363"/>
          </a:xfrm>
          <a:custGeom>
            <a:avLst/>
            <a:gdLst>
              <a:gd name="connsiteX0" fmla="*/ 0 w 2591650"/>
              <a:gd name="connsiteY0" fmla="*/ 0 h 5948363"/>
              <a:gd name="connsiteX1" fmla="*/ 2591650 w 2591650"/>
              <a:gd name="connsiteY1" fmla="*/ 0 h 5948363"/>
              <a:gd name="connsiteX2" fmla="*/ 2591650 w 2591650"/>
              <a:gd name="connsiteY2" fmla="*/ 5583497 h 5948363"/>
              <a:gd name="connsiteX3" fmla="*/ 2226784 w 2591650"/>
              <a:gd name="connsiteY3" fmla="*/ 5948363 h 5948363"/>
              <a:gd name="connsiteX4" fmla="*/ 0 w 2591650"/>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1650" h="5948363">
                <a:moveTo>
                  <a:pt x="0" y="0"/>
                </a:moveTo>
                <a:lnTo>
                  <a:pt x="2591650" y="0"/>
                </a:lnTo>
                <a:lnTo>
                  <a:pt x="2591650" y="5583497"/>
                </a:lnTo>
                <a:lnTo>
                  <a:pt x="2226784"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fr-FR"/>
              <a:t>Cliquez sur l'icône pour ajouter une image</a:t>
            </a:r>
            <a:endParaRPr lang="en-GB"/>
          </a:p>
        </p:txBody>
      </p:sp>
    </p:spTree>
    <p:extLst>
      <p:ext uri="{BB962C8B-B14F-4D97-AF65-F5344CB8AC3E}">
        <p14:creationId xmlns:p14="http://schemas.microsoft.com/office/powerpoint/2010/main" val="1476249063"/>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am Biographies">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4ADF9F4-0984-90BB-D24E-468E60FF06E5}"/>
              </a:ext>
            </a:extLst>
          </p:cNvPr>
          <p:cNvSpPr>
            <a:spLocks noGrp="1"/>
          </p:cNvSpPr>
          <p:nvPr>
            <p:ph type="title" hasCustomPrompt="1"/>
          </p:nvPr>
        </p:nvSpPr>
        <p:spPr/>
        <p:txBody>
          <a:bodyPr/>
          <a:lstStyle>
            <a:lvl1pPr>
              <a:defRPr/>
            </a:lvl1pPr>
          </a:lstStyle>
          <a:p>
            <a:r>
              <a:rPr lang="en-US"/>
              <a:t>Biographies / Team Slide</a:t>
            </a:r>
            <a:endParaRPr lang="en-GB"/>
          </a:p>
        </p:txBody>
      </p:sp>
      <p:sp>
        <p:nvSpPr>
          <p:cNvPr id="16" name="Name 1">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42913" y="1736725"/>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6" name="Picture Placeholder 1">
            <a:extLst>
              <a:ext uri="{FF2B5EF4-FFF2-40B4-BE49-F238E27FC236}">
                <a16:creationId xmlns:a16="http://schemas.microsoft.com/office/drawing/2014/main" id="{1D022528-6EBA-C4A0-BEB6-F9204610C897}"/>
              </a:ext>
              <a:ext uri="{C183D7F6-B498-43B3-948B-1728B52AA6E4}">
                <adec:decorative xmlns:adec="http://schemas.microsoft.com/office/drawing/2017/decorative" val="1"/>
              </a:ext>
            </a:extLst>
          </p:cNvPr>
          <p:cNvSpPr>
            <a:spLocks noGrp="1"/>
          </p:cNvSpPr>
          <p:nvPr>
            <p:ph type="pic" sz="quarter" idx="19"/>
          </p:nvPr>
        </p:nvSpPr>
        <p:spPr>
          <a:xfrm>
            <a:off x="455613" y="232385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fr-FR"/>
              <a:t>Cliquez sur l'icône pour ajouter une image</a:t>
            </a:r>
            <a:endParaRPr lang="en-GB"/>
          </a:p>
        </p:txBody>
      </p:sp>
      <p:sp>
        <p:nvSpPr>
          <p:cNvPr id="15" name="Placeholder 1">
            <a:extLst>
              <a:ext uri="{FF2B5EF4-FFF2-40B4-BE49-F238E27FC236}">
                <a16:creationId xmlns:a16="http://schemas.microsoft.com/office/drawing/2014/main" id="{A81DA3D4-EF88-48E1-A722-44D4D0FA10B6}"/>
              </a:ext>
            </a:extLst>
          </p:cNvPr>
          <p:cNvSpPr>
            <a:spLocks noGrp="1"/>
          </p:cNvSpPr>
          <p:nvPr>
            <p:ph type="body" sz="quarter" idx="23" hasCustomPrompt="1"/>
          </p:nvPr>
        </p:nvSpPr>
        <p:spPr>
          <a:xfrm>
            <a:off x="442913" y="4045998"/>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0" name="Name 2">
            <a:extLst>
              <a:ext uri="{FF2B5EF4-FFF2-40B4-BE49-F238E27FC236}">
                <a16:creationId xmlns:a16="http://schemas.microsoft.com/office/drawing/2014/main" id="{71613F17-97E2-4491-9EF3-F01FFDE6E863}"/>
              </a:ext>
            </a:extLst>
          </p:cNvPr>
          <p:cNvSpPr>
            <a:spLocks noGrp="1"/>
          </p:cNvSpPr>
          <p:nvPr>
            <p:ph type="body" sz="quarter" idx="25" hasCustomPrompt="1"/>
          </p:nvPr>
        </p:nvSpPr>
        <p:spPr>
          <a:xfrm>
            <a:off x="2379122" y="1736725"/>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7" name="Picture Placeholder 2">
            <a:extLst>
              <a:ext uri="{FF2B5EF4-FFF2-40B4-BE49-F238E27FC236}">
                <a16:creationId xmlns:a16="http://schemas.microsoft.com/office/drawing/2014/main" id="{BCAD9EA5-E736-4B69-C6BA-B70AA49A3DC7}"/>
              </a:ext>
              <a:ext uri="{C183D7F6-B498-43B3-948B-1728B52AA6E4}">
                <adec:decorative xmlns:adec="http://schemas.microsoft.com/office/drawing/2017/decorative" val="1"/>
              </a:ext>
            </a:extLst>
          </p:cNvPr>
          <p:cNvSpPr>
            <a:spLocks noGrp="1"/>
          </p:cNvSpPr>
          <p:nvPr>
            <p:ph type="pic" sz="quarter" idx="39"/>
          </p:nvPr>
        </p:nvSpPr>
        <p:spPr>
          <a:xfrm>
            <a:off x="2390052"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fr-FR"/>
              <a:t>Cliquez sur l'icône pour ajouter une image</a:t>
            </a:r>
            <a:endParaRPr lang="en-GB"/>
          </a:p>
        </p:txBody>
      </p:sp>
      <p:sp>
        <p:nvSpPr>
          <p:cNvPr id="21" name="Placeholder 2">
            <a:extLst>
              <a:ext uri="{FF2B5EF4-FFF2-40B4-BE49-F238E27FC236}">
                <a16:creationId xmlns:a16="http://schemas.microsoft.com/office/drawing/2014/main" id="{6F22912B-7D36-4077-8BFB-FDA6B7BA0EA9}"/>
              </a:ext>
            </a:extLst>
          </p:cNvPr>
          <p:cNvSpPr>
            <a:spLocks noGrp="1"/>
          </p:cNvSpPr>
          <p:nvPr>
            <p:ph type="body" sz="quarter" idx="26" hasCustomPrompt="1"/>
          </p:nvPr>
        </p:nvSpPr>
        <p:spPr>
          <a:xfrm>
            <a:off x="2379892" y="4045998"/>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4" name="Name 3">
            <a:extLst>
              <a:ext uri="{FF2B5EF4-FFF2-40B4-BE49-F238E27FC236}">
                <a16:creationId xmlns:a16="http://schemas.microsoft.com/office/drawing/2014/main" id="{4ACD92D7-D8E5-4F1B-8FF3-A92BC817BD5B}"/>
              </a:ext>
            </a:extLst>
          </p:cNvPr>
          <p:cNvSpPr>
            <a:spLocks noGrp="1"/>
          </p:cNvSpPr>
          <p:nvPr>
            <p:ph type="body" sz="quarter" idx="28" hasCustomPrompt="1"/>
          </p:nvPr>
        </p:nvSpPr>
        <p:spPr>
          <a:xfrm>
            <a:off x="4315331" y="1736725"/>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8" name="Picture Placeholder 3">
            <a:extLst>
              <a:ext uri="{FF2B5EF4-FFF2-40B4-BE49-F238E27FC236}">
                <a16:creationId xmlns:a16="http://schemas.microsoft.com/office/drawing/2014/main" id="{357D52C6-2870-E30F-D4E4-6FE20FD88ED3}"/>
              </a:ext>
              <a:ext uri="{C183D7F6-B498-43B3-948B-1728B52AA6E4}">
                <adec:decorative xmlns:adec="http://schemas.microsoft.com/office/drawing/2017/decorative" val="1"/>
              </a:ext>
            </a:extLst>
          </p:cNvPr>
          <p:cNvSpPr>
            <a:spLocks noGrp="1"/>
          </p:cNvSpPr>
          <p:nvPr>
            <p:ph type="pic" sz="quarter" idx="40"/>
          </p:nvPr>
        </p:nvSpPr>
        <p:spPr>
          <a:xfrm>
            <a:off x="4324491"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fr-FR"/>
              <a:t>Cliquez sur l'icône pour ajouter une image</a:t>
            </a:r>
            <a:endParaRPr lang="en-GB"/>
          </a:p>
        </p:txBody>
      </p:sp>
      <p:sp>
        <p:nvSpPr>
          <p:cNvPr id="25" name="Placeholder 3">
            <a:extLst>
              <a:ext uri="{FF2B5EF4-FFF2-40B4-BE49-F238E27FC236}">
                <a16:creationId xmlns:a16="http://schemas.microsoft.com/office/drawing/2014/main" id="{459EAA34-4CBD-4836-8FB9-E4972A4D4702}"/>
              </a:ext>
            </a:extLst>
          </p:cNvPr>
          <p:cNvSpPr>
            <a:spLocks noGrp="1"/>
          </p:cNvSpPr>
          <p:nvPr>
            <p:ph type="body" sz="quarter" idx="29" hasCustomPrompt="1"/>
          </p:nvPr>
        </p:nvSpPr>
        <p:spPr>
          <a:xfrm>
            <a:off x="4316871" y="4045998"/>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7" name="Name 4">
            <a:extLst>
              <a:ext uri="{FF2B5EF4-FFF2-40B4-BE49-F238E27FC236}">
                <a16:creationId xmlns:a16="http://schemas.microsoft.com/office/drawing/2014/main" id="{95119930-DF3D-4F95-9821-DD803BEC06B8}"/>
              </a:ext>
            </a:extLst>
          </p:cNvPr>
          <p:cNvSpPr>
            <a:spLocks noGrp="1"/>
          </p:cNvSpPr>
          <p:nvPr>
            <p:ph type="body" sz="quarter" idx="31" hasCustomPrompt="1"/>
          </p:nvPr>
        </p:nvSpPr>
        <p:spPr>
          <a:xfrm>
            <a:off x="6251540" y="1748727"/>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9" name="Picture Placeholder 4">
            <a:extLst>
              <a:ext uri="{FF2B5EF4-FFF2-40B4-BE49-F238E27FC236}">
                <a16:creationId xmlns:a16="http://schemas.microsoft.com/office/drawing/2014/main" id="{074A36C6-E21E-40D7-90B6-E4EE4ED33126}"/>
              </a:ext>
              <a:ext uri="{C183D7F6-B498-43B3-948B-1728B52AA6E4}">
                <adec:decorative xmlns:adec="http://schemas.microsoft.com/office/drawing/2017/decorative" val="1"/>
              </a:ext>
            </a:extLst>
          </p:cNvPr>
          <p:cNvSpPr>
            <a:spLocks noGrp="1"/>
          </p:cNvSpPr>
          <p:nvPr>
            <p:ph type="pic" sz="quarter" idx="41"/>
          </p:nvPr>
        </p:nvSpPr>
        <p:spPr>
          <a:xfrm>
            <a:off x="6258930"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fr-FR"/>
              <a:t>Cliquez sur l'icône pour ajouter une image</a:t>
            </a:r>
            <a:endParaRPr lang="en-GB"/>
          </a:p>
        </p:txBody>
      </p:sp>
      <p:sp>
        <p:nvSpPr>
          <p:cNvPr id="28" name="Placeholder 4">
            <a:extLst>
              <a:ext uri="{FF2B5EF4-FFF2-40B4-BE49-F238E27FC236}">
                <a16:creationId xmlns:a16="http://schemas.microsoft.com/office/drawing/2014/main" id="{F1EC47F3-3364-4097-9549-A48AAC2F5219}"/>
              </a:ext>
            </a:extLst>
          </p:cNvPr>
          <p:cNvSpPr>
            <a:spLocks noGrp="1"/>
          </p:cNvSpPr>
          <p:nvPr>
            <p:ph type="body" sz="quarter" idx="32" hasCustomPrompt="1"/>
          </p:nvPr>
        </p:nvSpPr>
        <p:spPr>
          <a:xfrm>
            <a:off x="6253850" y="4058000"/>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30" name="Name 5">
            <a:extLst>
              <a:ext uri="{FF2B5EF4-FFF2-40B4-BE49-F238E27FC236}">
                <a16:creationId xmlns:a16="http://schemas.microsoft.com/office/drawing/2014/main" id="{8BC3BB59-8297-4139-8EEB-7AA6A362059C}"/>
              </a:ext>
            </a:extLst>
          </p:cNvPr>
          <p:cNvSpPr>
            <a:spLocks noGrp="1"/>
          </p:cNvSpPr>
          <p:nvPr>
            <p:ph type="body" sz="quarter" idx="34" hasCustomPrompt="1"/>
          </p:nvPr>
        </p:nvSpPr>
        <p:spPr>
          <a:xfrm>
            <a:off x="8187749" y="1748727"/>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19" name="Picture Placeholder 5">
            <a:extLst>
              <a:ext uri="{FF2B5EF4-FFF2-40B4-BE49-F238E27FC236}">
                <a16:creationId xmlns:a16="http://schemas.microsoft.com/office/drawing/2014/main" id="{F63214CF-5EA4-B6FC-063D-D3496667EF2D}"/>
              </a:ext>
              <a:ext uri="{C183D7F6-B498-43B3-948B-1728B52AA6E4}">
                <adec:decorative xmlns:adec="http://schemas.microsoft.com/office/drawing/2017/decorative" val="1"/>
              </a:ext>
            </a:extLst>
          </p:cNvPr>
          <p:cNvSpPr>
            <a:spLocks noGrp="1"/>
          </p:cNvSpPr>
          <p:nvPr>
            <p:ph type="pic" sz="quarter" idx="42"/>
          </p:nvPr>
        </p:nvSpPr>
        <p:spPr>
          <a:xfrm>
            <a:off x="8193369"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fr-FR"/>
              <a:t>Cliquez sur l'icône pour ajouter une image</a:t>
            </a:r>
            <a:endParaRPr lang="en-GB"/>
          </a:p>
        </p:txBody>
      </p:sp>
      <p:sp>
        <p:nvSpPr>
          <p:cNvPr id="31" name="Placeholder 5">
            <a:extLst>
              <a:ext uri="{FF2B5EF4-FFF2-40B4-BE49-F238E27FC236}">
                <a16:creationId xmlns:a16="http://schemas.microsoft.com/office/drawing/2014/main" id="{3539E75B-AA24-4E49-B21A-8AAB8E62C410}"/>
              </a:ext>
            </a:extLst>
          </p:cNvPr>
          <p:cNvSpPr>
            <a:spLocks noGrp="1"/>
          </p:cNvSpPr>
          <p:nvPr>
            <p:ph type="body" sz="quarter" idx="35" hasCustomPrompt="1"/>
          </p:nvPr>
        </p:nvSpPr>
        <p:spPr>
          <a:xfrm>
            <a:off x="8190829" y="4058000"/>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33" name="Name 6">
            <a:extLst>
              <a:ext uri="{FF2B5EF4-FFF2-40B4-BE49-F238E27FC236}">
                <a16:creationId xmlns:a16="http://schemas.microsoft.com/office/drawing/2014/main" id="{3F21806D-0731-464D-A660-3F50C5CAF670}"/>
              </a:ext>
            </a:extLst>
          </p:cNvPr>
          <p:cNvSpPr>
            <a:spLocks noGrp="1"/>
          </p:cNvSpPr>
          <p:nvPr>
            <p:ph type="body" sz="quarter" idx="37" hasCustomPrompt="1"/>
          </p:nvPr>
        </p:nvSpPr>
        <p:spPr>
          <a:xfrm>
            <a:off x="10123957" y="1735212"/>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23" name="Picture Placeholder 6">
            <a:extLst>
              <a:ext uri="{FF2B5EF4-FFF2-40B4-BE49-F238E27FC236}">
                <a16:creationId xmlns:a16="http://schemas.microsoft.com/office/drawing/2014/main" id="{95C42D8A-99F6-7643-7FD4-13CD14652A53}"/>
              </a:ext>
              <a:ext uri="{C183D7F6-B498-43B3-948B-1728B52AA6E4}">
                <adec:decorative xmlns:adec="http://schemas.microsoft.com/office/drawing/2017/decorative" val="1"/>
              </a:ext>
            </a:extLst>
          </p:cNvPr>
          <p:cNvSpPr>
            <a:spLocks noGrp="1"/>
          </p:cNvSpPr>
          <p:nvPr>
            <p:ph type="pic" sz="quarter" idx="43"/>
          </p:nvPr>
        </p:nvSpPr>
        <p:spPr>
          <a:xfrm>
            <a:off x="10127809"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fr-FR"/>
              <a:t>Cliquez sur l'icône pour ajouter une image</a:t>
            </a:r>
            <a:endParaRPr lang="en-GB"/>
          </a:p>
        </p:txBody>
      </p:sp>
      <p:sp>
        <p:nvSpPr>
          <p:cNvPr id="34" name="Placeholder 6">
            <a:extLst>
              <a:ext uri="{FF2B5EF4-FFF2-40B4-BE49-F238E27FC236}">
                <a16:creationId xmlns:a16="http://schemas.microsoft.com/office/drawing/2014/main" id="{E534BACD-3BA5-4149-ABE3-6C66E16EC23C}"/>
              </a:ext>
            </a:extLst>
          </p:cNvPr>
          <p:cNvSpPr>
            <a:spLocks noGrp="1"/>
          </p:cNvSpPr>
          <p:nvPr>
            <p:ph type="body" sz="quarter" idx="38" hasCustomPrompt="1"/>
          </p:nvPr>
        </p:nvSpPr>
        <p:spPr>
          <a:xfrm>
            <a:off x="10127809" y="4044485"/>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Tree>
    <p:extLst>
      <p:ext uri="{BB962C8B-B14F-4D97-AF65-F5344CB8AC3E}">
        <p14:creationId xmlns:p14="http://schemas.microsoft.com/office/powerpoint/2010/main" val="1800729883"/>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Quote/Statement slide">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024DFEA-2014-1751-E480-8A66CDCDA552}"/>
              </a:ext>
            </a:extLst>
          </p:cNvPr>
          <p:cNvSpPr>
            <a:spLocks noGrp="1"/>
          </p:cNvSpPr>
          <p:nvPr>
            <p:ph type="title" hasCustomPrompt="1"/>
          </p:nvPr>
        </p:nvSpPr>
        <p:spPr>
          <a:xfrm>
            <a:off x="431999" y="1898850"/>
            <a:ext cx="7010201" cy="715669"/>
          </a:xfrm>
        </p:spPr>
        <p:txBody>
          <a:bodyPr/>
          <a:lstStyle>
            <a:lvl1pPr>
              <a:lnSpc>
                <a:spcPct val="100000"/>
              </a:lnSpc>
              <a:defRPr sz="3200" b="1" cap="none" baseline="0">
                <a:solidFill>
                  <a:schemeClr val="tx1"/>
                </a:solidFill>
                <a:latin typeface="+mn-lt"/>
              </a:defRPr>
            </a:lvl1pPr>
          </a:lstStyle>
          <a:p>
            <a:r>
              <a:rPr lang="en-US"/>
              <a:t>Quote or statement here – </a:t>
            </a:r>
            <a:br>
              <a:rPr lang="en-US"/>
            </a:br>
            <a:r>
              <a:rPr lang="en-US"/>
              <a:t>only black text is fully accessible on teal, green or orange</a:t>
            </a:r>
            <a:endParaRPr lang="en-GB"/>
          </a:p>
        </p:txBody>
      </p:sp>
      <p:sp>
        <p:nvSpPr>
          <p:cNvPr id="4" name="Triangle">
            <a:extLst>
              <a:ext uri="{FF2B5EF4-FFF2-40B4-BE49-F238E27FC236}">
                <a16:creationId xmlns:a16="http://schemas.microsoft.com/office/drawing/2014/main" id="{AE7DDF0E-41B4-9738-7FF8-6113726879FE}"/>
              </a:ext>
              <a:ext uri="{C183D7F6-B498-43B3-948B-1728B52AA6E4}">
                <adec:decorative xmlns:adec="http://schemas.microsoft.com/office/drawing/2017/decorative" val="1"/>
              </a:ext>
            </a:extLst>
          </p:cNvPr>
          <p:cNvSpPr/>
          <p:nvPr userDrawn="1"/>
        </p:nvSpPr>
        <p:spPr>
          <a:xfrm rot="16200000">
            <a:off x="9281601" y="3947601"/>
            <a:ext cx="2910399" cy="2910399"/>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12" name="Classification">
            <a:extLst>
              <a:ext uri="{FF2B5EF4-FFF2-40B4-BE49-F238E27FC236}">
                <a16:creationId xmlns:a16="http://schemas.microsoft.com/office/drawing/2014/main" id="{1C5B0F71-0889-8AA3-1424-358FEF2E8AF4}"/>
              </a:ext>
              <a:ext uri="{C183D7F6-B498-43B3-948B-1728B52AA6E4}">
                <adec:decorative xmlns:adec="http://schemas.microsoft.com/office/drawing/2017/decorative" val="1"/>
              </a:ext>
            </a:extLst>
          </p:cNvPr>
          <p:cNvSpPr txBox="1">
            <a:spLocks/>
          </p:cNvSpPr>
          <p:nvPr userDrawn="1"/>
        </p:nvSpPr>
        <p:spPr>
          <a:xfrm>
            <a:off x="440938" y="6488640"/>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800" dirty="0">
                <a:solidFill>
                  <a:schemeClr val="bg1"/>
                </a:solidFill>
                <a:effectLst/>
              </a:rPr>
              <a:t>© Ipsos | Juin 2025 | Version finale</a:t>
            </a:r>
            <a:endParaRPr lang="en-GB" sz="800" dirty="0">
              <a:solidFill>
                <a:schemeClr val="bg1"/>
              </a:solidFill>
              <a:effectLst/>
            </a:endParaRPr>
          </a:p>
        </p:txBody>
      </p:sp>
      <p:sp>
        <p:nvSpPr>
          <p:cNvPr id="11" name="Slide Number">
            <a:extLst>
              <a:ext uri="{FF2B5EF4-FFF2-40B4-BE49-F238E27FC236}">
                <a16:creationId xmlns:a16="http://schemas.microsoft.com/office/drawing/2014/main" id="{BE4B9BBA-B9E4-5FF2-9CD0-5259512082F0}"/>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‹N°›</a:t>
            </a:fld>
            <a:endParaRPr lang="en-GB" sz="900">
              <a:solidFill>
                <a:schemeClr val="bg1"/>
              </a:solidFill>
            </a:endParaRPr>
          </a:p>
        </p:txBody>
      </p:sp>
      <p:pic>
        <p:nvPicPr>
          <p:cNvPr id="5" name="Ipsos Logo">
            <a:extLst>
              <a:ext uri="{FF2B5EF4-FFF2-40B4-BE49-F238E27FC236}">
                <a16:creationId xmlns:a16="http://schemas.microsoft.com/office/drawing/2014/main" id="{C8313A58-2212-9452-4CBE-3D4E7E92AA4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42022803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Side by side">
    <p:spTree>
      <p:nvGrpSpPr>
        <p:cNvPr id="1" name=""/>
        <p:cNvGrpSpPr/>
        <p:nvPr/>
      </p:nvGrpSpPr>
      <p:grpSpPr>
        <a:xfrm>
          <a:off x="0" y="0"/>
          <a:ext cx="0" cy="0"/>
          <a:chOff x="0" y="0"/>
          <a:chExt cx="0" cy="0"/>
        </a:xfrm>
      </p:grpSpPr>
      <p:sp>
        <p:nvSpPr>
          <p:cNvPr id="7" name="Title" descr="Header">
            <a:extLst>
              <a:ext uri="{FF2B5EF4-FFF2-40B4-BE49-F238E27FC236}">
                <a16:creationId xmlns:a16="http://schemas.microsoft.com/office/drawing/2014/main" id="{B80FCDC1-4ADD-40AF-8A4F-44573B1258DA}"/>
              </a:ext>
            </a:extLst>
          </p:cNvPr>
          <p:cNvSpPr>
            <a:spLocks noGrp="1"/>
          </p:cNvSpPr>
          <p:nvPr>
            <p:ph type="title"/>
          </p:nvPr>
        </p:nvSpPr>
        <p:spPr/>
        <p:txBody>
          <a:bodyPr/>
          <a:lstStyle/>
          <a:p>
            <a:r>
              <a:rPr lang="fr-FR"/>
              <a:t>Modifiez le style du titre</a:t>
            </a:r>
            <a:endParaRPr lang="en-GB"/>
          </a:p>
        </p:txBody>
      </p:sp>
      <p:sp>
        <p:nvSpPr>
          <p:cNvPr id="3" name="Placeholder 1">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5456880" cy="3861312"/>
          </a:xfrm>
          <a:prstGeom prst="rect">
            <a:avLst/>
          </a:prstGeom>
        </p:spPr>
        <p:txBody>
          <a:bodyPr>
            <a:noAutofit/>
          </a:bodyPr>
          <a:lstStyle>
            <a:lvl1pPr>
              <a:spcBef>
                <a:spcPts val="400"/>
              </a:spcBef>
              <a:defRPr sz="1400">
                <a:solidFill>
                  <a:schemeClr val="tx1"/>
                </a:solidFill>
              </a:defRPr>
            </a:lvl1pPr>
            <a:lvl2pPr marL="180975" indent="-180975">
              <a:spcBef>
                <a:spcPts val="400"/>
              </a:spcBef>
              <a:buSzPct val="110000"/>
              <a:buFont typeface="Arial" panose="020B0604020202020204" pitchFamily="34" charset="0"/>
              <a:buChar char="•"/>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0" name="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73992" y="1808163"/>
            <a:ext cx="5456880" cy="3861312"/>
          </a:xfrm>
          <a:prstGeom prst="rect">
            <a:avLst/>
          </a:prstGeom>
        </p:spPr>
        <p:txBody>
          <a:bodyPr>
            <a:noAutofit/>
          </a:bodyPr>
          <a:lstStyle>
            <a:lvl1pPr>
              <a:spcBef>
                <a:spcPts val="400"/>
              </a:spcBef>
              <a:defRPr sz="1400">
                <a:solidFill>
                  <a:schemeClr val="tx1"/>
                </a:solidFill>
              </a:defRPr>
            </a:lvl1pPr>
            <a:lvl2pPr marL="180975" indent="-180975">
              <a:spcBef>
                <a:spcPts val="400"/>
              </a:spcBef>
              <a:defRPr lang="en-GB" sz="1400" kern="1200" dirty="0">
                <a:solidFill>
                  <a:schemeClr val="tx1"/>
                </a:solidFill>
                <a:latin typeface="+mn-lt"/>
                <a:ea typeface="+mn-ea"/>
                <a:cs typeface="+mn-cs"/>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1180798194"/>
      </p:ext>
    </p:extLst>
  </p:cSld>
  <p:clrMapOvr>
    <a:masterClrMapping/>
  </p:clrMapOvr>
  <p:extLst>
    <p:ext uri="{DCECCB84-F9BA-43D5-87BE-67443E8EF086}">
      <p15:sldGuideLst xmlns:p15="http://schemas.microsoft.com/office/powerpoint/2012/main">
        <p15:guide id="1" orient="horz" pos="4320">
          <p15:clr>
            <a:srgbClr val="F26B43"/>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Quote style 1">
    <p:bg>
      <p:bgPr>
        <a:gradFill>
          <a:gsLst>
            <a:gs pos="24000">
              <a:schemeClr val="accent1">
                <a:lumMod val="35000"/>
              </a:schemeClr>
            </a:gs>
            <a:gs pos="100000">
              <a:schemeClr val="accent1"/>
            </a:gs>
          </a:gsLst>
          <a:lin ang="13500000" scaled="0"/>
        </a:gradFill>
        <a:effectLst/>
      </p:bgPr>
    </p:bg>
    <p:spTree>
      <p:nvGrpSpPr>
        <p:cNvPr id="1" name=""/>
        <p:cNvGrpSpPr/>
        <p:nvPr/>
      </p:nvGrpSpPr>
      <p:grpSpPr>
        <a:xfrm>
          <a:off x="0" y="0"/>
          <a:ext cx="0" cy="0"/>
          <a:chOff x="0" y="0"/>
          <a:chExt cx="0" cy="0"/>
        </a:xfrm>
      </p:grpSpPr>
      <p:sp>
        <p:nvSpPr>
          <p:cNvPr id="21" name="Quote">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3008550" y="2313873"/>
            <a:ext cx="7524198" cy="2636591"/>
          </a:xfrm>
          <a:prstGeom prst="rect">
            <a:avLst/>
          </a:prstGeom>
        </p:spPr>
        <p:txBody>
          <a:bodyPr anchor="t">
            <a:normAutofit/>
          </a:bodyPr>
          <a:lstStyle>
            <a:lvl1pPr marL="0" indent="0">
              <a:buNone/>
              <a:defRPr sz="3200">
                <a:solidFill>
                  <a:schemeClr val="bg1"/>
                </a:solidFill>
              </a:defRPr>
            </a:lvl1pPr>
          </a:lstStyle>
          <a:p>
            <a:pPr lvl="0"/>
            <a:r>
              <a:rPr lang="en-GB"/>
              <a:t>Insert your quote here</a:t>
            </a:r>
          </a:p>
        </p:txBody>
      </p:sp>
      <p:sp>
        <p:nvSpPr>
          <p:cNvPr id="5" name="Triangle">
            <a:extLst>
              <a:ext uri="{FF2B5EF4-FFF2-40B4-BE49-F238E27FC236}">
                <a16:creationId xmlns:a16="http://schemas.microsoft.com/office/drawing/2014/main" id="{92369341-2A1C-B6BE-3FEC-A2BEC04F6AA8}"/>
              </a:ext>
              <a:ext uri="{C183D7F6-B498-43B3-948B-1728B52AA6E4}">
                <adec:decorative xmlns:adec="http://schemas.microsoft.com/office/drawing/2017/decorative" val="1"/>
              </a:ext>
            </a:extLst>
          </p:cNvPr>
          <p:cNvSpPr/>
          <p:nvPr userDrawn="1"/>
        </p:nvSpPr>
        <p:spPr bwMode="auto">
          <a:xfrm rot="5400000">
            <a:off x="0" y="0"/>
            <a:ext cx="3124200" cy="3124200"/>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9" name="Classification">
            <a:extLst>
              <a:ext uri="{FF2B5EF4-FFF2-40B4-BE49-F238E27FC236}">
                <a16:creationId xmlns:a16="http://schemas.microsoft.com/office/drawing/2014/main" id="{87AAF9A5-97ED-3121-02DE-E041C61DC066}"/>
              </a:ext>
              <a:ext uri="{C183D7F6-B498-43B3-948B-1728B52AA6E4}">
                <adec:decorative xmlns:adec="http://schemas.microsoft.com/office/drawing/2017/decorative" val="1"/>
              </a:ext>
            </a:extLst>
          </p:cNvPr>
          <p:cNvSpPr txBox="1">
            <a:spLocks/>
          </p:cNvSpPr>
          <p:nvPr userDrawn="1"/>
        </p:nvSpPr>
        <p:spPr>
          <a:xfrm>
            <a:off x="440938" y="6488640"/>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800" dirty="0">
                <a:solidFill>
                  <a:schemeClr val="bg1"/>
                </a:solidFill>
                <a:effectLst/>
              </a:rPr>
              <a:t>© Ipsos | Juin 2025 | Version finale</a:t>
            </a:r>
            <a:endParaRPr lang="en-GB" sz="800" dirty="0">
              <a:solidFill>
                <a:schemeClr val="bg1"/>
              </a:solidFill>
              <a:effectLst/>
            </a:endParaRPr>
          </a:p>
        </p:txBody>
      </p:sp>
      <p:sp>
        <p:nvSpPr>
          <p:cNvPr id="8" name="Slide Number">
            <a:extLst>
              <a:ext uri="{FF2B5EF4-FFF2-40B4-BE49-F238E27FC236}">
                <a16:creationId xmlns:a16="http://schemas.microsoft.com/office/drawing/2014/main" id="{D37E2842-3D57-CC10-EC4F-9181EFE34C2A}"/>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‹N°›</a:t>
            </a:fld>
            <a:endParaRPr lang="en-GB" sz="900">
              <a:solidFill>
                <a:schemeClr val="bg1"/>
              </a:solidFill>
            </a:endParaRPr>
          </a:p>
        </p:txBody>
      </p:sp>
      <p:pic>
        <p:nvPicPr>
          <p:cNvPr id="3" name="Ipsos Logo">
            <a:extLst>
              <a:ext uri="{FF2B5EF4-FFF2-40B4-BE49-F238E27FC236}">
                <a16:creationId xmlns:a16="http://schemas.microsoft.com/office/drawing/2014/main" id="{2B071C74-0F19-EA2F-036E-1B05F328FC7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247858516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Quote style 3">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6838E746-8C0D-4144-AC8E-FA9CF117C223}"/>
              </a:ext>
            </a:extLst>
          </p:cNvPr>
          <p:cNvSpPr>
            <a:spLocks noGrp="1"/>
          </p:cNvSpPr>
          <p:nvPr>
            <p:ph type="title" hasCustomPrompt="1"/>
          </p:nvPr>
        </p:nvSpPr>
        <p:spPr bwMode="white">
          <a:xfrm>
            <a:off x="450000" y="811950"/>
            <a:ext cx="5407103" cy="3742438"/>
          </a:xfrm>
        </p:spPr>
        <p:txBody>
          <a:bodyPr anchor="t"/>
          <a:lstStyle>
            <a:lvl1pPr>
              <a:defRPr sz="3600" cap="none" spc="0" baseline="0">
                <a:solidFill>
                  <a:schemeClr val="bg1"/>
                </a:solidFill>
                <a:latin typeface="+mn-lt"/>
              </a:defRPr>
            </a:lvl1pPr>
          </a:lstStyle>
          <a:p>
            <a:r>
              <a:rPr lang="en-GB"/>
              <a:t>Summary text background image (text can be recoloured depending on image colour)</a:t>
            </a:r>
            <a:endParaRPr lang="fr-FR"/>
          </a:p>
        </p:txBody>
      </p:sp>
      <p:sp>
        <p:nvSpPr>
          <p:cNvPr id="4" name="Picture Placeholder">
            <a:extLst>
              <a:ext uri="{FF2B5EF4-FFF2-40B4-BE49-F238E27FC236}">
                <a16:creationId xmlns:a16="http://schemas.microsoft.com/office/drawing/2014/main" id="{A8B69072-8F91-57EB-1C5E-B1807F844055}"/>
              </a:ext>
              <a:ext uri="{C183D7F6-B498-43B3-948B-1728B52AA6E4}">
                <adec:decorative xmlns:adec="http://schemas.microsoft.com/office/drawing/2017/decorative" val="1"/>
              </a:ext>
            </a:extLst>
          </p:cNvPr>
          <p:cNvSpPr>
            <a:spLocks noGrp="1"/>
          </p:cNvSpPr>
          <p:nvPr>
            <p:ph type="pic" sz="quarter" idx="15"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733800 h 6858000"/>
              <a:gd name="connsiteX3" fmla="*/ 90678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3733800"/>
                </a:lnTo>
                <a:lnTo>
                  <a:pt x="9067800" y="6858000"/>
                </a:lnTo>
                <a:lnTo>
                  <a:pt x="0" y="6858000"/>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dirty="0"/>
            </a:lvl1pPr>
          </a:lstStyle>
          <a:p>
            <a:pPr lvl="0" algn="ctr"/>
            <a:r>
              <a:rPr lang="en-GB"/>
              <a:t>Click icon in centre to add image</a:t>
            </a:r>
            <a:br>
              <a:rPr lang="en-GB"/>
            </a:br>
            <a:r>
              <a:rPr lang="en-GB"/>
              <a:t>Send image to back so elements show on the page</a:t>
            </a:r>
          </a:p>
          <a:p>
            <a:pPr lvl="0" algn="ctr"/>
            <a:endParaRPr lang="en-GB"/>
          </a:p>
          <a:p>
            <a:pPr lvl="0" algn="ctr"/>
            <a:endParaRPr lang="en-GB"/>
          </a:p>
          <a:p>
            <a:pPr lvl="0" algn="ctr"/>
            <a:endParaRPr lang="en-GB"/>
          </a:p>
        </p:txBody>
      </p:sp>
      <p:pic>
        <p:nvPicPr>
          <p:cNvPr id="6" name="Ipsos Logo">
            <a:extLst>
              <a:ext uri="{FF2B5EF4-FFF2-40B4-BE49-F238E27FC236}">
                <a16:creationId xmlns:a16="http://schemas.microsoft.com/office/drawing/2014/main" id="{52B28BDF-4159-E6C3-47E8-C045FBADA50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1452552782"/>
      </p:ext>
    </p:extLst>
  </p:cSld>
  <p:clrMapOvr>
    <a:masterClrMapping/>
  </p:clrMapOvr>
  <p:hf hdr="0" ftr="0" dt="0"/>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Full bleed image layout">
    <p:spTree>
      <p:nvGrpSpPr>
        <p:cNvPr id="1" name=""/>
        <p:cNvGrpSpPr/>
        <p:nvPr/>
      </p:nvGrpSpPr>
      <p:grpSpPr>
        <a:xfrm>
          <a:off x="0" y="0"/>
          <a:ext cx="0" cy="0"/>
          <a:chOff x="0" y="0"/>
          <a:chExt cx="0" cy="0"/>
        </a:xfrm>
      </p:grpSpPr>
      <p:sp>
        <p:nvSpPr>
          <p:cNvPr id="3" name="Picture Placeholder">
            <a:extLst>
              <a:ext uri="{FF2B5EF4-FFF2-40B4-BE49-F238E27FC236}">
                <a16:creationId xmlns:a16="http://schemas.microsoft.com/office/drawing/2014/main" id="{A0EF3274-3DAF-E90F-9AC0-22CB0B64614D}"/>
              </a:ext>
              <a:ext uri="{C183D7F6-B498-43B3-948B-1728B52AA6E4}">
                <adec:decorative xmlns:adec="http://schemas.microsoft.com/office/drawing/2017/decorative" val="1"/>
              </a:ext>
            </a:extLst>
          </p:cNvPr>
          <p:cNvSpPr>
            <a:spLocks noGrp="1"/>
          </p:cNvSpPr>
          <p:nvPr>
            <p:ph type="pic" sz="quarter" idx="10" hasCustomPrompt="1"/>
          </p:nvPr>
        </p:nvSpPr>
        <p:spPr>
          <a:xfrm>
            <a:off x="0" y="0"/>
            <a:ext cx="12192000" cy="6858000"/>
          </a:xfrm>
          <a:prstGeom prst="rect">
            <a:avLst/>
          </a:prstGeom>
          <a:pattFill prst="wdUpDiag">
            <a:fgClr>
              <a:schemeClr val="bg1">
                <a:lumMod val="95000"/>
              </a:schemeClr>
            </a:fgClr>
            <a:bgClr>
              <a:schemeClr val="bg1"/>
            </a:bgClr>
          </a:pattFill>
        </p:spPr>
        <p:txBody>
          <a:bodyPr vert="horz" lIns="0" tIns="0" rIns="0" bIns="0" rtlCol="0" anchor="ctr">
            <a:noAutofit/>
          </a:bodyPr>
          <a:lstStyle>
            <a:lvl1pPr algn="ctr">
              <a:defRPr lang="en-GB"/>
            </a:lvl1pPr>
          </a:lstStyle>
          <a:p>
            <a:pPr lvl="0"/>
            <a:br>
              <a:rPr lang="en-US"/>
            </a:br>
            <a:br>
              <a:rPr lang="en-US"/>
            </a:br>
            <a:br>
              <a:rPr lang="en-US"/>
            </a:br>
            <a:br>
              <a:rPr lang="en-US"/>
            </a:br>
            <a:br>
              <a:rPr lang="en-US"/>
            </a:br>
            <a:r>
              <a:rPr lang="en-US"/>
              <a:t>Click icon to add picture</a:t>
            </a:r>
            <a:endParaRPr lang="en-GB"/>
          </a:p>
        </p:txBody>
      </p:sp>
    </p:spTree>
    <p:extLst>
      <p:ext uri="{BB962C8B-B14F-4D97-AF65-F5344CB8AC3E}">
        <p14:creationId xmlns:p14="http://schemas.microsoft.com/office/powerpoint/2010/main" val="31677796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Full bleed video layout">
    <p:spTree>
      <p:nvGrpSpPr>
        <p:cNvPr id="1" name=""/>
        <p:cNvGrpSpPr/>
        <p:nvPr/>
      </p:nvGrpSpPr>
      <p:grpSpPr>
        <a:xfrm>
          <a:off x="0" y="0"/>
          <a:ext cx="0" cy="0"/>
          <a:chOff x="0" y="0"/>
          <a:chExt cx="0" cy="0"/>
        </a:xfrm>
      </p:grpSpPr>
      <p:sp>
        <p:nvSpPr>
          <p:cNvPr id="4" name="Media Placeholder">
            <a:extLst>
              <a:ext uri="{FF2B5EF4-FFF2-40B4-BE49-F238E27FC236}">
                <a16:creationId xmlns:a16="http://schemas.microsoft.com/office/drawing/2014/main" id="{F33785E0-DBDC-A691-50F6-D30517E18DC3}"/>
              </a:ext>
              <a:ext uri="{C183D7F6-B498-43B3-948B-1728B52AA6E4}">
                <adec:decorative xmlns:adec="http://schemas.microsoft.com/office/drawing/2017/decorative" val="1"/>
              </a:ext>
            </a:extLst>
          </p:cNvPr>
          <p:cNvSpPr>
            <a:spLocks noGrp="1"/>
          </p:cNvSpPr>
          <p:nvPr>
            <p:ph type="media" sz="quarter" idx="10" hasCustomPrompt="1"/>
          </p:nvPr>
        </p:nvSpPr>
        <p:spPr>
          <a:xfrm>
            <a:off x="0" y="0"/>
            <a:ext cx="12192000" cy="6858000"/>
          </a:xfrm>
          <a:prstGeom prst="rect">
            <a:avLst/>
          </a:prstGeom>
          <a:pattFill prst="wdUpDiag">
            <a:fgClr>
              <a:schemeClr val="bg1">
                <a:lumMod val="95000"/>
              </a:schemeClr>
            </a:fgClr>
            <a:bgClr>
              <a:schemeClr val="bg1"/>
            </a:bgClr>
          </a:pattFill>
        </p:spPr>
        <p:txBody>
          <a:bodyPr vert="horz" lIns="0" tIns="0" rIns="0" bIns="0" rtlCol="0" anchor="ctr">
            <a:noAutofit/>
          </a:bodyPr>
          <a:lstStyle>
            <a:lvl1pPr>
              <a:defRPr lang="en-GB"/>
            </a:lvl1pPr>
          </a:lstStyle>
          <a:p>
            <a:pPr lvl="0" algn="ctr"/>
            <a:br>
              <a:rPr lang="en-GB"/>
            </a:br>
            <a:br>
              <a:rPr lang="en-GB"/>
            </a:br>
            <a:br>
              <a:rPr lang="en-GB"/>
            </a:br>
            <a:br>
              <a:rPr lang="en-GB"/>
            </a:br>
            <a:br>
              <a:rPr lang="en-GB"/>
            </a:br>
            <a:br>
              <a:rPr lang="en-GB"/>
            </a:br>
            <a:r>
              <a:rPr lang="en-GB"/>
              <a:t>Full bleed video layout</a:t>
            </a:r>
          </a:p>
        </p:txBody>
      </p:sp>
    </p:spTree>
    <p:extLst>
      <p:ext uri="{BB962C8B-B14F-4D97-AF65-F5344CB8AC3E}">
        <p14:creationId xmlns:p14="http://schemas.microsoft.com/office/powerpoint/2010/main" val="22437850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ext and diagram">
    <p:spTree>
      <p:nvGrpSpPr>
        <p:cNvPr id="1" name=""/>
        <p:cNvGrpSpPr/>
        <p:nvPr/>
      </p:nvGrpSpPr>
      <p:grpSpPr>
        <a:xfrm>
          <a:off x="0" y="0"/>
          <a:ext cx="0" cy="0"/>
          <a:chOff x="0" y="0"/>
          <a:chExt cx="0" cy="0"/>
        </a:xfrm>
      </p:grpSpPr>
      <p:sp>
        <p:nvSpPr>
          <p:cNvPr id="5" name="Title" descr="Header">
            <a:extLst>
              <a:ext uri="{FF2B5EF4-FFF2-40B4-BE49-F238E27FC236}">
                <a16:creationId xmlns:a16="http://schemas.microsoft.com/office/drawing/2014/main" id="{4E7DB10B-B766-4A3C-BABF-17B2D91DB2CE}"/>
              </a:ext>
              <a:ext uri="{C183D7F6-B498-43B3-948B-1728B52AA6E4}">
                <adec:decorative xmlns:adec="http://schemas.microsoft.com/office/drawing/2017/decorative" val="0"/>
              </a:ext>
            </a:extLst>
          </p:cNvPr>
          <p:cNvSpPr>
            <a:spLocks noGrp="1"/>
          </p:cNvSpPr>
          <p:nvPr>
            <p:ph type="title"/>
          </p:nvPr>
        </p:nvSpPr>
        <p:spPr/>
        <p:txBody>
          <a:bodyPr/>
          <a:lstStyle/>
          <a:p>
            <a:r>
              <a:rPr lang="fr-FR"/>
              <a:t>Modifiez le style du titre</a:t>
            </a:r>
            <a:endParaRPr lang="en-GB"/>
          </a:p>
        </p:txBody>
      </p:sp>
      <p:sp>
        <p:nvSpPr>
          <p:cNvPr id="3" name="Placeholder">
            <a:extLst>
              <a:ext uri="{FF2B5EF4-FFF2-40B4-BE49-F238E27FC236}">
                <a16:creationId xmlns:a16="http://schemas.microsoft.com/office/drawing/2014/main" id="{1703231E-4063-4D72-A4F3-5BF19050C303}"/>
              </a:ext>
              <a:ext uri="{C183D7F6-B498-43B3-948B-1728B52AA6E4}">
                <adec:decorative xmlns:adec="http://schemas.microsoft.com/office/drawing/2017/decorative" val="0"/>
              </a:ext>
            </a:extLst>
          </p:cNvPr>
          <p:cNvSpPr>
            <a:spLocks noGrp="1"/>
          </p:cNvSpPr>
          <p:nvPr>
            <p:ph idx="1" hasCustomPrompt="1"/>
          </p:nvPr>
        </p:nvSpPr>
        <p:spPr>
          <a:xfrm>
            <a:off x="450001" y="1792800"/>
            <a:ext cx="2591650" cy="3876675"/>
          </a:xfrm>
          <a:prstGeom prst="rect">
            <a:avLst/>
          </a:prstGeom>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8" name="Chart / Diagram">
            <a:extLst>
              <a:ext uri="{FF2B5EF4-FFF2-40B4-BE49-F238E27FC236}">
                <a16:creationId xmlns:a16="http://schemas.microsoft.com/office/drawing/2014/main" id="{08D894DB-FF91-4B8E-8C44-72A8DC9940DE}"/>
              </a:ext>
              <a:ext uri="{C183D7F6-B498-43B3-948B-1728B52AA6E4}">
                <adec:decorative xmlns:adec="http://schemas.microsoft.com/office/drawing/2017/decorative" val="0"/>
              </a:ext>
            </a:extLst>
          </p:cNvPr>
          <p:cNvSpPr>
            <a:spLocks noGrp="1"/>
          </p:cNvSpPr>
          <p:nvPr>
            <p:ph sz="quarter" idx="19" hasCustomPrompt="1"/>
          </p:nvPr>
        </p:nvSpPr>
        <p:spPr>
          <a:xfrm>
            <a:off x="3355975" y="1792800"/>
            <a:ext cx="8410071" cy="3877200"/>
          </a:xfrm>
          <a:prstGeom prst="rect">
            <a:avLst/>
          </a:prstGeom>
          <a:solidFill>
            <a:schemeClr val="bg1">
              <a:lumMod val="95000"/>
            </a:schemeClr>
          </a:solidFill>
        </p:spPr>
        <p:txBody>
          <a:bodyPr/>
          <a:lstStyle>
            <a:lvl1pPr>
              <a:defRPr sz="1400"/>
            </a:lvl1pPr>
            <a:lvl2pPr>
              <a:defRPr sz="1200"/>
            </a:lvl2pPr>
            <a:lvl3pPr>
              <a:defRPr sz="1200"/>
            </a:lvl3pPr>
            <a:lvl4pPr>
              <a:defRPr sz="1200"/>
            </a:lvl4pPr>
            <a:lvl5pPr>
              <a:defRPr sz="1200"/>
            </a:lvl5pPr>
          </a:lstStyle>
          <a:p>
            <a:pPr lvl="0"/>
            <a:r>
              <a:rPr lang="en-US"/>
              <a:t>Insert diagram or visual content here</a:t>
            </a:r>
          </a:p>
        </p:txBody>
      </p:sp>
      <p:sp>
        <p:nvSpPr>
          <p:cNvPr id="11" name="Base &amp; Source">
            <a:extLst>
              <a:ext uri="{FF2B5EF4-FFF2-40B4-BE49-F238E27FC236}">
                <a16:creationId xmlns:a16="http://schemas.microsoft.com/office/drawing/2014/main" id="{C52F8B06-1F56-44E1-9BCB-34E6B0549078}"/>
              </a:ext>
            </a:extLst>
          </p:cNvPr>
          <p:cNvSpPr>
            <a:spLocks noGrp="1"/>
          </p:cNvSpPr>
          <p:nvPr>
            <p:ph type="body" sz="quarter" idx="18" hasCustomPrompt="1"/>
          </p:nvPr>
        </p:nvSpPr>
        <p:spPr>
          <a:xfrm>
            <a:off x="452897" y="5823783"/>
            <a:ext cx="11277975" cy="124906"/>
          </a:xfrm>
          <a:prstGeom prst="rect">
            <a:avLst/>
          </a:prstGeo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Tree>
    <p:extLst>
      <p:ext uri="{BB962C8B-B14F-4D97-AF65-F5344CB8AC3E}">
        <p14:creationId xmlns:p14="http://schemas.microsoft.com/office/powerpoint/2010/main" val="3964982471"/>
      </p:ext>
    </p:extLst>
  </p:cSld>
  <p:clrMapOvr>
    <a:masterClrMapping/>
  </p:clrMapOvr>
  <p:hf hdr="0" ftr="0" dt="0"/>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cSld name="Display2">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p:nvPr>
        </p:nvSpPr>
        <p:spPr>
          <a:xfrm>
            <a:off x="428624" y="1092494"/>
            <a:ext cx="5391605" cy="715669"/>
          </a:xfrm>
        </p:spPr>
        <p:txBody>
          <a:bodyPr/>
          <a:lstStyle>
            <a:lvl1pPr>
              <a:defRPr sz="4800" cap="all" baseline="0">
                <a:solidFill>
                  <a:schemeClr val="bg1"/>
                </a:solidFill>
                <a:latin typeface="+mj-lt"/>
              </a:defRPr>
            </a:lvl1pPr>
          </a:lstStyle>
          <a:p>
            <a:r>
              <a:rPr lang="fr-FR"/>
              <a:t>Modifiez le style du titre</a:t>
            </a:r>
            <a:endParaRPr lang="en-GB"/>
          </a:p>
        </p:txBody>
      </p:sp>
      <p:sp>
        <p:nvSpPr>
          <p:cNvPr id="6" name="Subtitle">
            <a:extLst>
              <a:ext uri="{FF2B5EF4-FFF2-40B4-BE49-F238E27FC236}">
                <a16:creationId xmlns:a16="http://schemas.microsoft.com/office/drawing/2014/main" id="{433BB7AA-54DD-4BAB-0FD5-D287A85CE469}"/>
              </a:ext>
            </a:extLst>
          </p:cNvPr>
          <p:cNvSpPr>
            <a:spLocks noGrp="1"/>
          </p:cNvSpPr>
          <p:nvPr>
            <p:ph type="body" sz="quarter" idx="12" hasCustomPrompt="1"/>
          </p:nvPr>
        </p:nvSpPr>
        <p:spPr>
          <a:xfrm>
            <a:off x="431800" y="3494989"/>
            <a:ext cx="3551238"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7" name="Picture Placeholder">
            <a:extLst>
              <a:ext uri="{FF2B5EF4-FFF2-40B4-BE49-F238E27FC236}">
                <a16:creationId xmlns:a16="http://schemas.microsoft.com/office/drawing/2014/main" id="{67F8163F-D370-5C4C-500A-7D576C590BB1}"/>
              </a:ext>
              <a:ext uri="{C183D7F6-B498-43B3-948B-1728B52AA6E4}">
                <adec:decorative xmlns:adec="http://schemas.microsoft.com/office/drawing/2017/decorative" val="1"/>
              </a:ext>
            </a:extLst>
          </p:cNvPr>
          <p:cNvSpPr>
            <a:spLocks noGrp="1"/>
          </p:cNvSpPr>
          <p:nvPr>
            <p:ph type="pic" sz="quarter" idx="11"/>
          </p:nvPr>
        </p:nvSpPr>
        <p:spPr>
          <a:xfrm>
            <a:off x="1905000" y="0"/>
            <a:ext cx="10287001" cy="6858000"/>
          </a:xfrm>
          <a:custGeom>
            <a:avLst/>
            <a:gdLst>
              <a:gd name="connsiteX0" fmla="*/ 6858000 w 10287001"/>
              <a:gd name="connsiteY0" fmla="*/ 0 h 6858000"/>
              <a:gd name="connsiteX1" fmla="*/ 10287001 w 10287001"/>
              <a:gd name="connsiteY1" fmla="*/ 0 h 6858000"/>
              <a:gd name="connsiteX2" fmla="*/ 10287001 w 10287001"/>
              <a:gd name="connsiteY2" fmla="*/ 3467099 h 6858000"/>
              <a:gd name="connsiteX3" fmla="*/ 6896100 w 10287001"/>
              <a:gd name="connsiteY3" fmla="*/ 6858000 h 6858000"/>
              <a:gd name="connsiteX4" fmla="*/ 0 w 1028700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7001" h="6858000">
                <a:moveTo>
                  <a:pt x="6858000" y="0"/>
                </a:moveTo>
                <a:lnTo>
                  <a:pt x="10287001" y="0"/>
                </a:lnTo>
                <a:lnTo>
                  <a:pt x="10287001" y="3467099"/>
                </a:lnTo>
                <a:lnTo>
                  <a:pt x="6896100" y="6858000"/>
                </a:lnTo>
                <a:lnTo>
                  <a:pt x="0" y="6858000"/>
                </a:lnTo>
                <a:close/>
              </a:path>
            </a:pathLst>
          </a:custGeom>
          <a:pattFill prst="dkVert">
            <a:fgClr>
              <a:schemeClr val="bg1">
                <a:lumMod val="85000"/>
              </a:schemeClr>
            </a:fgClr>
            <a:bgClr>
              <a:schemeClr val="bg1"/>
            </a:bgClr>
          </a:pattFill>
        </p:spPr>
        <p:txBody>
          <a:bodyPr vert="horz" wrap="square" lIns="0" tIns="0" rIns="0" bIns="0" rtlCol="0" anchor="ctr">
            <a:noAutofit/>
          </a:bodyPr>
          <a:lstStyle>
            <a:lvl1pPr algn="ctr">
              <a:defRPr lang="en-GB"/>
            </a:lvl1pPr>
          </a:lstStyle>
          <a:p>
            <a:pPr lvl="0"/>
            <a:r>
              <a:rPr lang="fr-FR"/>
              <a:t>Cliquez sur l'icône pour ajouter une image</a:t>
            </a:r>
            <a:endParaRPr lang="en-GB"/>
          </a:p>
        </p:txBody>
      </p:sp>
      <p:sp>
        <p:nvSpPr>
          <p:cNvPr id="3" name="Classification">
            <a:extLst>
              <a:ext uri="{FF2B5EF4-FFF2-40B4-BE49-F238E27FC236}">
                <a16:creationId xmlns:a16="http://schemas.microsoft.com/office/drawing/2014/main" id="{5588E510-0F0D-A23C-EE3A-1E228E499C75}"/>
              </a:ext>
              <a:ext uri="{C183D7F6-B498-43B3-948B-1728B52AA6E4}">
                <adec:decorative xmlns:adec="http://schemas.microsoft.com/office/drawing/2017/decorative" val="1"/>
              </a:ext>
            </a:extLst>
          </p:cNvPr>
          <p:cNvSpPr txBox="1">
            <a:spLocks/>
          </p:cNvSpPr>
          <p:nvPr userDrawn="1"/>
        </p:nvSpPr>
        <p:spPr>
          <a:xfrm>
            <a:off x="440938" y="6497329"/>
            <a:ext cx="1695772"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800" dirty="0">
                <a:solidFill>
                  <a:schemeClr val="bg1"/>
                </a:solidFill>
                <a:effectLst/>
              </a:rPr>
              <a:t>© Ipsos | Juin 2025 | Version finale</a:t>
            </a:r>
            <a:endParaRPr lang="en-GB" sz="800" dirty="0">
              <a:solidFill>
                <a:schemeClr val="bg1"/>
              </a:solidFill>
              <a:effectLst/>
            </a:endParaRPr>
          </a:p>
        </p:txBody>
      </p:sp>
      <p:pic>
        <p:nvPicPr>
          <p:cNvPr id="9" name="Ipsos Logo">
            <a:extLst>
              <a:ext uri="{FF2B5EF4-FFF2-40B4-BE49-F238E27FC236}">
                <a16:creationId xmlns:a16="http://schemas.microsoft.com/office/drawing/2014/main" id="{E803B6AF-24EF-018B-AE83-F9D716A42D9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2209158154"/>
      </p:ext>
    </p:extLst>
  </p:cSld>
  <p:clrMapOvr>
    <a:masterClrMapping/>
  </p:clrMapOvr>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Empt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a:xfrm>
            <a:off x="-1" y="0"/>
            <a:ext cx="59879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space réservé du numéro de diapositive 2">
            <a:extLst>
              <a:ext uri="{FF2B5EF4-FFF2-40B4-BE49-F238E27FC236}">
                <a16:creationId xmlns:a16="http://schemas.microsoft.com/office/drawing/2014/main" id="{4E9F0883-33F3-4D62-A0A5-04FAA00189A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a:t>
            </a:fld>
            <a:r>
              <a:rPr lang="en-GB"/>
              <a:t> ‒ </a:t>
            </a:r>
          </a:p>
        </p:txBody>
      </p:sp>
      <p:sp>
        <p:nvSpPr>
          <p:cNvPr id="8" name="Espace réservé du pied de page 4">
            <a:extLst>
              <a:ext uri="{FF2B5EF4-FFF2-40B4-BE49-F238E27FC236}">
                <a16:creationId xmlns:a16="http://schemas.microsoft.com/office/drawing/2014/main" id="{7CE4141A-CB17-4D34-9EF4-654584A2F66C}"/>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solidFill>
                  <a:schemeClr val="bg1"/>
                </a:solidFill>
              </a:rPr>
              <a:t>© Ipsos</a:t>
            </a:r>
            <a:endParaRPr lang="en-GB">
              <a:solidFill>
                <a:schemeClr val="bg1"/>
              </a:solidFill>
            </a:endParaRPr>
          </a:p>
        </p:txBody>
      </p:sp>
    </p:spTree>
    <p:extLst>
      <p:ext uri="{BB962C8B-B14F-4D97-AF65-F5344CB8AC3E}">
        <p14:creationId xmlns:p14="http://schemas.microsoft.com/office/powerpoint/2010/main" val="90949378"/>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column image lef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a:xfrm>
            <a:off x="3370476" y="701874"/>
            <a:ext cx="8398725" cy="715669"/>
          </a:xfrm>
        </p:spPr>
        <p:txBody>
          <a:bodyPr/>
          <a:lstStyle>
            <a:lvl1pPr>
              <a:defRPr/>
            </a:lvl1pPr>
          </a:lstStyle>
          <a:p>
            <a:r>
              <a:rPr lang="en-US"/>
              <a:t>3 column textbox</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3370476" y="1808163"/>
            <a:ext cx="8398725" cy="4140200"/>
          </a:xfrm>
          <a:prstGeom prst="rect">
            <a:avLst/>
          </a:prstGeom>
        </p:spPr>
        <p:txBody>
          <a:bodyPr numCol="3"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2" name="Picture Placeholder">
            <a:extLst>
              <a:ext uri="{FF2B5EF4-FFF2-40B4-BE49-F238E27FC236}">
                <a16:creationId xmlns:a16="http://schemas.microsoft.com/office/drawing/2014/main" id="{F3960A8C-54BB-8626-EFC5-24884A3D9000}"/>
              </a:ext>
              <a:ext uri="{C183D7F6-B498-43B3-948B-1728B52AA6E4}">
                <adec:decorative xmlns:adec="http://schemas.microsoft.com/office/drawing/2017/decorative" val="1"/>
              </a:ext>
            </a:extLst>
          </p:cNvPr>
          <p:cNvSpPr>
            <a:spLocks noGrp="1"/>
          </p:cNvSpPr>
          <p:nvPr>
            <p:ph type="pic" sz="quarter" idx="10"/>
          </p:nvPr>
        </p:nvSpPr>
        <p:spPr>
          <a:xfrm>
            <a:off x="450001" y="0"/>
            <a:ext cx="2591650" cy="5948363"/>
          </a:xfrm>
          <a:custGeom>
            <a:avLst/>
            <a:gdLst>
              <a:gd name="connsiteX0" fmla="*/ 0 w 2591650"/>
              <a:gd name="connsiteY0" fmla="*/ 0 h 5948363"/>
              <a:gd name="connsiteX1" fmla="*/ 2591650 w 2591650"/>
              <a:gd name="connsiteY1" fmla="*/ 0 h 5948363"/>
              <a:gd name="connsiteX2" fmla="*/ 2591650 w 2591650"/>
              <a:gd name="connsiteY2" fmla="*/ 5583497 h 5948363"/>
              <a:gd name="connsiteX3" fmla="*/ 2226784 w 2591650"/>
              <a:gd name="connsiteY3" fmla="*/ 5948363 h 5948363"/>
              <a:gd name="connsiteX4" fmla="*/ 0 w 2591650"/>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1650" h="5948363">
                <a:moveTo>
                  <a:pt x="0" y="0"/>
                </a:moveTo>
                <a:lnTo>
                  <a:pt x="2591650" y="0"/>
                </a:lnTo>
                <a:lnTo>
                  <a:pt x="2591650" y="5583497"/>
                </a:lnTo>
                <a:lnTo>
                  <a:pt x="2226784"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fr-FR"/>
              <a:t>Cliquez sur l'icône pour ajouter une image</a:t>
            </a:r>
            <a:endParaRPr lang="en-GB"/>
          </a:p>
        </p:txBody>
      </p:sp>
    </p:spTree>
    <p:extLst>
      <p:ext uri="{BB962C8B-B14F-4D97-AF65-F5344CB8AC3E}">
        <p14:creationId xmlns:p14="http://schemas.microsoft.com/office/powerpoint/2010/main" val="1110219442"/>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large_diagram_right">
    <p:spTree>
      <p:nvGrpSpPr>
        <p:cNvPr id="1" name=""/>
        <p:cNvGrpSpPr/>
        <p:nvPr/>
      </p:nvGrpSpPr>
      <p:grpSpPr>
        <a:xfrm>
          <a:off x="0" y="0"/>
          <a:ext cx="0" cy="0"/>
          <a:chOff x="0" y="0"/>
          <a:chExt cx="0" cy="0"/>
        </a:xfrm>
      </p:grpSpPr>
      <p:sp>
        <p:nvSpPr>
          <p:cNvPr id="7" name="Text Box">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3149600"/>
            <a:ext cx="3527425" cy="2798763"/>
          </a:xfrm>
        </p:spPr>
        <p:txBody>
          <a:bodyPr/>
          <a:lstStyle/>
          <a:p>
            <a:pPr lvl="0"/>
            <a:r>
              <a:rPr lang="fr-FR"/>
              <a:t>Cliquez pour modifier les styles du texte du masque</a:t>
            </a:r>
          </a:p>
          <a:p>
            <a:pPr lvl="1"/>
            <a:r>
              <a:rPr lang="fr-FR"/>
              <a:t>Deuxième niveau</a:t>
            </a:r>
          </a:p>
          <a:p>
            <a:pPr lvl="2"/>
            <a:r>
              <a:rPr lang="fr-FR"/>
              <a:t>Troisième niveau</a:t>
            </a:r>
          </a:p>
        </p:txBody>
      </p:sp>
      <p:sp>
        <p:nvSpPr>
          <p:cNvPr id="8" name="Chart / Diagram">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283075" y="692150"/>
            <a:ext cx="7466013" cy="5256213"/>
          </a:xfrm>
          <a:solidFill>
            <a:schemeClr val="bg1">
              <a:lumMod val="95000"/>
            </a:schemeClr>
          </a:solidFill>
        </p:spPr>
        <p:txBody>
          <a:bodyPr/>
          <a:lstStyle>
            <a:lvl1pPr>
              <a:defRPr/>
            </a:lvl1pPr>
          </a:lstStyle>
          <a:p>
            <a:pPr lvl="0"/>
            <a:r>
              <a:rPr lang="en-US"/>
              <a:t>Area for diagram/chart</a:t>
            </a:r>
            <a:endParaRPr lang="en-GB"/>
          </a:p>
        </p:txBody>
      </p:sp>
      <p:sp>
        <p:nvSpPr>
          <p:cNvPr id="4" name="Title 3">
            <a:extLst>
              <a:ext uri="{FF2B5EF4-FFF2-40B4-BE49-F238E27FC236}">
                <a16:creationId xmlns:a16="http://schemas.microsoft.com/office/drawing/2014/main" id="{81C028A4-1CB4-EB71-790E-1C2A8CEDAED4}"/>
              </a:ext>
            </a:extLst>
          </p:cNvPr>
          <p:cNvSpPr>
            <a:spLocks noGrp="1"/>
          </p:cNvSpPr>
          <p:nvPr>
            <p:ph type="title"/>
          </p:nvPr>
        </p:nvSpPr>
        <p:spPr>
          <a:xfrm>
            <a:off x="450000" y="701874"/>
            <a:ext cx="3520338" cy="715669"/>
          </a:xfrm>
        </p:spPr>
        <p:txBody>
          <a:bodyPr/>
          <a:lstStyle/>
          <a:p>
            <a:r>
              <a:rPr lang="fr-FR"/>
              <a:t>Modifiez le style du titre</a:t>
            </a:r>
            <a:endParaRPr lang="en-GB"/>
          </a:p>
        </p:txBody>
      </p:sp>
    </p:spTree>
    <p:extLst>
      <p:ext uri="{BB962C8B-B14F-4D97-AF65-F5344CB8AC3E}">
        <p14:creationId xmlns:p14="http://schemas.microsoft.com/office/powerpoint/2010/main" val="2272815269"/>
      </p:ext>
    </p:extLst>
  </p:cSld>
  <p:clrMapOvr>
    <a:masterClrMapping/>
  </p:clrMapOvr>
  <p:hf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white_standard_content">
    <p:spTree>
      <p:nvGrpSpPr>
        <p:cNvPr id="1" name=""/>
        <p:cNvGrpSpPr/>
        <p:nvPr/>
      </p:nvGrpSpPr>
      <p:grpSpPr>
        <a:xfrm>
          <a:off x="0" y="0"/>
          <a:ext cx="0" cy="0"/>
          <a:chOff x="0" y="0"/>
          <a:chExt cx="0" cy="0"/>
        </a:xfrm>
      </p:grpSpPr>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4"/>
            <a:ext cx="11274425" cy="3852861"/>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2" name="Title 1">
            <a:extLst>
              <a:ext uri="{FF2B5EF4-FFF2-40B4-BE49-F238E27FC236}">
                <a16:creationId xmlns:a16="http://schemas.microsoft.com/office/drawing/2014/main" id="{05856702-F7CA-EFF2-BBCC-1DCC4703E0AF}"/>
              </a:ext>
            </a:extLst>
          </p:cNvPr>
          <p:cNvSpPr>
            <a:spLocks noGrp="1"/>
          </p:cNvSpPr>
          <p:nvPr>
            <p:ph type="title"/>
          </p:nvPr>
        </p:nvSpPr>
        <p:spPr/>
        <p:txBody>
          <a:bodyPr/>
          <a:lstStyle/>
          <a:p>
            <a:r>
              <a:rPr lang="fr-FR"/>
              <a:t>Modifiez le style du titre</a:t>
            </a:r>
            <a:endParaRPr lang="en-GB"/>
          </a:p>
        </p:txBody>
      </p:sp>
    </p:spTree>
    <p:extLst>
      <p:ext uri="{BB962C8B-B14F-4D97-AF65-F5344CB8AC3E}">
        <p14:creationId xmlns:p14="http://schemas.microsoft.com/office/powerpoint/2010/main" val="924710970"/>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cSld name="Cover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97C3-1B7F-5C9F-E63F-96F1A14B6253}"/>
              </a:ext>
            </a:extLst>
          </p:cNvPr>
          <p:cNvSpPr>
            <a:spLocks noGrp="1"/>
          </p:cNvSpPr>
          <p:nvPr>
            <p:ph type="title" hasCustomPrompt="1"/>
          </p:nvPr>
        </p:nvSpPr>
        <p:spPr>
          <a:xfrm>
            <a:off x="432000" y="1350000"/>
            <a:ext cx="5791000" cy="715669"/>
          </a:xfrm>
        </p:spPr>
        <p:txBody>
          <a:bodyPr/>
          <a:lstStyle>
            <a:lvl1pPr>
              <a:defRPr sz="4800" cap="all" baseline="0">
                <a:solidFill>
                  <a:schemeClr val="bg1"/>
                </a:solidFill>
                <a:latin typeface="+mj-lt"/>
              </a:defRPr>
            </a:lvl1pPr>
          </a:lstStyle>
          <a:p>
            <a:r>
              <a:rPr lang="en-US"/>
              <a:t>Click to edit master title style</a:t>
            </a:r>
            <a:endParaRPr lang="en-GB"/>
          </a:p>
        </p:txBody>
      </p:sp>
      <p:sp>
        <p:nvSpPr>
          <p:cNvPr id="7" name="Picture Placeholder 6">
            <a:extLst>
              <a:ext uri="{FF2B5EF4-FFF2-40B4-BE49-F238E27FC236}">
                <a16:creationId xmlns:a16="http://schemas.microsoft.com/office/drawing/2014/main" id="{67F8163F-D370-5C4C-500A-7D576C590BB1}"/>
              </a:ext>
              <a:ext uri="{C183D7F6-B498-43B3-948B-1728B52AA6E4}">
                <adec:decorative xmlns:adec="http://schemas.microsoft.com/office/drawing/2017/decorative" val="1"/>
              </a:ext>
            </a:extLst>
          </p:cNvPr>
          <p:cNvSpPr>
            <a:spLocks noGrp="1"/>
          </p:cNvSpPr>
          <p:nvPr>
            <p:ph type="pic" sz="quarter" idx="11" hasCustomPrompt="1"/>
          </p:nvPr>
        </p:nvSpPr>
        <p:spPr>
          <a:xfrm>
            <a:off x="1905000" y="0"/>
            <a:ext cx="10300263" cy="6870700"/>
          </a:xfrm>
          <a:custGeom>
            <a:avLst/>
            <a:gdLst>
              <a:gd name="connsiteX0" fmla="*/ 6858000 w 10287001"/>
              <a:gd name="connsiteY0" fmla="*/ 0 h 6858000"/>
              <a:gd name="connsiteX1" fmla="*/ 10287001 w 10287001"/>
              <a:gd name="connsiteY1" fmla="*/ 0 h 6858000"/>
              <a:gd name="connsiteX2" fmla="*/ 10287001 w 10287001"/>
              <a:gd name="connsiteY2" fmla="*/ 3467099 h 6858000"/>
              <a:gd name="connsiteX3" fmla="*/ 6896100 w 10287001"/>
              <a:gd name="connsiteY3" fmla="*/ 6858000 h 6858000"/>
              <a:gd name="connsiteX4" fmla="*/ 0 w 10287001"/>
              <a:gd name="connsiteY4" fmla="*/ 6858000 h 6858000"/>
              <a:gd name="connsiteX0" fmla="*/ 6858000 w 10287001"/>
              <a:gd name="connsiteY0" fmla="*/ 0 h 6858000"/>
              <a:gd name="connsiteX1" fmla="*/ 10287001 w 10287001"/>
              <a:gd name="connsiteY1" fmla="*/ 0 h 6858000"/>
              <a:gd name="connsiteX2" fmla="*/ 10287001 w 10287001"/>
              <a:gd name="connsiteY2" fmla="*/ 3467099 h 6858000"/>
              <a:gd name="connsiteX3" fmla="*/ 8636000 w 10287001"/>
              <a:gd name="connsiteY3" fmla="*/ 5080000 h 6858000"/>
              <a:gd name="connsiteX4" fmla="*/ 6896100 w 10287001"/>
              <a:gd name="connsiteY4" fmla="*/ 6858000 h 6858000"/>
              <a:gd name="connsiteX5" fmla="*/ 0 w 10287001"/>
              <a:gd name="connsiteY5" fmla="*/ 6858000 h 6858000"/>
              <a:gd name="connsiteX6" fmla="*/ 6858000 w 10287001"/>
              <a:gd name="connsiteY6" fmla="*/ 0 h 6858000"/>
              <a:gd name="connsiteX0" fmla="*/ 6858000 w 10287001"/>
              <a:gd name="connsiteY0" fmla="*/ 0 h 6870700"/>
              <a:gd name="connsiteX1" fmla="*/ 10287001 w 10287001"/>
              <a:gd name="connsiteY1" fmla="*/ 0 h 6870700"/>
              <a:gd name="connsiteX2" fmla="*/ 10287001 w 10287001"/>
              <a:gd name="connsiteY2" fmla="*/ 3467099 h 6870700"/>
              <a:gd name="connsiteX3" fmla="*/ 10274300 w 10287001"/>
              <a:gd name="connsiteY3" fmla="*/ 6870700 h 6870700"/>
              <a:gd name="connsiteX4" fmla="*/ 6896100 w 10287001"/>
              <a:gd name="connsiteY4" fmla="*/ 6858000 h 6870700"/>
              <a:gd name="connsiteX5" fmla="*/ 0 w 10287001"/>
              <a:gd name="connsiteY5" fmla="*/ 6858000 h 6870700"/>
              <a:gd name="connsiteX6" fmla="*/ 6858000 w 10287001"/>
              <a:gd name="connsiteY6" fmla="*/ 0 h 6870700"/>
              <a:gd name="connsiteX0" fmla="*/ 6858000 w 10300263"/>
              <a:gd name="connsiteY0" fmla="*/ 0 h 6870700"/>
              <a:gd name="connsiteX1" fmla="*/ 10287001 w 10300263"/>
              <a:gd name="connsiteY1" fmla="*/ 0 h 6870700"/>
              <a:gd name="connsiteX2" fmla="*/ 10287001 w 10300263"/>
              <a:gd name="connsiteY2" fmla="*/ 3467099 h 6870700"/>
              <a:gd name="connsiteX3" fmla="*/ 10299700 w 10300263"/>
              <a:gd name="connsiteY3" fmla="*/ 6870700 h 6870700"/>
              <a:gd name="connsiteX4" fmla="*/ 6896100 w 10300263"/>
              <a:gd name="connsiteY4" fmla="*/ 6858000 h 6870700"/>
              <a:gd name="connsiteX5" fmla="*/ 0 w 10300263"/>
              <a:gd name="connsiteY5" fmla="*/ 6858000 h 6870700"/>
              <a:gd name="connsiteX6" fmla="*/ 6858000 w 10300263"/>
              <a:gd name="connsiteY6" fmla="*/ 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00263" h="6870700">
                <a:moveTo>
                  <a:pt x="6858000" y="0"/>
                </a:moveTo>
                <a:lnTo>
                  <a:pt x="10287001" y="0"/>
                </a:lnTo>
                <a:lnTo>
                  <a:pt x="10287001" y="3467099"/>
                </a:lnTo>
                <a:cubicBezTo>
                  <a:pt x="10282767" y="4601633"/>
                  <a:pt x="10303934" y="5736166"/>
                  <a:pt x="10299700" y="6870700"/>
                </a:cubicBezTo>
                <a:lnTo>
                  <a:pt x="6896100" y="6858000"/>
                </a:lnTo>
                <a:lnTo>
                  <a:pt x="0" y="6858000"/>
                </a:lnTo>
                <a:lnTo>
                  <a:pt x="6858000" y="0"/>
                </a:lnTo>
                <a:close/>
              </a:path>
            </a:pathLst>
          </a:custGeom>
          <a:pattFill prst="dkUpDiag">
            <a:fgClr>
              <a:schemeClr val="bg1">
                <a:lumMod val="85000"/>
              </a:schemeClr>
            </a:fgClr>
            <a:bgClr>
              <a:schemeClr val="bg1"/>
            </a:bgClr>
          </a:pattFill>
        </p:spPr>
        <p:txBody>
          <a:bodyPr vert="horz" wrap="square" lIns="0" tIns="0" rIns="0" bIns="0" rtlCol="0" anchor="ctr">
            <a:noAutofit/>
          </a:bodyPr>
          <a:lstStyle>
            <a:lvl1pPr algn="ctr">
              <a:defRPr lang="en-GB"/>
            </a:lvl1pPr>
          </a:lstStyle>
          <a:p>
            <a:pPr lvl="0"/>
            <a:br>
              <a:rPr lang="en-US"/>
            </a:br>
            <a:br>
              <a:rPr lang="en-US"/>
            </a:br>
            <a:br>
              <a:rPr lang="en-US"/>
            </a:br>
            <a:br>
              <a:rPr lang="en-US"/>
            </a:br>
            <a:r>
              <a:rPr lang="en-US" err="1"/>
              <a:t>clic</a:t>
            </a:r>
            <a:r>
              <a:rPr lang="en-US"/>
              <a:t> icon </a:t>
            </a:r>
            <a:br>
              <a:rPr lang="en-US"/>
            </a:br>
            <a:r>
              <a:rPr lang="en-US"/>
              <a:t>to add picture</a:t>
            </a:r>
            <a:endParaRPr lang="en-GB"/>
          </a:p>
        </p:txBody>
      </p:sp>
      <p:sp>
        <p:nvSpPr>
          <p:cNvPr id="3" name="Classification">
            <a:extLst>
              <a:ext uri="{FF2B5EF4-FFF2-40B4-BE49-F238E27FC236}">
                <a16:creationId xmlns:a16="http://schemas.microsoft.com/office/drawing/2014/main" id="{6A957CF6-0DF2-748E-CBF0-17B6B8878BA1}"/>
              </a:ext>
              <a:ext uri="{C183D7F6-B498-43B3-948B-1728B52AA6E4}">
                <adec:decorative xmlns:adec="http://schemas.microsoft.com/office/drawing/2017/decorative" val="1"/>
              </a:ext>
            </a:extLst>
          </p:cNvPr>
          <p:cNvSpPr txBox="1">
            <a:spLocks/>
          </p:cNvSpPr>
          <p:nvPr/>
        </p:nvSpPr>
        <p:spPr>
          <a:xfrm>
            <a:off x="440938" y="6497329"/>
            <a:ext cx="1540262"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800" dirty="0">
                <a:solidFill>
                  <a:schemeClr val="bg1"/>
                </a:solidFill>
                <a:effectLst/>
              </a:rPr>
              <a:t>© Ipsos | Juin 2025 | Version finale</a:t>
            </a:r>
            <a:endParaRPr lang="en-GB" sz="800" dirty="0">
              <a:solidFill>
                <a:schemeClr val="bg1"/>
              </a:solidFill>
              <a:effectLst/>
            </a:endParaRPr>
          </a:p>
        </p:txBody>
      </p:sp>
      <p:sp>
        <p:nvSpPr>
          <p:cNvPr id="4" name="Text Placeholder 16">
            <a:extLst>
              <a:ext uri="{FF2B5EF4-FFF2-40B4-BE49-F238E27FC236}">
                <a16:creationId xmlns:a16="http://schemas.microsoft.com/office/drawing/2014/main" id="{2B307F84-45B4-FBB4-1E6C-CD4B241E73D1}"/>
              </a:ext>
            </a:extLst>
          </p:cNvPr>
          <p:cNvSpPr>
            <a:spLocks noGrp="1"/>
          </p:cNvSpPr>
          <p:nvPr>
            <p:ph type="body" sz="quarter" idx="12" hasCustomPrompt="1"/>
          </p:nvPr>
        </p:nvSpPr>
        <p:spPr>
          <a:xfrm>
            <a:off x="431800" y="3132139"/>
            <a:ext cx="3851275" cy="1274763"/>
          </a:xfrm>
        </p:spPr>
        <p:txBody>
          <a:bodyPr/>
          <a:lstStyle>
            <a:lvl1pPr>
              <a:defRPr sz="2400">
                <a:solidFill>
                  <a:schemeClr val="bg1"/>
                </a:solidFill>
              </a:defRPr>
            </a:lvl1pPr>
            <a:lvl2pPr marL="0" indent="0">
              <a:buNone/>
              <a:defRPr/>
            </a:lvl2pPr>
          </a:lstStyle>
          <a:p>
            <a:pPr lvl="0"/>
            <a:r>
              <a:rPr lang="en-US"/>
              <a:t>Optional additional information</a:t>
            </a:r>
          </a:p>
        </p:txBody>
      </p:sp>
      <p:pic>
        <p:nvPicPr>
          <p:cNvPr id="6" name="Graphic 5">
            <a:extLst>
              <a:ext uri="{FF2B5EF4-FFF2-40B4-BE49-F238E27FC236}">
                <a16:creationId xmlns:a16="http://schemas.microsoft.com/office/drawing/2014/main" id="{D51BDBE3-9968-5E35-08CF-59AE379160E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4126147624"/>
      </p:ext>
    </p:extLst>
  </p:cSld>
  <p:clrMapOvr>
    <a:masterClrMapping/>
  </p:clrMapOvr>
  <p:hf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Cover 1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97C3-1B7F-5C9F-E63F-96F1A14B6253}"/>
              </a:ext>
            </a:extLst>
          </p:cNvPr>
          <p:cNvSpPr>
            <a:spLocks noGrp="1"/>
          </p:cNvSpPr>
          <p:nvPr>
            <p:ph type="title" hasCustomPrompt="1"/>
          </p:nvPr>
        </p:nvSpPr>
        <p:spPr>
          <a:xfrm>
            <a:off x="432000" y="1350000"/>
            <a:ext cx="5765600" cy="715669"/>
          </a:xfrm>
        </p:spPr>
        <p:txBody>
          <a:bodyPr/>
          <a:lstStyle>
            <a:lvl1pPr>
              <a:defRPr sz="4800" cap="all" baseline="0">
                <a:solidFill>
                  <a:schemeClr val="tx1"/>
                </a:solidFill>
                <a:latin typeface="+mj-lt"/>
              </a:defRPr>
            </a:lvl1pPr>
          </a:lstStyle>
          <a:p>
            <a:r>
              <a:rPr lang="en-US"/>
              <a:t>CLICK TO EDIT MASTER TITLE STYLE</a:t>
            </a:r>
            <a:endParaRPr lang="en-GB"/>
          </a:p>
        </p:txBody>
      </p:sp>
      <p:sp>
        <p:nvSpPr>
          <p:cNvPr id="7" name="Picture Placeholder 6">
            <a:extLst>
              <a:ext uri="{FF2B5EF4-FFF2-40B4-BE49-F238E27FC236}">
                <a16:creationId xmlns:a16="http://schemas.microsoft.com/office/drawing/2014/main" id="{67F8163F-D370-5C4C-500A-7D576C590BB1}"/>
              </a:ext>
              <a:ext uri="{C183D7F6-B498-43B3-948B-1728B52AA6E4}">
                <adec:decorative xmlns:adec="http://schemas.microsoft.com/office/drawing/2017/decorative" val="1"/>
              </a:ext>
            </a:extLst>
          </p:cNvPr>
          <p:cNvSpPr>
            <a:spLocks noGrp="1"/>
          </p:cNvSpPr>
          <p:nvPr>
            <p:ph type="pic" sz="quarter" idx="11"/>
          </p:nvPr>
        </p:nvSpPr>
        <p:spPr>
          <a:xfrm>
            <a:off x="1905000" y="0"/>
            <a:ext cx="10300263" cy="6870700"/>
          </a:xfrm>
          <a:custGeom>
            <a:avLst/>
            <a:gdLst>
              <a:gd name="connsiteX0" fmla="*/ 6858000 w 10287001"/>
              <a:gd name="connsiteY0" fmla="*/ 0 h 6858000"/>
              <a:gd name="connsiteX1" fmla="*/ 10287001 w 10287001"/>
              <a:gd name="connsiteY1" fmla="*/ 0 h 6858000"/>
              <a:gd name="connsiteX2" fmla="*/ 10287001 w 10287001"/>
              <a:gd name="connsiteY2" fmla="*/ 3467099 h 6858000"/>
              <a:gd name="connsiteX3" fmla="*/ 6896100 w 10287001"/>
              <a:gd name="connsiteY3" fmla="*/ 6858000 h 6858000"/>
              <a:gd name="connsiteX4" fmla="*/ 0 w 10287001"/>
              <a:gd name="connsiteY4" fmla="*/ 6858000 h 6858000"/>
              <a:gd name="connsiteX0" fmla="*/ 6858000 w 10287001"/>
              <a:gd name="connsiteY0" fmla="*/ 0 h 6858000"/>
              <a:gd name="connsiteX1" fmla="*/ 10287001 w 10287001"/>
              <a:gd name="connsiteY1" fmla="*/ 0 h 6858000"/>
              <a:gd name="connsiteX2" fmla="*/ 10287001 w 10287001"/>
              <a:gd name="connsiteY2" fmla="*/ 3467099 h 6858000"/>
              <a:gd name="connsiteX3" fmla="*/ 8636000 w 10287001"/>
              <a:gd name="connsiteY3" fmla="*/ 5080000 h 6858000"/>
              <a:gd name="connsiteX4" fmla="*/ 6896100 w 10287001"/>
              <a:gd name="connsiteY4" fmla="*/ 6858000 h 6858000"/>
              <a:gd name="connsiteX5" fmla="*/ 0 w 10287001"/>
              <a:gd name="connsiteY5" fmla="*/ 6858000 h 6858000"/>
              <a:gd name="connsiteX6" fmla="*/ 6858000 w 10287001"/>
              <a:gd name="connsiteY6" fmla="*/ 0 h 6858000"/>
              <a:gd name="connsiteX0" fmla="*/ 6858000 w 10287001"/>
              <a:gd name="connsiteY0" fmla="*/ 0 h 6870700"/>
              <a:gd name="connsiteX1" fmla="*/ 10287001 w 10287001"/>
              <a:gd name="connsiteY1" fmla="*/ 0 h 6870700"/>
              <a:gd name="connsiteX2" fmla="*/ 10287001 w 10287001"/>
              <a:gd name="connsiteY2" fmla="*/ 3467099 h 6870700"/>
              <a:gd name="connsiteX3" fmla="*/ 10274300 w 10287001"/>
              <a:gd name="connsiteY3" fmla="*/ 6870700 h 6870700"/>
              <a:gd name="connsiteX4" fmla="*/ 6896100 w 10287001"/>
              <a:gd name="connsiteY4" fmla="*/ 6858000 h 6870700"/>
              <a:gd name="connsiteX5" fmla="*/ 0 w 10287001"/>
              <a:gd name="connsiteY5" fmla="*/ 6858000 h 6870700"/>
              <a:gd name="connsiteX6" fmla="*/ 6858000 w 10287001"/>
              <a:gd name="connsiteY6" fmla="*/ 0 h 6870700"/>
              <a:gd name="connsiteX0" fmla="*/ 6858000 w 10300263"/>
              <a:gd name="connsiteY0" fmla="*/ 0 h 6870700"/>
              <a:gd name="connsiteX1" fmla="*/ 10287001 w 10300263"/>
              <a:gd name="connsiteY1" fmla="*/ 0 h 6870700"/>
              <a:gd name="connsiteX2" fmla="*/ 10287001 w 10300263"/>
              <a:gd name="connsiteY2" fmla="*/ 3467099 h 6870700"/>
              <a:gd name="connsiteX3" fmla="*/ 10299700 w 10300263"/>
              <a:gd name="connsiteY3" fmla="*/ 6870700 h 6870700"/>
              <a:gd name="connsiteX4" fmla="*/ 6896100 w 10300263"/>
              <a:gd name="connsiteY4" fmla="*/ 6858000 h 6870700"/>
              <a:gd name="connsiteX5" fmla="*/ 0 w 10300263"/>
              <a:gd name="connsiteY5" fmla="*/ 6858000 h 6870700"/>
              <a:gd name="connsiteX6" fmla="*/ 6858000 w 10300263"/>
              <a:gd name="connsiteY6" fmla="*/ 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00263" h="6870700">
                <a:moveTo>
                  <a:pt x="6858000" y="0"/>
                </a:moveTo>
                <a:lnTo>
                  <a:pt x="10287001" y="0"/>
                </a:lnTo>
                <a:lnTo>
                  <a:pt x="10287001" y="3467099"/>
                </a:lnTo>
                <a:cubicBezTo>
                  <a:pt x="10282767" y="4601633"/>
                  <a:pt x="10303934" y="5736166"/>
                  <a:pt x="10299700" y="6870700"/>
                </a:cubicBezTo>
                <a:lnTo>
                  <a:pt x="6896100" y="6858000"/>
                </a:lnTo>
                <a:lnTo>
                  <a:pt x="0" y="6858000"/>
                </a:lnTo>
                <a:lnTo>
                  <a:pt x="6858000" y="0"/>
                </a:lnTo>
                <a:close/>
              </a:path>
            </a:pathLst>
          </a:custGeom>
          <a:pattFill prst="dkUpDiag">
            <a:fgClr>
              <a:schemeClr val="bg1">
                <a:lumMod val="85000"/>
              </a:schemeClr>
            </a:fgClr>
            <a:bgClr>
              <a:schemeClr val="bg1"/>
            </a:bgClr>
          </a:pattFill>
        </p:spPr>
        <p:txBody>
          <a:bodyPr vert="horz" wrap="square" lIns="0" tIns="0" rIns="0" bIns="0" rtlCol="0" anchor="ctr">
            <a:noAutofit/>
          </a:bodyPr>
          <a:lstStyle>
            <a:lvl1pPr algn="ctr">
              <a:defRPr lang="en-GB"/>
            </a:lvl1pPr>
          </a:lstStyle>
          <a:p>
            <a:pPr lvl="0"/>
            <a:r>
              <a:rPr lang="fr-FR"/>
              <a:t>Cliquez sur l'icône pour ajouter une image</a:t>
            </a:r>
            <a:endParaRPr lang="en-GB"/>
          </a:p>
        </p:txBody>
      </p:sp>
      <p:sp>
        <p:nvSpPr>
          <p:cNvPr id="3" name="Classification">
            <a:extLst>
              <a:ext uri="{FF2B5EF4-FFF2-40B4-BE49-F238E27FC236}">
                <a16:creationId xmlns:a16="http://schemas.microsoft.com/office/drawing/2014/main" id="{268034F8-D9C2-8C58-D3F0-75FD7B94D914}"/>
              </a:ext>
              <a:ext uri="{C183D7F6-B498-43B3-948B-1728B52AA6E4}">
                <adec:decorative xmlns:adec="http://schemas.microsoft.com/office/drawing/2017/decorative" val="1"/>
              </a:ext>
            </a:extLst>
          </p:cNvPr>
          <p:cNvSpPr txBox="1">
            <a:spLocks/>
          </p:cNvSpPr>
          <p:nvPr/>
        </p:nvSpPr>
        <p:spPr>
          <a:xfrm>
            <a:off x="440938" y="6497329"/>
            <a:ext cx="1540262"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800" dirty="0">
                <a:solidFill>
                  <a:schemeClr val="tx1"/>
                </a:solidFill>
                <a:effectLst/>
              </a:rPr>
              <a:t>© Ipsos | Juin 2025 | Version finale</a:t>
            </a:r>
            <a:endParaRPr lang="en-GB" sz="800" dirty="0">
              <a:solidFill>
                <a:schemeClr val="tx1"/>
              </a:solidFill>
              <a:effectLst/>
            </a:endParaRPr>
          </a:p>
        </p:txBody>
      </p:sp>
      <p:sp>
        <p:nvSpPr>
          <p:cNvPr id="4" name="Text Placeholder 16">
            <a:extLst>
              <a:ext uri="{FF2B5EF4-FFF2-40B4-BE49-F238E27FC236}">
                <a16:creationId xmlns:a16="http://schemas.microsoft.com/office/drawing/2014/main" id="{CCE9AAD8-E91C-C496-B418-A50607DEBA44}"/>
              </a:ext>
            </a:extLst>
          </p:cNvPr>
          <p:cNvSpPr>
            <a:spLocks noGrp="1"/>
          </p:cNvSpPr>
          <p:nvPr>
            <p:ph type="body" sz="quarter" idx="12" hasCustomPrompt="1"/>
          </p:nvPr>
        </p:nvSpPr>
        <p:spPr>
          <a:xfrm>
            <a:off x="431800" y="3132000"/>
            <a:ext cx="3851275" cy="1274763"/>
          </a:xfrm>
        </p:spPr>
        <p:txBody>
          <a:bodyPr/>
          <a:lstStyle>
            <a:lvl1pPr>
              <a:defRPr sz="2400">
                <a:solidFill>
                  <a:schemeClr val="tx1"/>
                </a:solidFill>
              </a:defRPr>
            </a:lvl1pPr>
            <a:lvl2pPr marL="0" indent="0">
              <a:buNone/>
              <a:defRPr/>
            </a:lvl2pPr>
          </a:lstStyle>
          <a:p>
            <a:pPr lvl="0"/>
            <a:r>
              <a:rPr lang="en-US"/>
              <a:t>Optional additional information</a:t>
            </a:r>
          </a:p>
        </p:txBody>
      </p:sp>
      <p:pic>
        <p:nvPicPr>
          <p:cNvPr id="5" name="Graphic 4">
            <a:extLst>
              <a:ext uri="{FF2B5EF4-FFF2-40B4-BE49-F238E27FC236}">
                <a16:creationId xmlns:a16="http://schemas.microsoft.com/office/drawing/2014/main" id="{65D48F56-6C5B-C485-DCFF-18C4C258F9D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1287613304"/>
      </p:ext>
    </p:extLst>
  </p:cSld>
  <p:clrMapOvr>
    <a:masterClrMapping/>
  </p:clrMapOvr>
  <p:hf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cSld name="Cover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97C3-1B7F-5C9F-E63F-96F1A14B6253}"/>
              </a:ext>
            </a:extLst>
          </p:cNvPr>
          <p:cNvSpPr>
            <a:spLocks noGrp="1"/>
          </p:cNvSpPr>
          <p:nvPr>
            <p:ph type="title" hasCustomPrompt="1"/>
          </p:nvPr>
        </p:nvSpPr>
        <p:spPr>
          <a:xfrm>
            <a:off x="432000" y="1350000"/>
            <a:ext cx="6797676" cy="715669"/>
          </a:xfrm>
        </p:spPr>
        <p:txBody>
          <a:bodyPr vert="horz" wrap="square" lIns="0" tIns="0" rIns="0" bIns="0" rtlCol="0" anchor="t">
            <a:noAutofit/>
          </a:bodyPr>
          <a:lstStyle>
            <a:lvl1pPr>
              <a:defRPr lang="en-GB" sz="4800" b="0" cap="all" baseline="0" dirty="0">
                <a:solidFill>
                  <a:schemeClr val="bg1"/>
                </a:solidFill>
                <a:latin typeface="+mj-lt"/>
              </a:defRPr>
            </a:lvl1pPr>
          </a:lstStyle>
          <a:p>
            <a:pPr lvl="0"/>
            <a:r>
              <a:rPr lang="en-US"/>
              <a:t>Click to edit master title style</a:t>
            </a:r>
            <a:endParaRPr lang="en-GB"/>
          </a:p>
        </p:txBody>
      </p:sp>
      <p:sp>
        <p:nvSpPr>
          <p:cNvPr id="5" name="Freeform: Shape 4">
            <a:extLst>
              <a:ext uri="{FF2B5EF4-FFF2-40B4-BE49-F238E27FC236}">
                <a16:creationId xmlns:a16="http://schemas.microsoft.com/office/drawing/2014/main" id="{FC6D638B-3FB9-6E86-FCF3-E91BAFA35721}"/>
              </a:ext>
              <a:ext uri="{C183D7F6-B498-43B3-948B-1728B52AA6E4}">
                <adec:decorative xmlns:adec="http://schemas.microsoft.com/office/drawing/2017/decorative" val="1"/>
              </a:ext>
            </a:extLst>
          </p:cNvPr>
          <p:cNvSpPr/>
          <p:nvPr/>
        </p:nvSpPr>
        <p:spPr>
          <a:xfrm rot="8100000">
            <a:off x="4274993" y="2748846"/>
            <a:ext cx="10227496" cy="3345332"/>
          </a:xfrm>
          <a:custGeom>
            <a:avLst/>
            <a:gdLst>
              <a:gd name="connsiteX0" fmla="*/ 0 w 10227496"/>
              <a:gd name="connsiteY0" fmla="*/ 2822007 h 3345332"/>
              <a:gd name="connsiteX1" fmla="*/ 2822008 w 10227496"/>
              <a:gd name="connsiteY1" fmla="*/ 0 h 3345332"/>
              <a:gd name="connsiteX2" fmla="*/ 6882164 w 10227496"/>
              <a:gd name="connsiteY2" fmla="*/ 0 h 3345332"/>
              <a:gd name="connsiteX3" fmla="*/ 10227496 w 10227496"/>
              <a:gd name="connsiteY3" fmla="*/ 3345332 h 3345332"/>
              <a:gd name="connsiteX4" fmla="*/ 523325 w 10227496"/>
              <a:gd name="connsiteY4" fmla="*/ 3345332 h 334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7496" h="3345332">
                <a:moveTo>
                  <a:pt x="0" y="2822007"/>
                </a:moveTo>
                <a:lnTo>
                  <a:pt x="2822008" y="0"/>
                </a:lnTo>
                <a:lnTo>
                  <a:pt x="6882164" y="0"/>
                </a:lnTo>
                <a:lnTo>
                  <a:pt x="10227496" y="3345332"/>
                </a:lnTo>
                <a:lnTo>
                  <a:pt x="523325" y="3345332"/>
                </a:lnTo>
                <a:close/>
              </a:path>
            </a:pathLst>
          </a:custGeom>
          <a:solidFill>
            <a:schemeClr val="tx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err="1">
              <a:solidFill>
                <a:schemeClr val="tx1"/>
              </a:solidFill>
            </a:endParaRPr>
          </a:p>
        </p:txBody>
      </p:sp>
      <p:sp>
        <p:nvSpPr>
          <p:cNvPr id="3" name="Text Placeholder 16">
            <a:extLst>
              <a:ext uri="{FF2B5EF4-FFF2-40B4-BE49-F238E27FC236}">
                <a16:creationId xmlns:a16="http://schemas.microsoft.com/office/drawing/2014/main" id="{BC064EF8-54F2-F2C9-E49E-B342CEBA6EB0}"/>
              </a:ext>
            </a:extLst>
          </p:cNvPr>
          <p:cNvSpPr>
            <a:spLocks noGrp="1"/>
          </p:cNvSpPr>
          <p:nvPr>
            <p:ph type="body" sz="quarter" idx="12" hasCustomPrompt="1"/>
          </p:nvPr>
        </p:nvSpPr>
        <p:spPr>
          <a:xfrm>
            <a:off x="431800" y="3132000"/>
            <a:ext cx="6159500" cy="1274763"/>
          </a:xfrm>
        </p:spPr>
        <p:txBody>
          <a:bodyPr/>
          <a:lstStyle>
            <a:lvl1pPr>
              <a:defRPr sz="2400">
                <a:solidFill>
                  <a:schemeClr val="bg1"/>
                </a:solidFill>
              </a:defRPr>
            </a:lvl1pPr>
            <a:lvl2pPr marL="0" indent="0">
              <a:buNone/>
              <a:defRPr/>
            </a:lvl2pPr>
          </a:lstStyle>
          <a:p>
            <a:pPr lvl="0"/>
            <a:r>
              <a:rPr lang="en-US"/>
              <a:t>Optional additional information</a:t>
            </a:r>
          </a:p>
        </p:txBody>
      </p:sp>
      <p:sp>
        <p:nvSpPr>
          <p:cNvPr id="8" name="Freeform: Shape 7">
            <a:extLst>
              <a:ext uri="{FF2B5EF4-FFF2-40B4-BE49-F238E27FC236}">
                <a16:creationId xmlns:a16="http://schemas.microsoft.com/office/drawing/2014/main" id="{682445F9-4C48-E755-27F9-00FE105D1BB6}"/>
              </a:ext>
              <a:ext uri="{C183D7F6-B498-43B3-948B-1728B52AA6E4}">
                <adec:decorative xmlns:adec="http://schemas.microsoft.com/office/drawing/2017/decorative" val="1"/>
              </a:ext>
            </a:extLst>
          </p:cNvPr>
          <p:cNvSpPr/>
          <p:nvPr userDrawn="1"/>
        </p:nvSpPr>
        <p:spPr>
          <a:xfrm rot="8100000">
            <a:off x="4274993" y="2748846"/>
            <a:ext cx="10227496" cy="3345332"/>
          </a:xfrm>
          <a:custGeom>
            <a:avLst/>
            <a:gdLst>
              <a:gd name="connsiteX0" fmla="*/ 0 w 10227496"/>
              <a:gd name="connsiteY0" fmla="*/ 2822007 h 3345332"/>
              <a:gd name="connsiteX1" fmla="*/ 2822008 w 10227496"/>
              <a:gd name="connsiteY1" fmla="*/ 0 h 3345332"/>
              <a:gd name="connsiteX2" fmla="*/ 6882164 w 10227496"/>
              <a:gd name="connsiteY2" fmla="*/ 0 h 3345332"/>
              <a:gd name="connsiteX3" fmla="*/ 10227496 w 10227496"/>
              <a:gd name="connsiteY3" fmla="*/ 3345332 h 3345332"/>
              <a:gd name="connsiteX4" fmla="*/ 523325 w 10227496"/>
              <a:gd name="connsiteY4" fmla="*/ 3345332 h 334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7496" h="3345332">
                <a:moveTo>
                  <a:pt x="0" y="2822007"/>
                </a:moveTo>
                <a:lnTo>
                  <a:pt x="2822008" y="0"/>
                </a:lnTo>
                <a:lnTo>
                  <a:pt x="6882164" y="0"/>
                </a:lnTo>
                <a:lnTo>
                  <a:pt x="10227496" y="3345332"/>
                </a:lnTo>
                <a:lnTo>
                  <a:pt x="523325" y="3345332"/>
                </a:lnTo>
                <a:close/>
              </a:path>
            </a:pathLst>
          </a:custGeom>
          <a:solidFill>
            <a:schemeClr val="tx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err="1">
              <a:solidFill>
                <a:schemeClr val="tx1"/>
              </a:solidFill>
            </a:endParaRPr>
          </a:p>
        </p:txBody>
      </p:sp>
      <p:sp>
        <p:nvSpPr>
          <p:cNvPr id="12" name="TextBox 11">
            <a:extLst>
              <a:ext uri="{FF2B5EF4-FFF2-40B4-BE49-F238E27FC236}">
                <a16:creationId xmlns:a16="http://schemas.microsoft.com/office/drawing/2014/main" id="{726E367A-3624-B268-0C11-D116DBDE26B3}"/>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‹N°›</a:t>
            </a:fld>
            <a:endParaRPr lang="en-GB" sz="900">
              <a:solidFill>
                <a:schemeClr val="bg1"/>
              </a:solidFill>
            </a:endParaRPr>
          </a:p>
        </p:txBody>
      </p:sp>
      <p:sp>
        <p:nvSpPr>
          <p:cNvPr id="14" name="Classification">
            <a:extLst>
              <a:ext uri="{FF2B5EF4-FFF2-40B4-BE49-F238E27FC236}">
                <a16:creationId xmlns:a16="http://schemas.microsoft.com/office/drawing/2014/main" id="{68DA4D04-5DE1-4164-149B-BA150D1BF959}"/>
              </a:ext>
              <a:ext uri="{C183D7F6-B498-43B3-948B-1728B52AA6E4}">
                <adec:decorative xmlns:adec="http://schemas.microsoft.com/office/drawing/2017/decorative" val="1"/>
              </a:ext>
            </a:extLst>
          </p:cNvPr>
          <p:cNvSpPr txBox="1">
            <a:spLocks/>
          </p:cNvSpPr>
          <p:nvPr userDrawn="1"/>
        </p:nvSpPr>
        <p:spPr>
          <a:xfrm>
            <a:off x="440938" y="6488640"/>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800" dirty="0">
                <a:solidFill>
                  <a:schemeClr val="bg1"/>
                </a:solidFill>
                <a:effectLst/>
              </a:rPr>
              <a:t>© Ipsos | Juin 2025 | Version finale</a:t>
            </a:r>
            <a:endParaRPr lang="en-GB" sz="800" dirty="0">
              <a:solidFill>
                <a:schemeClr val="bg1"/>
              </a:solidFill>
              <a:effectLst/>
            </a:endParaRPr>
          </a:p>
        </p:txBody>
      </p:sp>
      <p:pic>
        <p:nvPicPr>
          <p:cNvPr id="6" name="Graphic 5">
            <a:extLst>
              <a:ext uri="{FF2B5EF4-FFF2-40B4-BE49-F238E27FC236}">
                <a16:creationId xmlns:a16="http://schemas.microsoft.com/office/drawing/2014/main" id="{425C6651-FC94-0E9F-7AC9-A056929B624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3870549896"/>
      </p:ext>
    </p:extLst>
  </p:cSld>
  <p:clrMapOvr>
    <a:masterClrMapping/>
  </p:clrMapOvr>
  <p:hf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DIVIDER STYLE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97C3-1B7F-5C9F-E63F-96F1A14B6253}"/>
              </a:ext>
            </a:extLst>
          </p:cNvPr>
          <p:cNvSpPr>
            <a:spLocks noGrp="1"/>
          </p:cNvSpPr>
          <p:nvPr>
            <p:ph type="title"/>
          </p:nvPr>
        </p:nvSpPr>
        <p:spPr>
          <a:xfrm>
            <a:off x="432000" y="1350000"/>
            <a:ext cx="5391605" cy="1549106"/>
          </a:xfrm>
        </p:spPr>
        <p:txBody>
          <a:bodyPr/>
          <a:lstStyle>
            <a:lvl1pPr>
              <a:defRPr sz="4800" cap="all" baseline="0">
                <a:solidFill>
                  <a:schemeClr val="bg1"/>
                </a:solidFill>
                <a:latin typeface="+mj-lt"/>
              </a:defRPr>
            </a:lvl1pPr>
          </a:lstStyle>
          <a:p>
            <a:r>
              <a:rPr lang="fr-FR"/>
              <a:t>Modifiez le style du titre</a:t>
            </a:r>
            <a:endParaRPr lang="en-GB"/>
          </a:p>
        </p:txBody>
      </p:sp>
      <p:sp>
        <p:nvSpPr>
          <p:cNvPr id="7" name="Picture Placeholder 6">
            <a:extLst>
              <a:ext uri="{FF2B5EF4-FFF2-40B4-BE49-F238E27FC236}">
                <a16:creationId xmlns:a16="http://schemas.microsoft.com/office/drawing/2014/main" id="{67F8163F-D370-5C4C-500A-7D576C590BB1}"/>
              </a:ext>
            </a:extLst>
          </p:cNvPr>
          <p:cNvSpPr>
            <a:spLocks noGrp="1"/>
          </p:cNvSpPr>
          <p:nvPr>
            <p:ph type="pic" sz="quarter" idx="11"/>
          </p:nvPr>
        </p:nvSpPr>
        <p:spPr>
          <a:xfrm>
            <a:off x="1905000" y="0"/>
            <a:ext cx="10287001" cy="6858000"/>
          </a:xfrm>
          <a:custGeom>
            <a:avLst/>
            <a:gdLst>
              <a:gd name="connsiteX0" fmla="*/ 6858000 w 10287001"/>
              <a:gd name="connsiteY0" fmla="*/ 0 h 6858000"/>
              <a:gd name="connsiteX1" fmla="*/ 10287001 w 10287001"/>
              <a:gd name="connsiteY1" fmla="*/ 0 h 6858000"/>
              <a:gd name="connsiteX2" fmla="*/ 10287001 w 10287001"/>
              <a:gd name="connsiteY2" fmla="*/ 3467099 h 6858000"/>
              <a:gd name="connsiteX3" fmla="*/ 6896100 w 10287001"/>
              <a:gd name="connsiteY3" fmla="*/ 6858000 h 6858000"/>
              <a:gd name="connsiteX4" fmla="*/ 0 w 1028700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7001" h="6858000">
                <a:moveTo>
                  <a:pt x="6858000" y="0"/>
                </a:moveTo>
                <a:lnTo>
                  <a:pt x="10287001" y="0"/>
                </a:lnTo>
                <a:lnTo>
                  <a:pt x="10287001" y="3467099"/>
                </a:lnTo>
                <a:lnTo>
                  <a:pt x="6896100" y="6858000"/>
                </a:lnTo>
                <a:lnTo>
                  <a:pt x="0" y="6858000"/>
                </a:lnTo>
                <a:close/>
              </a:path>
            </a:pathLst>
          </a:custGeom>
          <a:pattFill prst="dkVert">
            <a:fgClr>
              <a:schemeClr val="bg1">
                <a:lumMod val="85000"/>
              </a:schemeClr>
            </a:fgClr>
            <a:bgClr>
              <a:schemeClr val="bg1"/>
            </a:bgClr>
          </a:pattFill>
        </p:spPr>
        <p:txBody>
          <a:bodyPr vert="horz" wrap="square" lIns="0" tIns="0" rIns="0" bIns="0" rtlCol="0" anchor="ctr">
            <a:noAutofit/>
          </a:bodyPr>
          <a:lstStyle>
            <a:lvl1pPr algn="ctr">
              <a:defRPr lang="en-GB"/>
            </a:lvl1pPr>
          </a:lstStyle>
          <a:p>
            <a:pPr lvl="0"/>
            <a:r>
              <a:rPr lang="fr-FR"/>
              <a:t>Cliquez sur l'icône pour ajouter une image</a:t>
            </a:r>
            <a:endParaRPr lang="en-GB"/>
          </a:p>
        </p:txBody>
      </p:sp>
      <p:sp>
        <p:nvSpPr>
          <p:cNvPr id="5" name="Classification">
            <a:extLst>
              <a:ext uri="{FF2B5EF4-FFF2-40B4-BE49-F238E27FC236}">
                <a16:creationId xmlns:a16="http://schemas.microsoft.com/office/drawing/2014/main" id="{A2DBDE31-A0D1-C0E0-CFCE-D83929DAC7B6}"/>
              </a:ext>
              <a:ext uri="{C183D7F6-B498-43B3-948B-1728B52AA6E4}">
                <adec:decorative xmlns:adec="http://schemas.microsoft.com/office/drawing/2017/decorative" val="1"/>
              </a:ext>
            </a:extLst>
          </p:cNvPr>
          <p:cNvSpPr txBox="1">
            <a:spLocks/>
          </p:cNvSpPr>
          <p:nvPr/>
        </p:nvSpPr>
        <p:spPr>
          <a:xfrm>
            <a:off x="440938" y="6497329"/>
            <a:ext cx="1695772"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800" dirty="0">
                <a:solidFill>
                  <a:schemeClr val="bg1"/>
                </a:solidFill>
                <a:effectLst/>
              </a:rPr>
              <a:t>© Ipsos | Juin 2025 | Version finale</a:t>
            </a:r>
            <a:endParaRPr lang="en-GB" sz="800" dirty="0">
              <a:solidFill>
                <a:schemeClr val="bg1"/>
              </a:solidFill>
              <a:effectLst/>
            </a:endParaRPr>
          </a:p>
        </p:txBody>
      </p:sp>
      <p:sp>
        <p:nvSpPr>
          <p:cNvPr id="6" name="Text Placeholder 16">
            <a:extLst>
              <a:ext uri="{FF2B5EF4-FFF2-40B4-BE49-F238E27FC236}">
                <a16:creationId xmlns:a16="http://schemas.microsoft.com/office/drawing/2014/main" id="{433BB7AA-54DD-4BAB-0FD5-D287A85CE469}"/>
              </a:ext>
            </a:extLst>
          </p:cNvPr>
          <p:cNvSpPr>
            <a:spLocks noGrp="1"/>
          </p:cNvSpPr>
          <p:nvPr>
            <p:ph type="body" sz="quarter" idx="12" hasCustomPrompt="1"/>
          </p:nvPr>
        </p:nvSpPr>
        <p:spPr>
          <a:xfrm>
            <a:off x="431800" y="3132000"/>
            <a:ext cx="4038600" cy="1274763"/>
          </a:xfrm>
        </p:spPr>
        <p:txBody>
          <a:bodyPr/>
          <a:lstStyle>
            <a:lvl1pPr>
              <a:defRPr sz="2400">
                <a:solidFill>
                  <a:schemeClr val="bg1"/>
                </a:solidFill>
              </a:defRPr>
            </a:lvl1pPr>
            <a:lvl2pPr marL="0" indent="0">
              <a:buNone/>
              <a:defRPr/>
            </a:lvl2pPr>
          </a:lstStyle>
          <a:p>
            <a:pPr lvl="0"/>
            <a:r>
              <a:rPr lang="en-US"/>
              <a:t>Optional additional information</a:t>
            </a:r>
          </a:p>
        </p:txBody>
      </p:sp>
      <p:pic>
        <p:nvPicPr>
          <p:cNvPr id="3" name="Graphic 2">
            <a:extLst>
              <a:ext uri="{FF2B5EF4-FFF2-40B4-BE49-F238E27FC236}">
                <a16:creationId xmlns:a16="http://schemas.microsoft.com/office/drawing/2014/main" id="{CB989213-36EC-3BE4-A381-B024813F744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2929099653"/>
      </p:ext>
    </p:extLst>
  </p:cSld>
  <p:clrMapOvr>
    <a:masterClrMapping/>
  </p:clrMapOvr>
  <p:hf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DIVIDER STYLE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4DFEA-2014-1751-E480-8A66CDCDA552}"/>
              </a:ext>
            </a:extLst>
          </p:cNvPr>
          <p:cNvSpPr>
            <a:spLocks noGrp="1"/>
          </p:cNvSpPr>
          <p:nvPr>
            <p:ph type="title"/>
          </p:nvPr>
        </p:nvSpPr>
        <p:spPr>
          <a:xfrm>
            <a:off x="432000" y="1350000"/>
            <a:ext cx="6095800" cy="1610016"/>
          </a:xfrm>
        </p:spPr>
        <p:txBody>
          <a:bodyPr/>
          <a:lstStyle>
            <a:lvl1pPr>
              <a:defRPr sz="4800" cap="all" baseline="0">
                <a:solidFill>
                  <a:schemeClr val="bg1"/>
                </a:solidFill>
                <a:latin typeface="+mj-lt"/>
              </a:defRPr>
            </a:lvl1pPr>
          </a:lstStyle>
          <a:p>
            <a:r>
              <a:rPr lang="fr-FR"/>
              <a:t>Modifiez le style du titre</a:t>
            </a:r>
            <a:endParaRPr lang="en-GB"/>
          </a:p>
        </p:txBody>
      </p:sp>
      <p:sp>
        <p:nvSpPr>
          <p:cNvPr id="3" name="Right Triangle 2">
            <a:extLst>
              <a:ext uri="{FF2B5EF4-FFF2-40B4-BE49-F238E27FC236}">
                <a16:creationId xmlns:a16="http://schemas.microsoft.com/office/drawing/2014/main" id="{A47BBA45-30B2-1AE1-4D29-166B974CDEE5}"/>
              </a:ext>
            </a:extLst>
          </p:cNvPr>
          <p:cNvSpPr/>
          <p:nvPr/>
        </p:nvSpPr>
        <p:spPr>
          <a:xfrm rot="16200000">
            <a:off x="9281601" y="3947601"/>
            <a:ext cx="2910399" cy="2910399"/>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11" name="Text Placeholder 9">
            <a:extLst>
              <a:ext uri="{FF2B5EF4-FFF2-40B4-BE49-F238E27FC236}">
                <a16:creationId xmlns:a16="http://schemas.microsoft.com/office/drawing/2014/main" id="{7066FE41-55CD-1D44-7ED7-B1E742AF1832}"/>
              </a:ext>
            </a:extLst>
          </p:cNvPr>
          <p:cNvSpPr>
            <a:spLocks noGrp="1"/>
          </p:cNvSpPr>
          <p:nvPr>
            <p:ph type="body" sz="quarter" idx="10" hasCustomPrompt="1"/>
          </p:nvPr>
        </p:nvSpPr>
        <p:spPr>
          <a:xfrm>
            <a:off x="9148762" y="1032463"/>
            <a:ext cx="2600325" cy="1820863"/>
          </a:xfrm>
        </p:spPr>
        <p:txBody>
          <a:bodyPr/>
          <a:lstStyle>
            <a:lvl1pPr algn="ctr">
              <a:lnSpc>
                <a:spcPct val="100000"/>
              </a:lnSpc>
              <a:spcBef>
                <a:spcPts val="0"/>
              </a:spcBef>
              <a:spcAft>
                <a:spcPts val="0"/>
              </a:spcAft>
              <a:defRPr sz="11700" b="1">
                <a:solidFill>
                  <a:schemeClr val="bg1"/>
                </a:solidFill>
              </a:defRPr>
            </a:lvl1pPr>
          </a:lstStyle>
          <a:p>
            <a:pPr lvl="0"/>
            <a:r>
              <a:rPr lang="en-US"/>
              <a:t>##</a:t>
            </a:r>
          </a:p>
        </p:txBody>
      </p:sp>
      <p:sp>
        <p:nvSpPr>
          <p:cNvPr id="17" name="Text Placeholder 16">
            <a:extLst>
              <a:ext uri="{FF2B5EF4-FFF2-40B4-BE49-F238E27FC236}">
                <a16:creationId xmlns:a16="http://schemas.microsoft.com/office/drawing/2014/main" id="{1C3EC48E-82FF-AD78-A375-4569D055911C}"/>
              </a:ext>
            </a:extLst>
          </p:cNvPr>
          <p:cNvSpPr>
            <a:spLocks noGrp="1"/>
          </p:cNvSpPr>
          <p:nvPr>
            <p:ph type="body" sz="quarter" idx="11" hasCustomPrompt="1"/>
          </p:nvPr>
        </p:nvSpPr>
        <p:spPr>
          <a:xfrm>
            <a:off x="431800" y="3494989"/>
            <a:ext cx="6096000" cy="1274763"/>
          </a:xfrm>
        </p:spPr>
        <p:txBody>
          <a:bodyPr/>
          <a:lstStyle>
            <a:lvl1pPr>
              <a:defRPr sz="2400">
                <a:solidFill>
                  <a:schemeClr val="bg1"/>
                </a:solidFill>
              </a:defRPr>
            </a:lvl1pPr>
            <a:lvl2pPr marL="0" indent="0">
              <a:buNone/>
              <a:defRPr/>
            </a:lvl2pPr>
          </a:lstStyle>
          <a:p>
            <a:pPr lvl="0"/>
            <a:r>
              <a:rPr lang="en-US"/>
              <a:t>Optional additional information</a:t>
            </a:r>
          </a:p>
        </p:txBody>
      </p:sp>
      <p:sp>
        <p:nvSpPr>
          <p:cNvPr id="7" name="Right Triangle 6">
            <a:extLst>
              <a:ext uri="{FF2B5EF4-FFF2-40B4-BE49-F238E27FC236}">
                <a16:creationId xmlns:a16="http://schemas.microsoft.com/office/drawing/2014/main" id="{C7953FA7-7CC9-EFDA-292B-AD4EE8BF2312}"/>
              </a:ext>
            </a:extLst>
          </p:cNvPr>
          <p:cNvSpPr/>
          <p:nvPr userDrawn="1"/>
        </p:nvSpPr>
        <p:spPr>
          <a:xfrm rot="16200000">
            <a:off x="9281601" y="3947601"/>
            <a:ext cx="2910399" cy="2910399"/>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14" name="TextBox 13">
            <a:extLst>
              <a:ext uri="{FF2B5EF4-FFF2-40B4-BE49-F238E27FC236}">
                <a16:creationId xmlns:a16="http://schemas.microsoft.com/office/drawing/2014/main" id="{8D1FC277-A24A-127A-0091-6B28965A6AC2}"/>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‹N°›</a:t>
            </a:fld>
            <a:endParaRPr lang="en-GB" sz="900">
              <a:solidFill>
                <a:schemeClr val="bg1"/>
              </a:solidFill>
            </a:endParaRPr>
          </a:p>
        </p:txBody>
      </p:sp>
      <p:sp>
        <p:nvSpPr>
          <p:cNvPr id="16" name="Classification">
            <a:extLst>
              <a:ext uri="{FF2B5EF4-FFF2-40B4-BE49-F238E27FC236}">
                <a16:creationId xmlns:a16="http://schemas.microsoft.com/office/drawing/2014/main" id="{F7612056-C83D-6D6F-29E4-738CDFF485C6}"/>
              </a:ext>
              <a:ext uri="{C183D7F6-B498-43B3-948B-1728B52AA6E4}">
                <adec:decorative xmlns:adec="http://schemas.microsoft.com/office/drawing/2017/decorative" val="1"/>
              </a:ext>
            </a:extLst>
          </p:cNvPr>
          <p:cNvSpPr txBox="1">
            <a:spLocks/>
          </p:cNvSpPr>
          <p:nvPr userDrawn="1"/>
        </p:nvSpPr>
        <p:spPr>
          <a:xfrm>
            <a:off x="440938" y="6488640"/>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800" dirty="0">
                <a:solidFill>
                  <a:schemeClr val="bg1"/>
                </a:solidFill>
                <a:effectLst/>
              </a:rPr>
              <a:t>© Ipsos | Juin 2025 | Version finale</a:t>
            </a:r>
            <a:endParaRPr lang="en-GB" sz="800" dirty="0">
              <a:solidFill>
                <a:schemeClr val="bg1"/>
              </a:solidFill>
              <a:effectLst/>
            </a:endParaRPr>
          </a:p>
        </p:txBody>
      </p:sp>
      <p:pic>
        <p:nvPicPr>
          <p:cNvPr id="4" name="Graphic 3">
            <a:extLst>
              <a:ext uri="{FF2B5EF4-FFF2-40B4-BE49-F238E27FC236}">
                <a16:creationId xmlns:a16="http://schemas.microsoft.com/office/drawing/2014/main" id="{9A734190-E147-6525-06DF-CBE67A8F570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10451585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DIVIDER STYLE 3">
    <p:bg>
      <p:bgPr>
        <a:solidFill>
          <a:schemeClr val="accent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2B650A8-9C21-DC86-F471-38B40FC6D582}"/>
              </a:ext>
            </a:extLst>
          </p:cNvPr>
          <p:cNvSpPr>
            <a:spLocks noGrp="1"/>
          </p:cNvSpPr>
          <p:nvPr>
            <p:ph type="pic" sz="quarter" idx="10"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975100 h 6858000"/>
              <a:gd name="connsiteX3" fmla="*/ 93091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3975100"/>
                </a:lnTo>
                <a:lnTo>
                  <a:pt x="9309100" y="6858000"/>
                </a:lnTo>
                <a:lnTo>
                  <a:pt x="0" y="6858000"/>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sz="1800"/>
            </a:lvl1pPr>
          </a:lstStyle>
          <a:p>
            <a:pPr lvl="0" algn="ctr"/>
            <a:r>
              <a:rPr lang="en-GB" err="1"/>
              <a:t>clic</a:t>
            </a:r>
            <a:r>
              <a:rPr lang="en-GB"/>
              <a:t> icon to insert image</a:t>
            </a:r>
          </a:p>
        </p:txBody>
      </p:sp>
      <p:sp>
        <p:nvSpPr>
          <p:cNvPr id="2" name="Title 1">
            <a:extLst>
              <a:ext uri="{FF2B5EF4-FFF2-40B4-BE49-F238E27FC236}">
                <a16:creationId xmlns:a16="http://schemas.microsoft.com/office/drawing/2014/main" id="{B66D97C3-1B7F-5C9F-E63F-96F1A14B6253}"/>
              </a:ext>
            </a:extLst>
          </p:cNvPr>
          <p:cNvSpPr>
            <a:spLocks noGrp="1"/>
          </p:cNvSpPr>
          <p:nvPr>
            <p:ph type="title" hasCustomPrompt="1"/>
          </p:nvPr>
        </p:nvSpPr>
        <p:spPr>
          <a:xfrm>
            <a:off x="432000" y="1350000"/>
            <a:ext cx="6797676" cy="715669"/>
          </a:xfrm>
        </p:spPr>
        <p:txBody>
          <a:bodyPr vert="horz" wrap="square" lIns="0" tIns="0" rIns="0" bIns="0" rtlCol="0" anchor="t">
            <a:noAutofit/>
          </a:bodyPr>
          <a:lstStyle>
            <a:lvl1pPr>
              <a:defRPr lang="en-GB" sz="4800" b="0" cap="all" baseline="0" dirty="0">
                <a:solidFill>
                  <a:schemeClr val="bg1"/>
                </a:solidFill>
                <a:latin typeface="+mj-lt"/>
              </a:defRPr>
            </a:lvl1pPr>
          </a:lstStyle>
          <a:p>
            <a:pPr lvl="0"/>
            <a:r>
              <a:rPr lang="en-US"/>
              <a:t>CLICK TO EDIT MASTER TITLE STYLE</a:t>
            </a:r>
            <a:endParaRPr lang="en-GB"/>
          </a:p>
        </p:txBody>
      </p:sp>
      <p:sp>
        <p:nvSpPr>
          <p:cNvPr id="3" name="Text Placeholder 16">
            <a:extLst>
              <a:ext uri="{FF2B5EF4-FFF2-40B4-BE49-F238E27FC236}">
                <a16:creationId xmlns:a16="http://schemas.microsoft.com/office/drawing/2014/main" id="{291164C1-FFDE-EA90-BDBC-A8ECC8F00D0B}"/>
              </a:ext>
            </a:extLst>
          </p:cNvPr>
          <p:cNvSpPr>
            <a:spLocks noGrp="1"/>
          </p:cNvSpPr>
          <p:nvPr>
            <p:ph type="body" sz="quarter" idx="12" hasCustomPrompt="1"/>
          </p:nvPr>
        </p:nvSpPr>
        <p:spPr>
          <a:xfrm>
            <a:off x="431800" y="3494989"/>
            <a:ext cx="4720771" cy="1274763"/>
          </a:xfrm>
        </p:spPr>
        <p:txBody>
          <a:bodyPr/>
          <a:lstStyle>
            <a:lvl1pPr>
              <a:defRPr sz="2400">
                <a:solidFill>
                  <a:schemeClr val="bg1"/>
                </a:solidFill>
              </a:defRPr>
            </a:lvl1pPr>
            <a:lvl2pPr marL="0" indent="0">
              <a:buNone/>
              <a:defRPr/>
            </a:lvl2pPr>
          </a:lstStyle>
          <a:p>
            <a:pPr lvl="0"/>
            <a:r>
              <a:rPr lang="en-US"/>
              <a:t>Optional additional information</a:t>
            </a:r>
          </a:p>
        </p:txBody>
      </p:sp>
      <p:pic>
        <p:nvPicPr>
          <p:cNvPr id="4" name="Graphic 3">
            <a:extLst>
              <a:ext uri="{FF2B5EF4-FFF2-40B4-BE49-F238E27FC236}">
                <a16:creationId xmlns:a16="http://schemas.microsoft.com/office/drawing/2014/main" id="{A69ABB24-E19C-5E01-8FCE-03686B27813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3720673569"/>
      </p:ext>
    </p:extLst>
  </p:cSld>
  <p:clrMapOvr>
    <a:masterClrMapping/>
  </p:clrMapOvr>
  <p:hf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p:cSld name="white_Cle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E4D39-4D4B-EF55-6284-160F99E53352}"/>
              </a:ext>
            </a:extLst>
          </p:cNvPr>
          <p:cNvSpPr>
            <a:spLocks noGrp="1"/>
          </p:cNvSpPr>
          <p:nvPr>
            <p:ph type="title"/>
          </p:nvPr>
        </p:nvSpPr>
        <p:spPr/>
        <p:txBody>
          <a:bodyPr/>
          <a:lstStyle/>
          <a:p>
            <a:r>
              <a:rPr lang="fr-FR"/>
              <a:t>Modifiez le style du titre</a:t>
            </a:r>
            <a:endParaRPr lang="en-GB"/>
          </a:p>
        </p:txBody>
      </p:sp>
    </p:spTree>
    <p:extLst>
      <p:ext uri="{BB962C8B-B14F-4D97-AF65-F5344CB8AC3E}">
        <p14:creationId xmlns:p14="http://schemas.microsoft.com/office/powerpoint/2010/main" val="3887683191"/>
      </p:ext>
    </p:extLst>
  </p:cSld>
  <p:clrMapOvr>
    <a:masterClrMapping/>
  </p:clrMapOvr>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Single column layout">
    <p:spTree>
      <p:nvGrpSpPr>
        <p:cNvPr id="1" name=""/>
        <p:cNvGrpSpPr/>
        <p:nvPr/>
      </p:nvGrpSpPr>
      <p:grpSpPr>
        <a:xfrm>
          <a:off x="0" y="0"/>
          <a:ext cx="0" cy="0"/>
          <a:chOff x="0" y="0"/>
          <a:chExt cx="0" cy="0"/>
        </a:xfrm>
      </p:grpSpPr>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11299088" cy="3861312"/>
          </a:xfrm>
        </p:spPr>
        <p:txBody>
          <a:bodyPr numCol="1" spcCol="288000">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2" name="Title 1">
            <a:extLst>
              <a:ext uri="{FF2B5EF4-FFF2-40B4-BE49-F238E27FC236}">
                <a16:creationId xmlns:a16="http://schemas.microsoft.com/office/drawing/2014/main" id="{931429DE-4D63-DCEA-0E6E-B1E263115B2B}"/>
              </a:ext>
            </a:extLst>
          </p:cNvPr>
          <p:cNvSpPr>
            <a:spLocks noGrp="1"/>
          </p:cNvSpPr>
          <p:nvPr>
            <p:ph type="title" hasCustomPrompt="1"/>
          </p:nvPr>
        </p:nvSpPr>
        <p:spPr/>
        <p:txBody>
          <a:bodyPr/>
          <a:lstStyle>
            <a:lvl1pPr>
              <a:defRPr/>
            </a:lvl1pPr>
          </a:lstStyle>
          <a:p>
            <a:r>
              <a:rPr lang="en-US"/>
              <a:t>Single column layout</a:t>
            </a:r>
            <a:endParaRPr lang="en-GB"/>
          </a:p>
        </p:txBody>
      </p:sp>
    </p:spTree>
    <p:extLst>
      <p:ext uri="{BB962C8B-B14F-4D97-AF65-F5344CB8AC3E}">
        <p14:creationId xmlns:p14="http://schemas.microsoft.com/office/powerpoint/2010/main" val="373143392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33" Type="http://schemas.openxmlformats.org/officeDocument/2006/relationships/image" Target="../media/image2.svg"/><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slideLayout" Target="../slideLayouts/slideLayout57.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32" Type="http://schemas.openxmlformats.org/officeDocument/2006/relationships/image" Target="../media/image1.png"/><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theme" Target="../theme/theme2.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slideLayout" Target="../slideLayouts/slideLayout58.xml"/><Relationship Id="rId8"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34" Type="http://schemas.openxmlformats.org/officeDocument/2006/relationships/theme" Target="../theme/theme3.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33" Type="http://schemas.openxmlformats.org/officeDocument/2006/relationships/slideLayout" Target="../slideLayouts/slideLayout91.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slideLayout" Target="../slideLayouts/slideLayout90.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36" Type="http://schemas.openxmlformats.org/officeDocument/2006/relationships/image" Target="../media/image2.svg"/><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slideLayout" Target="../slideLayouts/slideLayout89.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 Id="rId35" Type="http://schemas.openxmlformats.org/officeDocument/2006/relationships/image" Target="../media/image1.png"/><Relationship Id="rId8" Type="http://schemas.openxmlformats.org/officeDocument/2006/relationships/slideLayout" Target="../slideLayouts/slideLayout66.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04.xml"/><Relationship Id="rId18" Type="http://schemas.openxmlformats.org/officeDocument/2006/relationships/slideLayout" Target="../slideLayouts/slideLayout109.xml"/><Relationship Id="rId26" Type="http://schemas.openxmlformats.org/officeDocument/2006/relationships/slideLayout" Target="../slideLayouts/slideLayout117.xml"/><Relationship Id="rId39" Type="http://schemas.openxmlformats.org/officeDocument/2006/relationships/slideLayout" Target="../slideLayouts/slideLayout130.xml"/><Relationship Id="rId21" Type="http://schemas.openxmlformats.org/officeDocument/2006/relationships/slideLayout" Target="../slideLayouts/slideLayout112.xml"/><Relationship Id="rId34" Type="http://schemas.openxmlformats.org/officeDocument/2006/relationships/slideLayout" Target="../slideLayouts/slideLayout125.xml"/><Relationship Id="rId42" Type="http://schemas.openxmlformats.org/officeDocument/2006/relationships/slideLayout" Target="../slideLayouts/slideLayout133.xml"/><Relationship Id="rId47" Type="http://schemas.openxmlformats.org/officeDocument/2006/relationships/slideLayout" Target="../slideLayouts/slideLayout138.xml"/><Relationship Id="rId50" Type="http://schemas.openxmlformats.org/officeDocument/2006/relationships/slideLayout" Target="../slideLayouts/slideLayout141.xml"/><Relationship Id="rId7" Type="http://schemas.openxmlformats.org/officeDocument/2006/relationships/slideLayout" Target="../slideLayouts/slideLayout98.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29" Type="http://schemas.openxmlformats.org/officeDocument/2006/relationships/slideLayout" Target="../slideLayouts/slideLayout120.xml"/><Relationship Id="rId11" Type="http://schemas.openxmlformats.org/officeDocument/2006/relationships/slideLayout" Target="../slideLayouts/slideLayout102.xml"/><Relationship Id="rId24" Type="http://schemas.openxmlformats.org/officeDocument/2006/relationships/slideLayout" Target="../slideLayouts/slideLayout115.xml"/><Relationship Id="rId32" Type="http://schemas.openxmlformats.org/officeDocument/2006/relationships/slideLayout" Target="../slideLayouts/slideLayout123.xml"/><Relationship Id="rId37" Type="http://schemas.openxmlformats.org/officeDocument/2006/relationships/slideLayout" Target="../slideLayouts/slideLayout128.xml"/><Relationship Id="rId40" Type="http://schemas.openxmlformats.org/officeDocument/2006/relationships/slideLayout" Target="../slideLayouts/slideLayout131.xml"/><Relationship Id="rId45" Type="http://schemas.openxmlformats.org/officeDocument/2006/relationships/slideLayout" Target="../slideLayouts/slideLayout136.xml"/><Relationship Id="rId53" Type="http://schemas.openxmlformats.org/officeDocument/2006/relationships/image" Target="../media/image1.png"/><Relationship Id="rId5" Type="http://schemas.openxmlformats.org/officeDocument/2006/relationships/slideLayout" Target="../slideLayouts/slideLayout96.xml"/><Relationship Id="rId10" Type="http://schemas.openxmlformats.org/officeDocument/2006/relationships/slideLayout" Target="../slideLayouts/slideLayout101.xml"/><Relationship Id="rId19" Type="http://schemas.openxmlformats.org/officeDocument/2006/relationships/slideLayout" Target="../slideLayouts/slideLayout110.xml"/><Relationship Id="rId31" Type="http://schemas.openxmlformats.org/officeDocument/2006/relationships/slideLayout" Target="../slideLayouts/slideLayout122.xml"/><Relationship Id="rId44" Type="http://schemas.openxmlformats.org/officeDocument/2006/relationships/slideLayout" Target="../slideLayouts/slideLayout135.xml"/><Relationship Id="rId52" Type="http://schemas.openxmlformats.org/officeDocument/2006/relationships/theme" Target="../theme/theme4.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 Id="rId22" Type="http://schemas.openxmlformats.org/officeDocument/2006/relationships/slideLayout" Target="../slideLayouts/slideLayout113.xml"/><Relationship Id="rId27" Type="http://schemas.openxmlformats.org/officeDocument/2006/relationships/slideLayout" Target="../slideLayouts/slideLayout118.xml"/><Relationship Id="rId30" Type="http://schemas.openxmlformats.org/officeDocument/2006/relationships/slideLayout" Target="../slideLayouts/slideLayout121.xml"/><Relationship Id="rId35" Type="http://schemas.openxmlformats.org/officeDocument/2006/relationships/slideLayout" Target="../slideLayouts/slideLayout126.xml"/><Relationship Id="rId43" Type="http://schemas.openxmlformats.org/officeDocument/2006/relationships/slideLayout" Target="../slideLayouts/slideLayout134.xml"/><Relationship Id="rId48" Type="http://schemas.openxmlformats.org/officeDocument/2006/relationships/slideLayout" Target="../slideLayouts/slideLayout139.xml"/><Relationship Id="rId8" Type="http://schemas.openxmlformats.org/officeDocument/2006/relationships/slideLayout" Target="../slideLayouts/slideLayout99.xml"/><Relationship Id="rId51" Type="http://schemas.openxmlformats.org/officeDocument/2006/relationships/slideLayout" Target="../slideLayouts/slideLayout142.xml"/><Relationship Id="rId3" Type="http://schemas.openxmlformats.org/officeDocument/2006/relationships/slideLayout" Target="../slideLayouts/slideLayout94.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5" Type="http://schemas.openxmlformats.org/officeDocument/2006/relationships/slideLayout" Target="../slideLayouts/slideLayout116.xml"/><Relationship Id="rId33" Type="http://schemas.openxmlformats.org/officeDocument/2006/relationships/slideLayout" Target="../slideLayouts/slideLayout124.xml"/><Relationship Id="rId38" Type="http://schemas.openxmlformats.org/officeDocument/2006/relationships/slideLayout" Target="../slideLayouts/slideLayout129.xml"/><Relationship Id="rId46" Type="http://schemas.openxmlformats.org/officeDocument/2006/relationships/slideLayout" Target="../slideLayouts/slideLayout137.xml"/><Relationship Id="rId20" Type="http://schemas.openxmlformats.org/officeDocument/2006/relationships/slideLayout" Target="../slideLayouts/slideLayout111.xml"/><Relationship Id="rId41" Type="http://schemas.openxmlformats.org/officeDocument/2006/relationships/slideLayout" Target="../slideLayouts/slideLayout132.xml"/><Relationship Id="rId54" Type="http://schemas.openxmlformats.org/officeDocument/2006/relationships/image" Target="../media/image2.svg"/><Relationship Id="rId1" Type="http://schemas.openxmlformats.org/officeDocument/2006/relationships/slideLayout" Target="../slideLayouts/slideLayout92.xml"/><Relationship Id="rId6" Type="http://schemas.openxmlformats.org/officeDocument/2006/relationships/slideLayout" Target="../slideLayouts/slideLayout97.xml"/><Relationship Id="rId15" Type="http://schemas.openxmlformats.org/officeDocument/2006/relationships/slideLayout" Target="../slideLayouts/slideLayout106.xml"/><Relationship Id="rId23" Type="http://schemas.openxmlformats.org/officeDocument/2006/relationships/slideLayout" Target="../slideLayouts/slideLayout114.xml"/><Relationship Id="rId28" Type="http://schemas.openxmlformats.org/officeDocument/2006/relationships/slideLayout" Target="../slideLayouts/slideLayout119.xml"/><Relationship Id="rId36" Type="http://schemas.openxmlformats.org/officeDocument/2006/relationships/slideLayout" Target="../slideLayouts/slideLayout127.xml"/><Relationship Id="rId49" Type="http://schemas.openxmlformats.org/officeDocument/2006/relationships/slideLayout" Target="../slideLayouts/slideLayout1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descr="Header">
            <a:extLst>
              <a:ext uri="{FF2B5EF4-FFF2-40B4-BE49-F238E27FC236}">
                <a16:creationId xmlns:a16="http://schemas.microsoft.com/office/drawing/2014/main" id="{451F5451-CC20-46A2-802F-F9D60C2A61E7}"/>
              </a:ext>
            </a:extLst>
          </p:cNvPr>
          <p:cNvSpPr>
            <a:spLocks noGrp="1"/>
          </p:cNvSpPr>
          <p:nvPr>
            <p:ph type="title"/>
          </p:nvPr>
        </p:nvSpPr>
        <p:spPr>
          <a:xfrm>
            <a:off x="450000" y="701874"/>
            <a:ext cx="11299088" cy="715669"/>
          </a:xfrm>
          <a:prstGeom prst="rect">
            <a:avLst/>
          </a:prstGeom>
        </p:spPr>
        <p:txBody>
          <a:bodyPr vert="horz" wrap="square" lIns="0" tIns="0" rIns="0" bIns="0" rtlCol="0" anchor="t">
            <a:noAutofit/>
          </a:bodyPr>
          <a:lstStyle/>
          <a:p>
            <a:r>
              <a:rPr lang="en-GB"/>
              <a:t>Slide title room for two lines</a:t>
            </a:r>
          </a:p>
        </p:txBody>
      </p:sp>
      <p:sp>
        <p:nvSpPr>
          <p:cNvPr id="7" name="Placeholder">
            <a:extLst>
              <a:ext uri="{FF2B5EF4-FFF2-40B4-BE49-F238E27FC236}">
                <a16:creationId xmlns:a16="http://schemas.microsoft.com/office/drawing/2014/main" id="{D7CC2174-966F-44FC-375D-7BD78365CCEA}"/>
              </a:ext>
            </a:extLst>
          </p:cNvPr>
          <p:cNvSpPr>
            <a:spLocks noGrp="1"/>
          </p:cNvSpPr>
          <p:nvPr>
            <p:ph type="body" idx="1"/>
          </p:nvPr>
        </p:nvSpPr>
        <p:spPr>
          <a:xfrm>
            <a:off x="436002" y="1825625"/>
            <a:ext cx="11313086" cy="3843338"/>
          </a:xfrm>
          <a:prstGeom prst="rect">
            <a:avLst/>
          </a:prstGeom>
        </p:spPr>
        <p:txBody>
          <a:bodyPr vert="horz" lIns="0" tIns="0" rIns="0" bIns="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Classification">
            <a:extLst>
              <a:ext uri="{FF2B5EF4-FFF2-40B4-BE49-F238E27FC236}">
                <a16:creationId xmlns:a16="http://schemas.microsoft.com/office/drawing/2014/main" id="{5145A4F0-7D5B-0FE6-3F2E-55FC068D8DC1}"/>
              </a:ext>
              <a:ext uri="{C183D7F6-B498-43B3-948B-1728B52AA6E4}">
                <adec:decorative xmlns:adec="http://schemas.microsoft.com/office/drawing/2017/decorative" val="1"/>
              </a:ext>
            </a:extLst>
          </p:cNvPr>
          <p:cNvSpPr txBox="1">
            <a:spLocks/>
          </p:cNvSpPr>
          <p:nvPr userDrawn="1"/>
        </p:nvSpPr>
        <p:spPr>
          <a:xfrm>
            <a:off x="440938" y="6488640"/>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800" dirty="0">
                <a:solidFill>
                  <a:schemeClr val="tx1"/>
                </a:solidFill>
                <a:effectLst/>
              </a:rPr>
              <a:t>© Ipsos | Juin 2025 | Version finale</a:t>
            </a:r>
            <a:endParaRPr lang="en-GB" sz="800" dirty="0">
              <a:solidFill>
                <a:schemeClr val="tx1"/>
              </a:solidFill>
              <a:effectLst/>
            </a:endParaRPr>
          </a:p>
        </p:txBody>
      </p:sp>
      <p:sp>
        <p:nvSpPr>
          <p:cNvPr id="96" name="Slide Number">
            <a:extLst>
              <a:ext uri="{FF2B5EF4-FFF2-40B4-BE49-F238E27FC236}">
                <a16:creationId xmlns:a16="http://schemas.microsoft.com/office/drawing/2014/main" id="{A19EB2BF-21C7-DA01-6AAC-8D446BDFC72B}"/>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pPr algn="ctr" rtl="0">
                <a:lnSpc>
                  <a:spcPct val="110000"/>
                </a:lnSpc>
                <a:spcBef>
                  <a:spcPts val="400"/>
                </a:spcBef>
                <a:spcAft>
                  <a:spcPts val="400"/>
                </a:spcAft>
              </a:pPr>
              <a:t>‹N°›</a:t>
            </a:fld>
            <a:endParaRPr lang="en-GB" sz="900"/>
          </a:p>
        </p:txBody>
      </p:sp>
      <p:pic>
        <p:nvPicPr>
          <p:cNvPr id="8" name="Ipsos Logo">
            <a:extLst>
              <a:ext uri="{FF2B5EF4-FFF2-40B4-BE49-F238E27FC236}">
                <a16:creationId xmlns:a16="http://schemas.microsoft.com/office/drawing/2014/main" id="{28D1BB47-AB47-9982-F311-E64B0A6B46C8}"/>
              </a:ext>
              <a:ext uri="{C183D7F6-B498-43B3-948B-1728B52AA6E4}">
                <adec:decorative xmlns:adec="http://schemas.microsoft.com/office/drawing/2017/decorative" val="1"/>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113086160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7" r:id="rId25"/>
    <p:sldLayoutId id="2147483688" r:id="rId26"/>
    <p:sldLayoutId id="2147483689" r:id="rId27"/>
    <p:sldLayoutId id="2147483690" r:id="rId28"/>
  </p:sldLayoutIdLst>
  <p:hf hdr="0" ftr="0" dt="0"/>
  <p:txStyles>
    <p:title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p:titleStyle>
    <p:bodyStyle>
      <a:lvl1pPr marL="0" indent="0" algn="l" defTabSz="914400" rtl="0" eaLnBrk="1" latinLnBrk="0" hangingPunct="1">
        <a:lnSpc>
          <a:spcPct val="115000"/>
        </a:lnSpc>
        <a:spcBef>
          <a:spcPts val="400"/>
        </a:spcBef>
        <a:spcAft>
          <a:spcPts val="400"/>
        </a:spcAft>
        <a:buSzPct val="100000"/>
        <a:buFont typeface="Wingdings 2" panose="05020102010507070707" pitchFamily="18" charset="2"/>
        <a:buNone/>
        <a:defRPr sz="1200" b="0" kern="1200">
          <a:solidFill>
            <a:schemeClr val="tx1"/>
          </a:solidFill>
          <a:latin typeface="+mn-lt"/>
          <a:ea typeface="+mn-ea"/>
          <a:cs typeface="+mn-cs"/>
        </a:defRPr>
      </a:lvl1pPr>
      <a:lvl2pPr marL="171450" indent="-171450" algn="l" defTabSz="914400" rtl="0" eaLnBrk="1" latinLnBrk="0" hangingPunct="1">
        <a:lnSpc>
          <a:spcPct val="115000"/>
        </a:lnSpc>
        <a:spcBef>
          <a:spcPts val="400"/>
        </a:spcBef>
        <a:spcAft>
          <a:spcPts val="400"/>
        </a:spcAft>
        <a:buSzPct val="100000"/>
        <a:buFont typeface="Arial" panose="020B0604020202020204" pitchFamily="34" charset="0"/>
        <a:buChar char="•"/>
        <a:defRPr lang="en-GB" sz="1200" kern="1200" dirty="0">
          <a:solidFill>
            <a:schemeClr val="tx1"/>
          </a:solidFill>
          <a:latin typeface="+mn-lt"/>
          <a:ea typeface="+mn-ea"/>
          <a:cs typeface="+mn-cs"/>
        </a:defRPr>
      </a:lvl2pPr>
      <a:lvl3pPr marL="542925" indent="-173038"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3pPr>
      <a:lvl4pPr marL="987425" indent="-228600"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4pPr>
      <a:lvl5pPr marL="1033463" indent="0" algn="l" defTabSz="914400" rtl="0" eaLnBrk="1" latinLnBrk="0" hangingPunct="1">
        <a:lnSpc>
          <a:spcPct val="115000"/>
        </a:lnSpc>
        <a:spcBef>
          <a:spcPts val="400"/>
        </a:spcBef>
        <a:spcAft>
          <a:spcPts val="400"/>
        </a:spcAft>
        <a:buFont typeface="Barlow" panose="020B040602020203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5" pos="2509">
          <p15:clr>
            <a:srgbClr val="F26B43"/>
          </p15:clr>
        </p15:guide>
        <p15:guide id="26" pos="2698">
          <p15:clr>
            <a:srgbClr val="F26B43"/>
          </p15:clr>
        </p15:guide>
        <p15:guide id="30" pos="4930">
          <p15:clr>
            <a:srgbClr val="F26B43"/>
          </p15:clr>
        </p15:guide>
        <p15:guide id="31" pos="5126">
          <p15:clr>
            <a:srgbClr val="F26B43"/>
          </p15:clr>
        </p15:guide>
        <p15:guide id="39" orient="horz" pos="1139">
          <p15:clr>
            <a:srgbClr val="5ACBF0"/>
          </p15:clr>
        </p15:guide>
        <p15:guide id="41" pos="1905">
          <p15:clr>
            <a:srgbClr val="5ACBF0"/>
          </p15:clr>
        </p15:guide>
        <p15:guide id="42" pos="2109">
          <p15:clr>
            <a:srgbClr val="5ACBF0"/>
          </p15:clr>
        </p15:guide>
        <p15:guide id="43" pos="3942">
          <p15:clr>
            <a:srgbClr val="5ACBF0"/>
          </p15:clr>
        </p15:guide>
        <p15:guide id="45" pos="3741">
          <p15:clr>
            <a:srgbClr val="5ACBF0"/>
          </p15:clr>
        </p15:guide>
        <p15:guide id="46" pos="5568">
          <p15:clr>
            <a:srgbClr val="5ACBF0"/>
          </p15:clr>
        </p15:guide>
        <p15:guide id="47" pos="5770">
          <p15:clr>
            <a:srgbClr val="5ACBF0"/>
          </p15:clr>
        </p15:guide>
        <p15:guide id="53" orient="horz" pos="436">
          <p15:clr>
            <a:srgbClr val="9FCC3B"/>
          </p15:clr>
        </p15:guide>
        <p15:guide id="54" pos="279">
          <p15:clr>
            <a:srgbClr val="9FCC3B"/>
          </p15:clr>
        </p15:guide>
        <p15:guide id="55" pos="7401">
          <p15:clr>
            <a:srgbClr val="9FCC3B"/>
          </p15:clr>
        </p15:guide>
        <p15:guide id="56" orient="horz" pos="3747">
          <p15:clr>
            <a:srgbClr val="9FCC3B"/>
          </p15:clr>
        </p15:guide>
        <p15:guide id="57" orient="horz" pos="3884">
          <p15:clr>
            <a:srgbClr val="000000"/>
          </p15:clr>
        </p15:guide>
        <p15:guide id="58" orient="horz" pos="913">
          <p15:clr>
            <a:srgbClr val="C35EA4"/>
          </p15:clr>
        </p15:guide>
        <p15:guide id="59" orient="horz" pos="132">
          <p15:clr>
            <a:srgbClr val="000000"/>
          </p15:clr>
        </p15:guide>
        <p15:guide id="60" orient="horz" pos="3571">
          <p15:clr>
            <a:srgbClr val="5ACBF0"/>
          </p15:clr>
        </p15:guide>
        <p15:guide id="61" orient="horz" pos="4166">
          <p15:clr>
            <a:srgbClr val="000000"/>
          </p15:clr>
        </p15:guide>
        <p15:guide id="62" pos="140">
          <p15:clr>
            <a:srgbClr val="000000"/>
          </p15:clr>
        </p15:guide>
        <p15:guide id="63" pos="7537">
          <p15:clr>
            <a:srgbClr val="00000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descr="Header">
            <a:extLst>
              <a:ext uri="{FF2B5EF4-FFF2-40B4-BE49-F238E27FC236}">
                <a16:creationId xmlns:a16="http://schemas.microsoft.com/office/drawing/2014/main" id="{451F5451-CC20-46A2-802F-F9D60C2A61E7}"/>
              </a:ext>
            </a:extLst>
          </p:cNvPr>
          <p:cNvSpPr>
            <a:spLocks noGrp="1"/>
          </p:cNvSpPr>
          <p:nvPr>
            <p:ph type="title"/>
          </p:nvPr>
        </p:nvSpPr>
        <p:spPr>
          <a:xfrm>
            <a:off x="450000" y="701874"/>
            <a:ext cx="11299088" cy="715669"/>
          </a:xfrm>
          <a:prstGeom prst="rect">
            <a:avLst/>
          </a:prstGeom>
        </p:spPr>
        <p:txBody>
          <a:bodyPr vert="horz" wrap="square" lIns="0" tIns="0" rIns="0" bIns="0" rtlCol="0" anchor="t">
            <a:noAutofit/>
          </a:bodyPr>
          <a:lstStyle/>
          <a:p>
            <a:r>
              <a:rPr lang="en-GB"/>
              <a:t>Slide title room for two lines</a:t>
            </a:r>
          </a:p>
        </p:txBody>
      </p:sp>
      <p:sp>
        <p:nvSpPr>
          <p:cNvPr id="7" name="Placeholder">
            <a:extLst>
              <a:ext uri="{FF2B5EF4-FFF2-40B4-BE49-F238E27FC236}">
                <a16:creationId xmlns:a16="http://schemas.microsoft.com/office/drawing/2014/main" id="{D7CC2174-966F-44FC-375D-7BD78365CCEA}"/>
              </a:ext>
            </a:extLst>
          </p:cNvPr>
          <p:cNvSpPr>
            <a:spLocks noGrp="1"/>
          </p:cNvSpPr>
          <p:nvPr>
            <p:ph type="body" idx="1"/>
          </p:nvPr>
        </p:nvSpPr>
        <p:spPr>
          <a:xfrm>
            <a:off x="436002" y="1825625"/>
            <a:ext cx="11313086" cy="3843338"/>
          </a:xfrm>
          <a:prstGeom prst="rect">
            <a:avLst/>
          </a:prstGeom>
        </p:spPr>
        <p:txBody>
          <a:bodyPr vert="horz" lIns="0" tIns="0" rIns="0" bIns="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Classification">
            <a:extLst>
              <a:ext uri="{FF2B5EF4-FFF2-40B4-BE49-F238E27FC236}">
                <a16:creationId xmlns:a16="http://schemas.microsoft.com/office/drawing/2014/main" id="{5145A4F0-7D5B-0FE6-3F2E-55FC068D8DC1}"/>
              </a:ext>
              <a:ext uri="{C183D7F6-B498-43B3-948B-1728B52AA6E4}">
                <adec:decorative xmlns:adec="http://schemas.microsoft.com/office/drawing/2017/decorative" val="1"/>
              </a:ext>
            </a:extLst>
          </p:cNvPr>
          <p:cNvSpPr txBox="1">
            <a:spLocks/>
          </p:cNvSpPr>
          <p:nvPr userDrawn="1"/>
        </p:nvSpPr>
        <p:spPr>
          <a:xfrm>
            <a:off x="440938" y="6488640"/>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800" dirty="0">
                <a:solidFill>
                  <a:schemeClr val="tx1"/>
                </a:solidFill>
                <a:effectLst/>
              </a:rPr>
              <a:t>© Ipsos | Juin 2025 | Version finale</a:t>
            </a:r>
            <a:endParaRPr lang="en-GB" sz="800" dirty="0">
              <a:solidFill>
                <a:schemeClr val="tx1"/>
              </a:solidFill>
              <a:effectLst/>
            </a:endParaRPr>
          </a:p>
        </p:txBody>
      </p:sp>
      <p:sp>
        <p:nvSpPr>
          <p:cNvPr id="96" name="Slide Number">
            <a:extLst>
              <a:ext uri="{FF2B5EF4-FFF2-40B4-BE49-F238E27FC236}">
                <a16:creationId xmlns:a16="http://schemas.microsoft.com/office/drawing/2014/main" id="{A19EB2BF-21C7-DA01-6AAC-8D446BDFC72B}"/>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pPr algn="ctr" rtl="0">
                <a:lnSpc>
                  <a:spcPct val="110000"/>
                </a:lnSpc>
                <a:spcBef>
                  <a:spcPts val="400"/>
                </a:spcBef>
                <a:spcAft>
                  <a:spcPts val="400"/>
                </a:spcAft>
              </a:pPr>
              <a:t>‹N°›</a:t>
            </a:fld>
            <a:endParaRPr lang="en-GB" sz="900"/>
          </a:p>
        </p:txBody>
      </p:sp>
      <p:pic>
        <p:nvPicPr>
          <p:cNvPr id="8" name="Ipsos Logo">
            <a:extLst>
              <a:ext uri="{FF2B5EF4-FFF2-40B4-BE49-F238E27FC236}">
                <a16:creationId xmlns:a16="http://schemas.microsoft.com/office/drawing/2014/main" id="{28D1BB47-AB47-9982-F311-E64B0A6B46C8}"/>
              </a:ext>
              <a:ext uri="{C183D7F6-B498-43B3-948B-1728B52AA6E4}">
                <adec:decorative xmlns:adec="http://schemas.microsoft.com/office/drawing/2017/decorative" val="1"/>
              </a:ext>
            </a:extLst>
          </p:cNvPr>
          <p:cNvPicPr>
            <a:picLocks noChangeAspect="1"/>
          </p:cNvPicPr>
          <p:nvPr userDrawn="1"/>
        </p:nvPicPr>
        <p:blipFill>
          <a:blip r:embed="rId32" cstate="print">
            <a:extLst>
              <a:ext uri="{28A0092B-C50C-407E-A947-70E740481C1C}">
                <a14:useLocalDpi xmlns:a14="http://schemas.microsoft.com/office/drawing/2010/main"/>
              </a:ext>
              <a:ext uri="{96DAC541-7B7A-43D3-8B79-37D633B846F1}">
                <asvg:svgBlip xmlns:asvg="http://schemas.microsoft.com/office/drawing/2016/SVG/main" r:embed="rId3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123294179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4" r:id="rId23"/>
    <p:sldLayoutId id="2147483725" r:id="rId24"/>
    <p:sldLayoutId id="2147483726" r:id="rId25"/>
    <p:sldLayoutId id="2147483727" r:id="rId26"/>
    <p:sldLayoutId id="2147483728" r:id="rId27"/>
    <p:sldLayoutId id="2147483729" r:id="rId28"/>
    <p:sldLayoutId id="2147483730" r:id="rId29"/>
    <p:sldLayoutId id="2147483731" r:id="rId30"/>
  </p:sldLayoutIdLst>
  <p:hf hdr="0" ftr="0" dt="0"/>
  <p:txStyles>
    <p:title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p:titleStyle>
    <p:bodyStyle>
      <a:lvl1pPr marL="0" indent="0" algn="l" defTabSz="914400" rtl="0" eaLnBrk="1" latinLnBrk="0" hangingPunct="1">
        <a:lnSpc>
          <a:spcPct val="115000"/>
        </a:lnSpc>
        <a:spcBef>
          <a:spcPts val="400"/>
        </a:spcBef>
        <a:spcAft>
          <a:spcPts val="400"/>
        </a:spcAft>
        <a:buSzPct val="100000"/>
        <a:buFont typeface="Wingdings 2" panose="05020102010507070707" pitchFamily="18" charset="2"/>
        <a:buNone/>
        <a:defRPr sz="1200" b="0" kern="1200">
          <a:solidFill>
            <a:schemeClr val="tx1"/>
          </a:solidFill>
          <a:latin typeface="+mn-lt"/>
          <a:ea typeface="+mn-ea"/>
          <a:cs typeface="+mn-cs"/>
        </a:defRPr>
      </a:lvl1pPr>
      <a:lvl2pPr marL="171450" indent="-171450" algn="l" defTabSz="914400" rtl="0" eaLnBrk="1" latinLnBrk="0" hangingPunct="1">
        <a:lnSpc>
          <a:spcPct val="115000"/>
        </a:lnSpc>
        <a:spcBef>
          <a:spcPts val="400"/>
        </a:spcBef>
        <a:spcAft>
          <a:spcPts val="400"/>
        </a:spcAft>
        <a:buSzPct val="100000"/>
        <a:buFont typeface="Arial" panose="020B0604020202020204" pitchFamily="34" charset="0"/>
        <a:buChar char="•"/>
        <a:defRPr lang="en-GB" sz="1200" kern="1200" dirty="0">
          <a:solidFill>
            <a:schemeClr val="tx1"/>
          </a:solidFill>
          <a:latin typeface="+mn-lt"/>
          <a:ea typeface="+mn-ea"/>
          <a:cs typeface="+mn-cs"/>
        </a:defRPr>
      </a:lvl2pPr>
      <a:lvl3pPr marL="542925" indent="-173038"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3pPr>
      <a:lvl4pPr marL="987425" indent="-228600"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4pPr>
      <a:lvl5pPr marL="1033463" indent="0" algn="l" defTabSz="914400" rtl="0" eaLnBrk="1" latinLnBrk="0" hangingPunct="1">
        <a:lnSpc>
          <a:spcPct val="115000"/>
        </a:lnSpc>
        <a:spcBef>
          <a:spcPts val="400"/>
        </a:spcBef>
        <a:spcAft>
          <a:spcPts val="400"/>
        </a:spcAft>
        <a:buFont typeface="Barlow" panose="020B040602020203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5" pos="2509">
          <p15:clr>
            <a:srgbClr val="F26B43"/>
          </p15:clr>
        </p15:guide>
        <p15:guide id="26" pos="2698">
          <p15:clr>
            <a:srgbClr val="F26B43"/>
          </p15:clr>
        </p15:guide>
        <p15:guide id="30" pos="4930">
          <p15:clr>
            <a:srgbClr val="F26B43"/>
          </p15:clr>
        </p15:guide>
        <p15:guide id="31" pos="5126">
          <p15:clr>
            <a:srgbClr val="F26B43"/>
          </p15:clr>
        </p15:guide>
        <p15:guide id="39" orient="horz" pos="1139">
          <p15:clr>
            <a:srgbClr val="5ACBF0"/>
          </p15:clr>
        </p15:guide>
        <p15:guide id="41" pos="1905">
          <p15:clr>
            <a:srgbClr val="5ACBF0"/>
          </p15:clr>
        </p15:guide>
        <p15:guide id="42" pos="2109">
          <p15:clr>
            <a:srgbClr val="5ACBF0"/>
          </p15:clr>
        </p15:guide>
        <p15:guide id="43" pos="3942">
          <p15:clr>
            <a:srgbClr val="5ACBF0"/>
          </p15:clr>
        </p15:guide>
        <p15:guide id="45" pos="3741">
          <p15:clr>
            <a:srgbClr val="5ACBF0"/>
          </p15:clr>
        </p15:guide>
        <p15:guide id="46" pos="5568">
          <p15:clr>
            <a:srgbClr val="5ACBF0"/>
          </p15:clr>
        </p15:guide>
        <p15:guide id="47" pos="5770">
          <p15:clr>
            <a:srgbClr val="5ACBF0"/>
          </p15:clr>
        </p15:guide>
        <p15:guide id="53" orient="horz" pos="436">
          <p15:clr>
            <a:srgbClr val="9FCC3B"/>
          </p15:clr>
        </p15:guide>
        <p15:guide id="54" pos="279">
          <p15:clr>
            <a:srgbClr val="9FCC3B"/>
          </p15:clr>
        </p15:guide>
        <p15:guide id="55" pos="7401">
          <p15:clr>
            <a:srgbClr val="9FCC3B"/>
          </p15:clr>
        </p15:guide>
        <p15:guide id="56" orient="horz" pos="3747">
          <p15:clr>
            <a:srgbClr val="9FCC3B"/>
          </p15:clr>
        </p15:guide>
        <p15:guide id="57" orient="horz" pos="3884">
          <p15:clr>
            <a:srgbClr val="000000"/>
          </p15:clr>
        </p15:guide>
        <p15:guide id="58" orient="horz" pos="913">
          <p15:clr>
            <a:srgbClr val="C35EA4"/>
          </p15:clr>
        </p15:guide>
        <p15:guide id="59" orient="horz" pos="132">
          <p15:clr>
            <a:srgbClr val="000000"/>
          </p15:clr>
        </p15:guide>
        <p15:guide id="60" orient="horz" pos="3571">
          <p15:clr>
            <a:srgbClr val="5ACBF0"/>
          </p15:clr>
        </p15:guide>
        <p15:guide id="61" orient="horz" pos="4166">
          <p15:clr>
            <a:srgbClr val="000000"/>
          </p15:clr>
        </p15:guide>
        <p15:guide id="62" pos="140">
          <p15:clr>
            <a:srgbClr val="000000"/>
          </p15:clr>
        </p15:guide>
        <p15:guide id="63" pos="7537">
          <p15:clr>
            <a:srgbClr val="00000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descr="Header">
            <a:extLst>
              <a:ext uri="{FF2B5EF4-FFF2-40B4-BE49-F238E27FC236}">
                <a16:creationId xmlns:a16="http://schemas.microsoft.com/office/drawing/2014/main" id="{451F5451-CC20-46A2-802F-F9D60C2A61E7}"/>
              </a:ext>
            </a:extLst>
          </p:cNvPr>
          <p:cNvSpPr>
            <a:spLocks noGrp="1"/>
          </p:cNvSpPr>
          <p:nvPr>
            <p:ph type="title"/>
          </p:nvPr>
        </p:nvSpPr>
        <p:spPr>
          <a:xfrm>
            <a:off x="450000" y="701874"/>
            <a:ext cx="11299088" cy="715669"/>
          </a:xfrm>
          <a:prstGeom prst="rect">
            <a:avLst/>
          </a:prstGeom>
        </p:spPr>
        <p:txBody>
          <a:bodyPr vert="horz" wrap="square" lIns="0" tIns="0" rIns="0" bIns="0" rtlCol="0" anchor="t">
            <a:noAutofit/>
          </a:bodyPr>
          <a:lstStyle/>
          <a:p>
            <a:r>
              <a:rPr lang="en-GB"/>
              <a:t>Slide title room for two lines</a:t>
            </a:r>
          </a:p>
        </p:txBody>
      </p:sp>
      <p:sp>
        <p:nvSpPr>
          <p:cNvPr id="7" name="Placeholder">
            <a:extLst>
              <a:ext uri="{FF2B5EF4-FFF2-40B4-BE49-F238E27FC236}">
                <a16:creationId xmlns:a16="http://schemas.microsoft.com/office/drawing/2014/main" id="{D7CC2174-966F-44FC-375D-7BD78365CCEA}"/>
              </a:ext>
            </a:extLst>
          </p:cNvPr>
          <p:cNvSpPr>
            <a:spLocks noGrp="1"/>
          </p:cNvSpPr>
          <p:nvPr>
            <p:ph type="body" idx="1"/>
          </p:nvPr>
        </p:nvSpPr>
        <p:spPr>
          <a:xfrm>
            <a:off x="436002" y="1825625"/>
            <a:ext cx="11313086" cy="3843338"/>
          </a:xfrm>
          <a:prstGeom prst="rect">
            <a:avLst/>
          </a:prstGeom>
        </p:spPr>
        <p:txBody>
          <a:bodyPr vert="horz" lIns="0" tIns="0" rIns="0" bIns="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Classification">
            <a:extLst>
              <a:ext uri="{FF2B5EF4-FFF2-40B4-BE49-F238E27FC236}">
                <a16:creationId xmlns:a16="http://schemas.microsoft.com/office/drawing/2014/main" id="{5145A4F0-7D5B-0FE6-3F2E-55FC068D8DC1}"/>
              </a:ext>
              <a:ext uri="{C183D7F6-B498-43B3-948B-1728B52AA6E4}">
                <adec:decorative xmlns:adec="http://schemas.microsoft.com/office/drawing/2017/decorative" val="1"/>
              </a:ext>
            </a:extLst>
          </p:cNvPr>
          <p:cNvSpPr txBox="1">
            <a:spLocks/>
          </p:cNvSpPr>
          <p:nvPr userDrawn="1"/>
        </p:nvSpPr>
        <p:spPr>
          <a:xfrm>
            <a:off x="440938" y="6488640"/>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800" dirty="0">
                <a:solidFill>
                  <a:schemeClr val="tx1"/>
                </a:solidFill>
                <a:effectLst/>
              </a:rPr>
              <a:t>© Ipsos | Juin 2025 | Version finale</a:t>
            </a:r>
            <a:endParaRPr lang="en-GB" sz="800" dirty="0">
              <a:solidFill>
                <a:schemeClr val="tx1"/>
              </a:solidFill>
              <a:effectLst/>
            </a:endParaRPr>
          </a:p>
        </p:txBody>
      </p:sp>
      <p:sp>
        <p:nvSpPr>
          <p:cNvPr id="96" name="Slide Number">
            <a:extLst>
              <a:ext uri="{FF2B5EF4-FFF2-40B4-BE49-F238E27FC236}">
                <a16:creationId xmlns:a16="http://schemas.microsoft.com/office/drawing/2014/main" id="{A19EB2BF-21C7-DA01-6AAC-8D446BDFC72B}"/>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pPr algn="ctr" rtl="0">
                <a:lnSpc>
                  <a:spcPct val="110000"/>
                </a:lnSpc>
                <a:spcBef>
                  <a:spcPts val="400"/>
                </a:spcBef>
                <a:spcAft>
                  <a:spcPts val="400"/>
                </a:spcAft>
              </a:pPr>
              <a:t>‹N°›</a:t>
            </a:fld>
            <a:endParaRPr lang="en-GB" sz="900"/>
          </a:p>
        </p:txBody>
      </p:sp>
      <p:pic>
        <p:nvPicPr>
          <p:cNvPr id="8" name="Ipsos Logo">
            <a:extLst>
              <a:ext uri="{FF2B5EF4-FFF2-40B4-BE49-F238E27FC236}">
                <a16:creationId xmlns:a16="http://schemas.microsoft.com/office/drawing/2014/main" id="{28D1BB47-AB47-9982-F311-E64B0A6B46C8}"/>
              </a:ext>
              <a:ext uri="{C183D7F6-B498-43B3-948B-1728B52AA6E4}">
                <adec:decorative xmlns:adec="http://schemas.microsoft.com/office/drawing/2017/decorative" val="1"/>
              </a:ext>
            </a:extLst>
          </p:cNvPr>
          <p:cNvPicPr>
            <a:picLocks noChangeAspect="1"/>
          </p:cNvPicPr>
          <p:nvPr userDrawn="1"/>
        </p:nvPicPr>
        <p:blipFill>
          <a:blip r:embed="rId35">
            <a:extLst>
              <a:ext uri="{96DAC541-7B7A-43D3-8B79-37D633B846F1}">
                <asvg:svgBlip xmlns:asvg="http://schemas.microsoft.com/office/drawing/2016/SVG/main" r:embed="rId36"/>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55410620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 id="2147483753" r:id="rId21"/>
    <p:sldLayoutId id="2147483754" r:id="rId22"/>
    <p:sldLayoutId id="2147483755" r:id="rId23"/>
    <p:sldLayoutId id="2147483756" r:id="rId24"/>
    <p:sldLayoutId id="2147483757" r:id="rId25"/>
    <p:sldLayoutId id="2147483759" r:id="rId26"/>
    <p:sldLayoutId id="2147483760" r:id="rId27"/>
    <p:sldLayoutId id="2147483761" r:id="rId28"/>
    <p:sldLayoutId id="2147483762" r:id="rId29"/>
    <p:sldLayoutId id="2147483763" r:id="rId30"/>
    <p:sldLayoutId id="2147483770" r:id="rId31"/>
    <p:sldLayoutId id="2147483771" r:id="rId32"/>
    <p:sldLayoutId id="2147483772" r:id="rId33"/>
  </p:sldLayoutIdLst>
  <p:hf hdr="0" ftr="0" dt="0"/>
  <p:txStyles>
    <p:title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p:titleStyle>
    <p:bodyStyle>
      <a:lvl1pPr marL="0" indent="0" algn="l" defTabSz="914400" rtl="0" eaLnBrk="1" latinLnBrk="0" hangingPunct="1">
        <a:lnSpc>
          <a:spcPct val="115000"/>
        </a:lnSpc>
        <a:spcBef>
          <a:spcPts val="400"/>
        </a:spcBef>
        <a:spcAft>
          <a:spcPts val="400"/>
        </a:spcAft>
        <a:buSzPct val="100000"/>
        <a:buFont typeface="Wingdings 2" panose="05020102010507070707" pitchFamily="18" charset="2"/>
        <a:buNone/>
        <a:defRPr sz="1200" b="0" kern="1200">
          <a:solidFill>
            <a:schemeClr val="tx1"/>
          </a:solidFill>
          <a:latin typeface="+mn-lt"/>
          <a:ea typeface="+mn-ea"/>
          <a:cs typeface="+mn-cs"/>
        </a:defRPr>
      </a:lvl1pPr>
      <a:lvl2pPr marL="171450" indent="-171450" algn="l" defTabSz="914400" rtl="0" eaLnBrk="1" latinLnBrk="0" hangingPunct="1">
        <a:lnSpc>
          <a:spcPct val="115000"/>
        </a:lnSpc>
        <a:spcBef>
          <a:spcPts val="400"/>
        </a:spcBef>
        <a:spcAft>
          <a:spcPts val="400"/>
        </a:spcAft>
        <a:buSzPct val="100000"/>
        <a:buFont typeface="Arial" panose="020B0604020202020204" pitchFamily="34" charset="0"/>
        <a:buChar char="•"/>
        <a:defRPr lang="en-GB" sz="1200" kern="1200" dirty="0">
          <a:solidFill>
            <a:schemeClr val="tx1"/>
          </a:solidFill>
          <a:latin typeface="+mn-lt"/>
          <a:ea typeface="+mn-ea"/>
          <a:cs typeface="+mn-cs"/>
        </a:defRPr>
      </a:lvl2pPr>
      <a:lvl3pPr marL="542925" indent="-173038"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3pPr>
      <a:lvl4pPr marL="987425" indent="-228600"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4pPr>
      <a:lvl5pPr marL="1033463" indent="0" algn="l" defTabSz="914400" rtl="0" eaLnBrk="1" latinLnBrk="0" hangingPunct="1">
        <a:lnSpc>
          <a:spcPct val="115000"/>
        </a:lnSpc>
        <a:spcBef>
          <a:spcPts val="400"/>
        </a:spcBef>
        <a:spcAft>
          <a:spcPts val="400"/>
        </a:spcAft>
        <a:buFont typeface="Barlow" panose="020B040602020203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5" pos="2509">
          <p15:clr>
            <a:srgbClr val="F26B43"/>
          </p15:clr>
        </p15:guide>
        <p15:guide id="26" pos="2698">
          <p15:clr>
            <a:srgbClr val="F26B43"/>
          </p15:clr>
        </p15:guide>
        <p15:guide id="30" pos="4930">
          <p15:clr>
            <a:srgbClr val="F26B43"/>
          </p15:clr>
        </p15:guide>
        <p15:guide id="31" pos="5126">
          <p15:clr>
            <a:srgbClr val="F26B43"/>
          </p15:clr>
        </p15:guide>
        <p15:guide id="39" orient="horz" pos="1139">
          <p15:clr>
            <a:srgbClr val="5ACBF0"/>
          </p15:clr>
        </p15:guide>
        <p15:guide id="41" pos="1905">
          <p15:clr>
            <a:srgbClr val="5ACBF0"/>
          </p15:clr>
        </p15:guide>
        <p15:guide id="42" pos="2109">
          <p15:clr>
            <a:srgbClr val="5ACBF0"/>
          </p15:clr>
        </p15:guide>
        <p15:guide id="43" pos="3942">
          <p15:clr>
            <a:srgbClr val="5ACBF0"/>
          </p15:clr>
        </p15:guide>
        <p15:guide id="45" pos="3741">
          <p15:clr>
            <a:srgbClr val="5ACBF0"/>
          </p15:clr>
        </p15:guide>
        <p15:guide id="46" pos="5568">
          <p15:clr>
            <a:srgbClr val="5ACBF0"/>
          </p15:clr>
        </p15:guide>
        <p15:guide id="47" pos="5770">
          <p15:clr>
            <a:srgbClr val="5ACBF0"/>
          </p15:clr>
        </p15:guide>
        <p15:guide id="53" orient="horz" pos="436">
          <p15:clr>
            <a:srgbClr val="9FCC3B"/>
          </p15:clr>
        </p15:guide>
        <p15:guide id="54" pos="279">
          <p15:clr>
            <a:srgbClr val="9FCC3B"/>
          </p15:clr>
        </p15:guide>
        <p15:guide id="55" pos="7401">
          <p15:clr>
            <a:srgbClr val="9FCC3B"/>
          </p15:clr>
        </p15:guide>
        <p15:guide id="56" orient="horz" pos="3747">
          <p15:clr>
            <a:srgbClr val="9FCC3B"/>
          </p15:clr>
        </p15:guide>
        <p15:guide id="57" orient="horz" pos="3884">
          <p15:clr>
            <a:srgbClr val="000000"/>
          </p15:clr>
        </p15:guide>
        <p15:guide id="58" orient="horz" pos="913">
          <p15:clr>
            <a:srgbClr val="C35EA4"/>
          </p15:clr>
        </p15:guide>
        <p15:guide id="59" orient="horz" pos="132">
          <p15:clr>
            <a:srgbClr val="000000"/>
          </p15:clr>
        </p15:guide>
        <p15:guide id="60" orient="horz" pos="3571">
          <p15:clr>
            <a:srgbClr val="5ACBF0"/>
          </p15:clr>
        </p15:guide>
        <p15:guide id="61" orient="horz" pos="4166">
          <p15:clr>
            <a:srgbClr val="000000"/>
          </p15:clr>
        </p15:guide>
        <p15:guide id="62" pos="140">
          <p15:clr>
            <a:srgbClr val="000000"/>
          </p15:clr>
        </p15:guide>
        <p15:guide id="63" pos="7537">
          <p15:clr>
            <a:srgbClr val="00000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descr="Header">
            <a:extLst>
              <a:ext uri="{FF2B5EF4-FFF2-40B4-BE49-F238E27FC236}">
                <a16:creationId xmlns:a16="http://schemas.microsoft.com/office/drawing/2014/main" id="{451F5451-CC20-46A2-802F-F9D60C2A61E7}"/>
              </a:ext>
            </a:extLst>
          </p:cNvPr>
          <p:cNvSpPr>
            <a:spLocks noGrp="1"/>
          </p:cNvSpPr>
          <p:nvPr>
            <p:ph type="title"/>
          </p:nvPr>
        </p:nvSpPr>
        <p:spPr>
          <a:xfrm>
            <a:off x="450000" y="701874"/>
            <a:ext cx="11299088" cy="715669"/>
          </a:xfrm>
          <a:prstGeom prst="rect">
            <a:avLst/>
          </a:prstGeom>
        </p:spPr>
        <p:txBody>
          <a:bodyPr vert="horz" wrap="square" lIns="0" tIns="0" rIns="0" bIns="0" rtlCol="0" anchor="t">
            <a:noAutofit/>
          </a:bodyPr>
          <a:lstStyle/>
          <a:p>
            <a:r>
              <a:rPr lang="en-GB"/>
              <a:t>Short slide title</a:t>
            </a:r>
          </a:p>
        </p:txBody>
      </p:sp>
      <p:sp>
        <p:nvSpPr>
          <p:cNvPr id="3" name="Placeholder">
            <a:extLst>
              <a:ext uri="{FF2B5EF4-FFF2-40B4-BE49-F238E27FC236}">
                <a16:creationId xmlns:a16="http://schemas.microsoft.com/office/drawing/2014/main" id="{41F54BE0-878D-4EDE-9290-206FC15489D4}"/>
              </a:ext>
            </a:extLst>
          </p:cNvPr>
          <p:cNvSpPr>
            <a:spLocks noGrp="1"/>
          </p:cNvSpPr>
          <p:nvPr>
            <p:ph type="body" idx="1"/>
          </p:nvPr>
        </p:nvSpPr>
        <p:spPr>
          <a:xfrm>
            <a:off x="450000" y="1808163"/>
            <a:ext cx="11299088" cy="3852862"/>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96" name="TextBox 95">
            <a:extLst>
              <a:ext uri="{FF2B5EF4-FFF2-40B4-BE49-F238E27FC236}">
                <a16:creationId xmlns:a16="http://schemas.microsoft.com/office/drawing/2014/main" id="{A19EB2BF-21C7-DA01-6AAC-8D446BDFC72B}"/>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pPr algn="ctr" rtl="0">
                <a:lnSpc>
                  <a:spcPct val="110000"/>
                </a:lnSpc>
                <a:spcBef>
                  <a:spcPts val="400"/>
                </a:spcBef>
                <a:spcAft>
                  <a:spcPts val="400"/>
                </a:spcAft>
              </a:pPr>
              <a:t>‹N°›</a:t>
            </a:fld>
            <a:endParaRPr lang="en-GB" sz="900"/>
          </a:p>
        </p:txBody>
      </p:sp>
      <p:sp>
        <p:nvSpPr>
          <p:cNvPr id="6" name="Classification">
            <a:extLst>
              <a:ext uri="{FF2B5EF4-FFF2-40B4-BE49-F238E27FC236}">
                <a16:creationId xmlns:a16="http://schemas.microsoft.com/office/drawing/2014/main" id="{5145A4F0-7D5B-0FE6-3F2E-55FC068D8DC1}"/>
              </a:ext>
              <a:ext uri="{C183D7F6-B498-43B3-948B-1728B52AA6E4}">
                <adec:decorative xmlns:adec="http://schemas.microsoft.com/office/drawing/2017/decorative" val="1"/>
              </a:ext>
            </a:extLst>
          </p:cNvPr>
          <p:cNvSpPr txBox="1">
            <a:spLocks/>
          </p:cNvSpPr>
          <p:nvPr userDrawn="1"/>
        </p:nvSpPr>
        <p:spPr>
          <a:xfrm>
            <a:off x="440938" y="6488640"/>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800" dirty="0">
                <a:solidFill>
                  <a:schemeClr val="tx1"/>
                </a:solidFill>
                <a:effectLst/>
              </a:rPr>
              <a:t>© Ipsos | Juin 2025 | Version finale</a:t>
            </a:r>
            <a:endParaRPr lang="en-GB" sz="800" dirty="0">
              <a:solidFill>
                <a:schemeClr val="tx1"/>
              </a:solidFill>
              <a:effectLst/>
            </a:endParaRPr>
          </a:p>
        </p:txBody>
      </p:sp>
      <p:pic>
        <p:nvPicPr>
          <p:cNvPr id="5" name="Graphic 4">
            <a:extLst>
              <a:ext uri="{FF2B5EF4-FFF2-40B4-BE49-F238E27FC236}">
                <a16:creationId xmlns:a16="http://schemas.microsoft.com/office/drawing/2014/main" id="{C35A0280-8C44-680A-5832-A13F49641EEF}"/>
              </a:ext>
              <a:ext uri="{C183D7F6-B498-43B3-948B-1728B52AA6E4}">
                <adec:decorative xmlns:adec="http://schemas.microsoft.com/office/drawing/2017/decorative" val="1"/>
              </a:ext>
            </a:extLst>
          </p:cNvPr>
          <p:cNvPicPr>
            <a:picLocks noChangeAspect="1"/>
          </p:cNvPicPr>
          <p:nvPr userDrawn="1"/>
        </p:nvPicPr>
        <p:blipFill>
          <a:blip r:embed="rId53">
            <a:extLst>
              <a:ext uri="{96DAC541-7B7A-43D3-8B79-37D633B846F1}">
                <asvg:svgBlip xmlns:asvg="http://schemas.microsoft.com/office/drawing/2016/SVG/main" r:embed="rId54"/>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756185236"/>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 id="2147483791" r:id="rId18"/>
    <p:sldLayoutId id="2147483792" r:id="rId19"/>
    <p:sldLayoutId id="2147483793" r:id="rId20"/>
    <p:sldLayoutId id="2147483794" r:id="rId21"/>
    <p:sldLayoutId id="2147483795" r:id="rId22"/>
    <p:sldLayoutId id="2147483796" r:id="rId23"/>
    <p:sldLayoutId id="2147483797" r:id="rId24"/>
    <p:sldLayoutId id="2147483798" r:id="rId25"/>
    <p:sldLayoutId id="2147483799" r:id="rId26"/>
    <p:sldLayoutId id="2147483800" r:id="rId27"/>
    <p:sldLayoutId id="2147483801" r:id="rId28"/>
    <p:sldLayoutId id="2147483802" r:id="rId29"/>
    <p:sldLayoutId id="2147483803" r:id="rId30"/>
    <p:sldLayoutId id="2147483804" r:id="rId31"/>
    <p:sldLayoutId id="2147483805" r:id="rId32"/>
    <p:sldLayoutId id="2147483806" r:id="rId33"/>
    <p:sldLayoutId id="2147483807" r:id="rId34"/>
    <p:sldLayoutId id="2147483808" r:id="rId35"/>
    <p:sldLayoutId id="2147483809" r:id="rId36"/>
    <p:sldLayoutId id="2147483810" r:id="rId37"/>
    <p:sldLayoutId id="2147483811" r:id="rId38"/>
    <p:sldLayoutId id="2147483812" r:id="rId39"/>
    <p:sldLayoutId id="2147483813" r:id="rId40"/>
    <p:sldLayoutId id="2147483814" r:id="rId41"/>
    <p:sldLayoutId id="2147483815" r:id="rId42"/>
    <p:sldLayoutId id="2147483816" r:id="rId43"/>
    <p:sldLayoutId id="2147483817" r:id="rId44"/>
    <p:sldLayoutId id="2147483818" r:id="rId45"/>
    <p:sldLayoutId id="2147483819" r:id="rId46"/>
    <p:sldLayoutId id="2147483820" r:id="rId47"/>
    <p:sldLayoutId id="2147483821" r:id="rId48"/>
    <p:sldLayoutId id="2147483822" r:id="rId49"/>
    <p:sldLayoutId id="2147483823" r:id="rId50"/>
    <p:sldLayoutId id="2147483824" r:id="rId51"/>
  </p:sldLayoutIdLst>
  <p:hf hdr="0" ftr="0" dt="0"/>
  <p:txStyles>
    <p:titleStyle>
      <a:lvl1pPr algn="l" defTabSz="914400" rtl="0" eaLnBrk="1" latinLnBrk="0" hangingPunct="1">
        <a:lnSpc>
          <a:spcPct val="90000"/>
        </a:lnSpc>
        <a:spcBef>
          <a:spcPct val="0"/>
        </a:spcBef>
        <a:buNone/>
        <a:defRPr sz="3600" b="1" kern="1200" cap="none" spc="0" baseline="0">
          <a:solidFill>
            <a:schemeClr val="tx1"/>
          </a:solidFill>
          <a:latin typeface="+mn-lt"/>
          <a:ea typeface="+mj-ea"/>
          <a:cs typeface="+mj-cs"/>
        </a:defRPr>
      </a:lvl1pPr>
    </p:titleStyle>
    <p:bodyStyle>
      <a:lvl1pPr marL="0" indent="0" algn="l" defTabSz="914400" rtl="0" eaLnBrk="1" latinLnBrk="0" hangingPunct="1">
        <a:lnSpc>
          <a:spcPct val="115000"/>
        </a:lnSpc>
        <a:spcBef>
          <a:spcPts val="400"/>
        </a:spcBef>
        <a:spcAft>
          <a:spcPts val="400"/>
        </a:spcAft>
        <a:buSzPct val="100000"/>
        <a:buFont typeface="Wingdings 2" panose="05020102010507070707" pitchFamily="18" charset="2"/>
        <a:buNone/>
        <a:defRPr sz="2400" b="0" kern="1200">
          <a:solidFill>
            <a:schemeClr val="tx1"/>
          </a:solidFill>
          <a:latin typeface="+mn-lt"/>
          <a:ea typeface="+mn-ea"/>
          <a:cs typeface="+mn-cs"/>
        </a:defRPr>
      </a:lvl1pPr>
      <a:lvl2pPr marL="266700" indent="-266700" algn="l" defTabSz="914400" rtl="0" eaLnBrk="1" latinLnBrk="0" hangingPunct="1">
        <a:lnSpc>
          <a:spcPct val="115000"/>
        </a:lnSpc>
        <a:spcBef>
          <a:spcPts val="400"/>
        </a:spcBef>
        <a:spcAft>
          <a:spcPts val="400"/>
        </a:spcAft>
        <a:buSzPct val="100000"/>
        <a:buFont typeface="Barlow" panose="020B0604020202020204"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15000"/>
        </a:lnSpc>
        <a:spcBef>
          <a:spcPts val="400"/>
        </a:spcBef>
        <a:spcAft>
          <a:spcPts val="400"/>
        </a:spcAft>
        <a:buFont typeface="Barlow"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Barlow"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Barlow"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1" orient="horz" pos="436">
          <p15:clr>
            <a:srgbClr val="9FCC3B"/>
          </p15:clr>
        </p15:guide>
        <p15:guide id="23" pos="279">
          <p15:clr>
            <a:srgbClr val="9FCC3B"/>
          </p15:clr>
        </p15:guide>
        <p15:guide id="24" pos="7401">
          <p15:clr>
            <a:srgbClr val="9FCC3B"/>
          </p15:clr>
        </p15:guide>
        <p15:guide id="25" pos="2509">
          <p15:clr>
            <a:srgbClr val="5ACBF0"/>
          </p15:clr>
        </p15:guide>
        <p15:guide id="26" pos="2729">
          <p15:clr>
            <a:srgbClr val="5ACBF0"/>
          </p15:clr>
        </p15:guide>
        <p15:guide id="30" pos="4951">
          <p15:clr>
            <a:srgbClr val="5ACBF0"/>
          </p15:clr>
        </p15:guide>
        <p15:guide id="31" pos="5178">
          <p15:clr>
            <a:srgbClr val="5ACBF0"/>
          </p15:clr>
        </p15:guide>
        <p15:guide id="35" orient="horz" pos="3747">
          <p15:clr>
            <a:srgbClr val="9FCC3B"/>
          </p15:clr>
        </p15:guide>
        <p15:guide id="36" orient="horz" pos="3884">
          <p15:clr>
            <a:srgbClr val="000000"/>
          </p15:clr>
        </p15:guide>
        <p15:guide id="38" orient="horz" pos="913">
          <p15:clr>
            <a:srgbClr val="C35EA4"/>
          </p15:clr>
        </p15:guide>
        <p15:guide id="39" orient="horz" pos="1139">
          <p15:clr>
            <a:srgbClr val="5ACBF0"/>
          </p15:clr>
        </p15:guide>
        <p15:guide id="41" pos="1916">
          <p15:clr>
            <a:srgbClr val="F26B43"/>
          </p15:clr>
        </p15:guide>
        <p15:guide id="42" pos="2114">
          <p15:clr>
            <a:srgbClr val="F26B43"/>
          </p15:clr>
        </p15:guide>
        <p15:guide id="43" pos="3942">
          <p15:clr>
            <a:srgbClr val="F26B43"/>
          </p15:clr>
        </p15:guide>
        <p15:guide id="45" pos="3747">
          <p15:clr>
            <a:srgbClr val="F26B43"/>
          </p15:clr>
        </p15:guide>
        <p15:guide id="46" pos="5574">
          <p15:clr>
            <a:srgbClr val="F26B43"/>
          </p15:clr>
        </p15:guide>
        <p15:guide id="47" pos="5763">
          <p15:clr>
            <a:srgbClr val="F26B43"/>
          </p15:clr>
        </p15:guide>
        <p15:guide id="48" orient="horz" pos="142">
          <p15:clr>
            <a:srgbClr val="000000"/>
          </p15:clr>
        </p15:guide>
        <p15:guide id="49" orient="horz" pos="3566">
          <p15:clr>
            <a:srgbClr val="5ACBF0"/>
          </p15:clr>
        </p15:guide>
        <p15:guide id="50" orient="horz" pos="4166">
          <p15:clr>
            <a:srgbClr val="000000"/>
          </p15:clr>
        </p15:guide>
        <p15:guide id="51" pos="140">
          <p15:clr>
            <a:srgbClr val="000000"/>
          </p15:clr>
        </p15:guide>
        <p15:guide id="52" pos="7537">
          <p15:clr>
            <a:srgbClr val="00000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59.xml"/><Relationship Id="rId6" Type="http://schemas.openxmlformats.org/officeDocument/2006/relationships/image" Target="../media/image6.png"/><Relationship Id="rId5" Type="http://schemas.openxmlformats.org/officeDocument/2006/relationships/image" Target="../media/image2.sv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Layout" Target="../slideLayouts/slideLayout82.xml"/><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jpeg"/><Relationship Id="rId1" Type="http://schemas.openxmlformats.org/officeDocument/2006/relationships/slideLayout" Target="../slideLayouts/slideLayout140.xml"/><Relationship Id="rId5" Type="http://schemas.openxmlformats.org/officeDocument/2006/relationships/chart" Target="../charts/chart2.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77.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77.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77.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73.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77.xml"/><Relationship Id="rId4" Type="http://schemas.openxmlformats.org/officeDocument/2006/relationships/chart" Target="../charts/chart1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6.xml"/><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77.xml"/><Relationship Id="rId4" Type="http://schemas.openxmlformats.org/officeDocument/2006/relationships/chart" Target="../charts/chart13.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77.xml"/><Relationship Id="rId4" Type="http://schemas.openxmlformats.org/officeDocument/2006/relationships/chart" Target="../charts/char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7.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1.xml"/><Relationship Id="rId1" Type="http://schemas.openxmlformats.org/officeDocument/2006/relationships/slideLayout" Target="../slideLayouts/slideLayout77.xml"/><Relationship Id="rId6" Type="http://schemas.openxmlformats.org/officeDocument/2006/relationships/chart" Target="../charts/chart19.xml"/><Relationship Id="rId5" Type="http://schemas.openxmlformats.org/officeDocument/2006/relationships/chart" Target="../charts/chart18.xml"/><Relationship Id="rId4" Type="http://schemas.openxmlformats.org/officeDocument/2006/relationships/chart" Target="../charts/chart17.xml"/></Relationships>
</file>

<file path=ppt/slides/_rels/slide2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2.xml"/><Relationship Id="rId1" Type="http://schemas.openxmlformats.org/officeDocument/2006/relationships/slideLayout" Target="../slideLayouts/slideLayout77.xml"/><Relationship Id="rId4" Type="http://schemas.openxmlformats.org/officeDocument/2006/relationships/chart" Target="../charts/chart21.xml"/></Relationships>
</file>

<file path=ppt/slides/_rels/slide26.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64.xml"/></Relationships>
</file>

<file path=ppt/slides/_rels/slide27.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64.xml"/></Relationships>
</file>

<file path=ppt/slides/_rels/slide28.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9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4.xml"/></Relationships>
</file>

<file path=ppt/slides/_rels/slide30.xml.rels><?xml version="1.0" encoding="UTF-8" standalone="yes"?>
<Relationships xmlns="http://schemas.openxmlformats.org/package/2006/relationships"><Relationship Id="rId8" Type="http://schemas.openxmlformats.org/officeDocument/2006/relationships/hyperlink" Target="https://www.lesprosdelapetiteenfance.fr/sites/default/files/barometre_de_laccueil_du_jeune_enfant_2021.pdf" TargetMode="External"/><Relationship Id="rId3" Type="http://schemas.openxmlformats.org/officeDocument/2006/relationships/hyperlink" Target="https://data.drees.solidarites-sante.gouv.fr/explore/dataset/331_l-offre-d-accueil-du-jeune-enfant/information/" TargetMode="External"/><Relationship Id="rId7" Type="http://schemas.openxmlformats.org/officeDocument/2006/relationships/hyperlink" Target="https://www.cnape.fr/documents/caf_-restitution-des-resultats-de-lenquete-nationale-penurie-de-professionnels-en-etablissements-daccueil-du-jeune-enfant/" TargetMode="External"/><Relationship Id="rId2" Type="http://schemas.openxmlformats.org/officeDocument/2006/relationships/hyperlink" Target="https://www.insee.fr/fr/statistiques/8327319" TargetMode="External"/><Relationship Id="rId1" Type="http://schemas.openxmlformats.org/officeDocument/2006/relationships/slideLayout" Target="../slideLayouts/slideLayout68.xml"/><Relationship Id="rId6" Type="http://schemas.openxmlformats.org/officeDocument/2006/relationships/hyperlink" Target="https://www.caf.fr/professionnels/etudes-et-international/observatoire-national-de-la-petite-enfance-onape" TargetMode="External"/><Relationship Id="rId11" Type="http://schemas.openxmlformats.org/officeDocument/2006/relationships/image" Target="../media/image14.jpeg"/><Relationship Id="rId5" Type="http://schemas.openxmlformats.org/officeDocument/2006/relationships/hyperlink" Target="https://ff-entreprises-creches.com/actualites/statistiques-annuelles-de-la-creation-de-places-de-creches-par-les-adherents-de-la-ffec-2/" TargetMode="External"/><Relationship Id="rId10" Type="http://schemas.openxmlformats.org/officeDocument/2006/relationships/hyperlink" Target="https://www.laboiterose.fr/fr/toutes-les-enquetes-de-l-institut-d-etudes-la-boite-rose/modes-daccueil-etude-sur-les-choix-des-parents-0" TargetMode="External"/><Relationship Id="rId4" Type="http://schemas.openxmlformats.org/officeDocument/2006/relationships/hyperlink" Target="https://drees.solidarites-sante.gouv.fr/publications-communique-de-presse/etudes-et-resultats/la-part-des-enfants-de-moins-de-3-ans-confies" TargetMode="External"/><Relationship Id="rId9" Type="http://schemas.openxmlformats.org/officeDocument/2006/relationships/hyperlink" Target="https://www.elfe-france.fr/fr/resultats/10-ans-10-avancees-de-la-recherche/"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4.emf"/><Relationship Id="rId7" Type="http://schemas.openxmlformats.org/officeDocument/2006/relationships/hyperlink" Target="https://www.ipsos.com/fr-fr/confidentialite-et-protection-des-donnees-personnelles" TargetMode="External"/><Relationship Id="rId2" Type="http://schemas.openxmlformats.org/officeDocument/2006/relationships/image" Target="../media/image15.jpeg"/><Relationship Id="rId1" Type="http://schemas.openxmlformats.org/officeDocument/2006/relationships/slideLayout" Target="../slideLayouts/slideLayout91.xml"/><Relationship Id="rId6" Type="http://schemas.openxmlformats.org/officeDocument/2006/relationships/image" Target="../media/image16.jpeg"/><Relationship Id="rId5" Type="http://schemas.openxmlformats.org/officeDocument/2006/relationships/hyperlink" Target="http://www.esomar.org/" TargetMode="External"/><Relationship Id="rId4" Type="http://schemas.openxmlformats.org/officeDocument/2006/relationships/hyperlink" Target="http://www.syntec-etudes.com/"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88.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8.xml"/><Relationship Id="rId5" Type="http://schemas.openxmlformats.org/officeDocument/2006/relationships/hyperlink" Target="https://s3.apsulis.net/ffec-dev/uploads/2024/07/2023-06-12-charte-ethique-ffec.pdf" TargetMode="Externa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F1BB242C-CB72-440E-9602-808C3EC37D59}"/>
              </a:ext>
            </a:extLst>
          </p:cNvPr>
          <p:cNvSpPr>
            <a:spLocks noGrp="1"/>
          </p:cNvSpPr>
          <p:nvPr>
            <p:ph type="title"/>
          </p:nvPr>
        </p:nvSpPr>
        <p:spPr>
          <a:xfrm>
            <a:off x="431999" y="1350000"/>
            <a:ext cx="5825926" cy="715669"/>
          </a:xfrm>
        </p:spPr>
        <p:txBody>
          <a:bodyPr/>
          <a:lstStyle/>
          <a:p>
            <a:r>
              <a:rPr lang="fr-FR" noProof="0" dirty="0"/>
              <a:t>Baromètre DE SATISFACTION 2025</a:t>
            </a:r>
            <a:endParaRPr lang="en-GB" dirty="0"/>
          </a:p>
        </p:txBody>
      </p:sp>
      <p:sp>
        <p:nvSpPr>
          <p:cNvPr id="10" name="Subtitle">
            <a:extLst>
              <a:ext uri="{FF2B5EF4-FFF2-40B4-BE49-F238E27FC236}">
                <a16:creationId xmlns:a16="http://schemas.microsoft.com/office/drawing/2014/main" id="{F37E0D4B-A6F1-8A92-67A3-2F27469130BF}"/>
              </a:ext>
            </a:extLst>
          </p:cNvPr>
          <p:cNvSpPr txBox="1">
            <a:spLocks noGrp="1"/>
          </p:cNvSpPr>
          <p:nvPr>
            <p:ph type="body" sz="quarter" idx="12"/>
          </p:nvPr>
        </p:nvSpPr>
        <p:spPr>
          <a:xfrm>
            <a:off x="431800" y="3494989"/>
            <a:ext cx="3851275" cy="316753"/>
          </a:xfrm>
          <a:noFill/>
        </p:spPr>
        <p:txBody>
          <a:bodyPr wrap="square" lIns="0" tIns="0" rIns="0" bIns="0" rtlCol="0">
            <a:spAutoFit/>
          </a:bodyPr>
          <a:lstStyle/>
          <a:p>
            <a:r>
              <a:rPr lang="en-GB" dirty="0"/>
              <a:t>La </a:t>
            </a:r>
            <a:r>
              <a:rPr lang="en-GB" dirty="0" err="1"/>
              <a:t>qualité</a:t>
            </a:r>
            <a:r>
              <a:rPr lang="en-GB"/>
              <a:t> de service des crèches</a:t>
            </a:r>
          </a:p>
        </p:txBody>
      </p:sp>
      <p:sp>
        <p:nvSpPr>
          <p:cNvPr id="5" name="Date">
            <a:extLst>
              <a:ext uri="{FF2B5EF4-FFF2-40B4-BE49-F238E27FC236}">
                <a16:creationId xmlns:a16="http://schemas.microsoft.com/office/drawing/2014/main" id="{05058EFE-4B93-814A-45B1-03F140DB89CC}"/>
              </a:ext>
            </a:extLst>
          </p:cNvPr>
          <p:cNvSpPr txBox="1"/>
          <p:nvPr/>
        </p:nvSpPr>
        <p:spPr>
          <a:xfrm>
            <a:off x="430556" y="4419591"/>
            <a:ext cx="2236444"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Barlow"/>
                <a:ea typeface="+mn-ea"/>
                <a:cs typeface="+mn-cs"/>
              </a:rPr>
              <a:t>Juin  2025</a:t>
            </a:r>
          </a:p>
        </p:txBody>
      </p:sp>
      <p:pic>
        <p:nvPicPr>
          <p:cNvPr id="54" name="Picture Placeholder" descr="Un bébé qui dort">
            <a:extLst>
              <a:ext uri="{FF2B5EF4-FFF2-40B4-BE49-F238E27FC236}">
                <a16:creationId xmlns:a16="http://schemas.microsoft.com/office/drawing/2014/main" id="{2EE3F0BA-19F1-AB95-6E7E-0F34DF72C18C}"/>
              </a:ext>
              <a:ext uri="{C183D7F6-B498-43B3-948B-1728B52AA6E4}">
                <adec:decorative xmlns:adec="http://schemas.microsoft.com/office/drawing/2017/decorative" val="1"/>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p:blipFill>
        <p:spPr>
          <a:xfrm>
            <a:off x="1905000" y="0"/>
            <a:ext cx="10300263" cy="6870700"/>
          </a:xfrm>
        </p:spPr>
      </p:pic>
      <p:sp>
        <p:nvSpPr>
          <p:cNvPr id="11" name="Triangle">
            <a:extLst>
              <a:ext uri="{FF2B5EF4-FFF2-40B4-BE49-F238E27FC236}">
                <a16:creationId xmlns:a16="http://schemas.microsoft.com/office/drawing/2014/main" id="{E8C2CACD-E824-DE3B-60FE-427B751999B5}"/>
              </a:ext>
              <a:ext uri="{C183D7F6-B498-43B3-948B-1728B52AA6E4}">
                <adec:decorative xmlns:adec="http://schemas.microsoft.com/office/drawing/2017/decorative" val="1"/>
              </a:ext>
            </a:extLst>
          </p:cNvPr>
          <p:cNvSpPr/>
          <p:nvPr/>
        </p:nvSpPr>
        <p:spPr>
          <a:xfrm rot="16200000">
            <a:off x="8661370" y="3324649"/>
            <a:ext cx="3492560" cy="3594098"/>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000000"/>
              </a:solidFill>
              <a:effectLst/>
              <a:uLnTx/>
              <a:uFillTx/>
              <a:latin typeface="Barlow"/>
              <a:ea typeface="+mn-ea"/>
              <a:cs typeface="+mn-cs"/>
            </a:endParaRPr>
          </a:p>
        </p:txBody>
      </p:sp>
      <p:sp>
        <p:nvSpPr>
          <p:cNvPr id="7" name="Parallelogram 1">
            <a:extLst>
              <a:ext uri="{FF2B5EF4-FFF2-40B4-BE49-F238E27FC236}">
                <a16:creationId xmlns:a16="http://schemas.microsoft.com/office/drawing/2014/main" id="{A6BD1784-F3A1-1046-21F9-8FEFED56EE96}"/>
              </a:ext>
              <a:ext uri="{C183D7F6-B498-43B3-948B-1728B52AA6E4}">
                <adec:decorative xmlns:adec="http://schemas.microsoft.com/office/drawing/2017/decorative" val="1"/>
              </a:ext>
            </a:extLst>
          </p:cNvPr>
          <p:cNvSpPr/>
          <p:nvPr/>
        </p:nvSpPr>
        <p:spPr>
          <a:xfrm rot="18900000">
            <a:off x="6191592" y="431596"/>
            <a:ext cx="3313714" cy="849494"/>
          </a:xfrm>
          <a:custGeom>
            <a:avLst/>
            <a:gdLst>
              <a:gd name="connsiteX0" fmla="*/ 2464220 w 3313714"/>
              <a:gd name="connsiteY0" fmla="*/ 0 h 849494"/>
              <a:gd name="connsiteX1" fmla="*/ 3313714 w 3313714"/>
              <a:gd name="connsiteY1" fmla="*/ 849494 h 849494"/>
              <a:gd name="connsiteX2" fmla="*/ 849494 w 3313714"/>
              <a:gd name="connsiteY2" fmla="*/ 849494 h 849494"/>
              <a:gd name="connsiteX3" fmla="*/ 0 w 3313714"/>
              <a:gd name="connsiteY3" fmla="*/ 0 h 849494"/>
            </a:gdLst>
            <a:ahLst/>
            <a:cxnLst>
              <a:cxn ang="0">
                <a:pos x="connsiteX0" y="connsiteY0"/>
              </a:cxn>
              <a:cxn ang="0">
                <a:pos x="connsiteX1" y="connsiteY1"/>
              </a:cxn>
              <a:cxn ang="0">
                <a:pos x="connsiteX2" y="connsiteY2"/>
              </a:cxn>
              <a:cxn ang="0">
                <a:pos x="connsiteX3" y="connsiteY3"/>
              </a:cxn>
            </a:cxnLst>
            <a:rect l="l" t="t" r="r" b="b"/>
            <a:pathLst>
              <a:path w="3313714" h="849494">
                <a:moveTo>
                  <a:pt x="2464220" y="0"/>
                </a:moveTo>
                <a:lnTo>
                  <a:pt x="3313714" y="849494"/>
                </a:lnTo>
                <a:lnTo>
                  <a:pt x="849494" y="849494"/>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000000"/>
              </a:solidFill>
              <a:effectLst/>
              <a:uLnTx/>
              <a:uFillTx/>
              <a:latin typeface="Barlow"/>
              <a:ea typeface="+mn-ea"/>
              <a:cs typeface="+mn-cs"/>
            </a:endParaRPr>
          </a:p>
        </p:txBody>
      </p:sp>
      <p:sp>
        <p:nvSpPr>
          <p:cNvPr id="9" name="Parallelogram 2">
            <a:extLst>
              <a:ext uri="{FF2B5EF4-FFF2-40B4-BE49-F238E27FC236}">
                <a16:creationId xmlns:a16="http://schemas.microsoft.com/office/drawing/2014/main" id="{CEC544CE-DA48-E496-5DA5-4BEDD3E45634}"/>
              </a:ext>
              <a:ext uri="{C183D7F6-B498-43B3-948B-1728B52AA6E4}">
                <adec:decorative xmlns:adec="http://schemas.microsoft.com/office/drawing/2017/decorative" val="1"/>
              </a:ext>
            </a:extLst>
          </p:cNvPr>
          <p:cNvSpPr/>
          <p:nvPr/>
        </p:nvSpPr>
        <p:spPr>
          <a:xfrm rot="8100000">
            <a:off x="7929848" y="5576008"/>
            <a:ext cx="3313714" cy="849494"/>
          </a:xfrm>
          <a:custGeom>
            <a:avLst/>
            <a:gdLst>
              <a:gd name="connsiteX0" fmla="*/ 2464220 w 3313714"/>
              <a:gd name="connsiteY0" fmla="*/ 0 h 849494"/>
              <a:gd name="connsiteX1" fmla="*/ 3313714 w 3313714"/>
              <a:gd name="connsiteY1" fmla="*/ 849494 h 849494"/>
              <a:gd name="connsiteX2" fmla="*/ 849494 w 3313714"/>
              <a:gd name="connsiteY2" fmla="*/ 849494 h 849494"/>
              <a:gd name="connsiteX3" fmla="*/ 0 w 3313714"/>
              <a:gd name="connsiteY3" fmla="*/ 0 h 849494"/>
            </a:gdLst>
            <a:ahLst/>
            <a:cxnLst>
              <a:cxn ang="0">
                <a:pos x="connsiteX0" y="connsiteY0"/>
              </a:cxn>
              <a:cxn ang="0">
                <a:pos x="connsiteX1" y="connsiteY1"/>
              </a:cxn>
              <a:cxn ang="0">
                <a:pos x="connsiteX2" y="connsiteY2"/>
              </a:cxn>
              <a:cxn ang="0">
                <a:pos x="connsiteX3" y="connsiteY3"/>
              </a:cxn>
            </a:cxnLst>
            <a:rect l="l" t="t" r="r" b="b"/>
            <a:pathLst>
              <a:path w="3313714" h="849494">
                <a:moveTo>
                  <a:pt x="2464220" y="0"/>
                </a:moveTo>
                <a:lnTo>
                  <a:pt x="3313714" y="849494"/>
                </a:lnTo>
                <a:lnTo>
                  <a:pt x="849494" y="849494"/>
                </a:lnTo>
                <a:lnTo>
                  <a:pt x="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000000"/>
              </a:solidFill>
              <a:effectLst/>
              <a:uLnTx/>
              <a:uFillTx/>
              <a:latin typeface="Barlow"/>
              <a:ea typeface="+mn-ea"/>
              <a:cs typeface="+mn-cs"/>
            </a:endParaRPr>
          </a:p>
        </p:txBody>
      </p:sp>
      <p:sp>
        <p:nvSpPr>
          <p:cNvPr id="8" name="Classification">
            <a:extLst>
              <a:ext uri="{FF2B5EF4-FFF2-40B4-BE49-F238E27FC236}">
                <a16:creationId xmlns:a16="http://schemas.microsoft.com/office/drawing/2014/main" id="{C55BE28C-696E-3867-0F63-F65387A9A6CF}"/>
              </a:ext>
              <a:ext uri="{C183D7F6-B498-43B3-948B-1728B52AA6E4}">
                <adec:decorative xmlns:adec="http://schemas.microsoft.com/office/drawing/2017/decorative" val="0"/>
              </a:ext>
            </a:extLst>
          </p:cNvPr>
          <p:cNvSpPr txBox="1">
            <a:spLocks/>
          </p:cNvSpPr>
          <p:nvPr/>
        </p:nvSpPr>
        <p:spPr>
          <a:xfrm>
            <a:off x="440938" y="6490415"/>
            <a:ext cx="1859201"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white"/>
                </a:solidFill>
                <a:effectLst/>
                <a:uLnTx/>
                <a:uFillTx/>
                <a:latin typeface="Barlow"/>
                <a:ea typeface="+mn-ea"/>
                <a:cs typeface="+mn-cs"/>
              </a:rPr>
              <a:t>© Ipsos | Juin 2025 | Version finale</a:t>
            </a:r>
            <a:endParaRPr kumimoji="0" lang="en-US" sz="800" b="0" i="0" u="none" strike="noStrike" kern="1200" cap="none" spc="0" normalizeH="0" baseline="0" noProof="0" dirty="0">
              <a:ln>
                <a:noFill/>
              </a:ln>
              <a:solidFill>
                <a:prstClr val="white"/>
              </a:solidFill>
              <a:effectLst/>
              <a:uLnTx/>
              <a:uFillTx/>
              <a:latin typeface="Barlow"/>
              <a:ea typeface="+mn-ea"/>
              <a:cs typeface="+mn-cs"/>
            </a:endParaRPr>
          </a:p>
        </p:txBody>
      </p:sp>
      <p:pic>
        <p:nvPicPr>
          <p:cNvPr id="6" name="Ipsos Logo">
            <a:extLst>
              <a:ext uri="{FF2B5EF4-FFF2-40B4-BE49-F238E27FC236}">
                <a16:creationId xmlns:a16="http://schemas.microsoft.com/office/drawing/2014/main" id="{72D43848-10A6-605F-ED59-39D376941CB9}"/>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63361" y="6173519"/>
            <a:ext cx="492637" cy="446920"/>
          </a:xfrm>
          <a:prstGeom prst="rect">
            <a:avLst/>
          </a:prstGeom>
        </p:spPr>
      </p:pic>
      <p:pic>
        <p:nvPicPr>
          <p:cNvPr id="12" name="Image 11" descr="Une image contenant texte, Graphique, graphisme, Police&#10;&#10;Le contenu généré par l’IA peut être incorrect.">
            <a:extLst>
              <a:ext uri="{FF2B5EF4-FFF2-40B4-BE49-F238E27FC236}">
                <a16:creationId xmlns:a16="http://schemas.microsoft.com/office/drawing/2014/main" id="{780680A5-601C-C4A7-89BC-6A27612681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255" y="4800720"/>
            <a:ext cx="1308565" cy="1308565"/>
          </a:xfrm>
          <a:prstGeom prst="rect">
            <a:avLst/>
          </a:prstGeom>
        </p:spPr>
      </p:pic>
    </p:spTree>
    <p:extLst>
      <p:ext uri="{BB962C8B-B14F-4D97-AF65-F5344CB8AC3E}">
        <p14:creationId xmlns:p14="http://schemas.microsoft.com/office/powerpoint/2010/main" val="3664655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56FEC-7824-70FC-EB9D-408BF466A70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3F8C95E-E831-4052-F787-11E420425B2F}"/>
              </a:ext>
            </a:extLst>
          </p:cNvPr>
          <p:cNvSpPr/>
          <p:nvPr/>
        </p:nvSpPr>
        <p:spPr>
          <a:xfrm>
            <a:off x="0" y="-3103"/>
            <a:ext cx="12192000" cy="1274320"/>
          </a:xfrm>
          <a:prstGeom prst="rect">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prstClr val="white"/>
              </a:solidFill>
              <a:effectLst/>
              <a:uLnTx/>
              <a:uFillTx/>
              <a:latin typeface="Barlow"/>
              <a:ea typeface="+mn-ea"/>
              <a:cs typeface="+mn-cs"/>
            </a:endParaRPr>
          </a:p>
        </p:txBody>
      </p:sp>
      <p:grpSp>
        <p:nvGrpSpPr>
          <p:cNvPr id="8" name="Groupe 7">
            <a:extLst>
              <a:ext uri="{FF2B5EF4-FFF2-40B4-BE49-F238E27FC236}">
                <a16:creationId xmlns:a16="http://schemas.microsoft.com/office/drawing/2014/main" id="{81BEC0C7-31E9-D453-AE02-2E969BA9D080}"/>
              </a:ext>
            </a:extLst>
          </p:cNvPr>
          <p:cNvGrpSpPr/>
          <p:nvPr/>
        </p:nvGrpSpPr>
        <p:grpSpPr>
          <a:xfrm>
            <a:off x="11186607" y="265913"/>
            <a:ext cx="683543" cy="445970"/>
            <a:chOff x="8051801" y="304800"/>
            <a:chExt cx="781050" cy="509588"/>
          </a:xfrm>
        </p:grpSpPr>
        <p:sp>
          <p:nvSpPr>
            <p:cNvPr id="9" name="Freeform 41">
              <a:extLst>
                <a:ext uri="{FF2B5EF4-FFF2-40B4-BE49-F238E27FC236}">
                  <a16:creationId xmlns:a16="http://schemas.microsoft.com/office/drawing/2014/main" id="{69BA3E43-8C11-F739-04B6-DA39908FA8CF}"/>
                </a:ext>
              </a:extLst>
            </p:cNvPr>
            <p:cNvSpPr>
              <a:spLocks/>
            </p:cNvSpPr>
            <p:nvPr/>
          </p:nvSpPr>
          <p:spPr bwMode="auto">
            <a:xfrm>
              <a:off x="8051801" y="322263"/>
              <a:ext cx="68263" cy="101600"/>
            </a:xfrm>
            <a:custGeom>
              <a:avLst/>
              <a:gdLst>
                <a:gd name="T0" fmla="*/ 4 w 16"/>
                <a:gd name="T1" fmla="*/ 24 h 24"/>
                <a:gd name="T2" fmla="*/ 12 w 16"/>
                <a:gd name="T3" fmla="*/ 24 h 24"/>
                <a:gd name="T4" fmla="*/ 16 w 16"/>
                <a:gd name="T5" fmla="*/ 20 h 24"/>
                <a:gd name="T6" fmla="*/ 16 w 16"/>
                <a:gd name="T7" fmla="*/ 4 h 24"/>
                <a:gd name="T8" fmla="*/ 12 w 16"/>
                <a:gd name="T9" fmla="*/ 0 h 24"/>
                <a:gd name="T10" fmla="*/ 4 w 16"/>
                <a:gd name="T11" fmla="*/ 0 h 24"/>
                <a:gd name="T12" fmla="*/ 0 w 16"/>
                <a:gd name="T13" fmla="*/ 4 h 24"/>
                <a:gd name="T14" fmla="*/ 0 w 16"/>
                <a:gd name="T15" fmla="*/ 20 h 24"/>
                <a:gd name="T16" fmla="*/ 4 w 16"/>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4" y="24"/>
                  </a:moveTo>
                  <a:cubicBezTo>
                    <a:pt x="12" y="24"/>
                    <a:pt x="12" y="24"/>
                    <a:pt x="12" y="24"/>
                  </a:cubicBezTo>
                  <a:cubicBezTo>
                    <a:pt x="14" y="24"/>
                    <a:pt x="16" y="22"/>
                    <a:pt x="16" y="20"/>
                  </a:cubicBezTo>
                  <a:cubicBezTo>
                    <a:pt x="16" y="4"/>
                    <a:pt x="16" y="4"/>
                    <a:pt x="16" y="4"/>
                  </a:cubicBezTo>
                  <a:cubicBezTo>
                    <a:pt x="16" y="2"/>
                    <a:pt x="14" y="0"/>
                    <a:pt x="12" y="0"/>
                  </a:cubicBezTo>
                  <a:cubicBezTo>
                    <a:pt x="4" y="0"/>
                    <a:pt x="4" y="0"/>
                    <a:pt x="4" y="0"/>
                  </a:cubicBezTo>
                  <a:cubicBezTo>
                    <a:pt x="2" y="0"/>
                    <a:pt x="0" y="2"/>
                    <a:pt x="0" y="4"/>
                  </a:cubicBezTo>
                  <a:cubicBezTo>
                    <a:pt x="0" y="20"/>
                    <a:pt x="0" y="20"/>
                    <a:pt x="0" y="20"/>
                  </a:cubicBezTo>
                  <a:cubicBezTo>
                    <a:pt x="0" y="22"/>
                    <a:pt x="2" y="24"/>
                    <a:pt x="4" y="24"/>
                  </a:cubicBezTo>
                  <a:close/>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10" name="Freeform 42">
              <a:extLst>
                <a:ext uri="{FF2B5EF4-FFF2-40B4-BE49-F238E27FC236}">
                  <a16:creationId xmlns:a16="http://schemas.microsoft.com/office/drawing/2014/main" id="{F09CB128-7807-AA91-9191-E270A7AB1BBA}"/>
                </a:ext>
              </a:extLst>
            </p:cNvPr>
            <p:cNvSpPr>
              <a:spLocks/>
            </p:cNvSpPr>
            <p:nvPr/>
          </p:nvSpPr>
          <p:spPr bwMode="auto">
            <a:xfrm>
              <a:off x="8526463" y="322263"/>
              <a:ext cx="68263" cy="101600"/>
            </a:xfrm>
            <a:custGeom>
              <a:avLst/>
              <a:gdLst>
                <a:gd name="T0" fmla="*/ 16 w 16"/>
                <a:gd name="T1" fmla="*/ 24 h 24"/>
                <a:gd name="T2" fmla="*/ 16 w 16"/>
                <a:gd name="T3" fmla="*/ 4 h 24"/>
                <a:gd name="T4" fmla="*/ 12 w 16"/>
                <a:gd name="T5" fmla="*/ 0 h 24"/>
                <a:gd name="T6" fmla="*/ 4 w 16"/>
                <a:gd name="T7" fmla="*/ 0 h 24"/>
                <a:gd name="T8" fmla="*/ 0 w 16"/>
                <a:gd name="T9" fmla="*/ 4 h 24"/>
                <a:gd name="T10" fmla="*/ 0 w 16"/>
                <a:gd name="T11" fmla="*/ 12 h 24"/>
              </a:gdLst>
              <a:ahLst/>
              <a:cxnLst>
                <a:cxn ang="0">
                  <a:pos x="T0" y="T1"/>
                </a:cxn>
                <a:cxn ang="0">
                  <a:pos x="T2" y="T3"/>
                </a:cxn>
                <a:cxn ang="0">
                  <a:pos x="T4" y="T5"/>
                </a:cxn>
                <a:cxn ang="0">
                  <a:pos x="T6" y="T7"/>
                </a:cxn>
                <a:cxn ang="0">
                  <a:pos x="T8" y="T9"/>
                </a:cxn>
                <a:cxn ang="0">
                  <a:pos x="T10" y="T11"/>
                </a:cxn>
              </a:cxnLst>
              <a:rect l="0" t="0" r="r" b="b"/>
              <a:pathLst>
                <a:path w="16" h="24">
                  <a:moveTo>
                    <a:pt x="16" y="24"/>
                  </a:moveTo>
                  <a:cubicBezTo>
                    <a:pt x="16" y="4"/>
                    <a:pt x="16" y="4"/>
                    <a:pt x="16" y="4"/>
                  </a:cubicBezTo>
                  <a:cubicBezTo>
                    <a:pt x="16" y="2"/>
                    <a:pt x="14" y="0"/>
                    <a:pt x="12" y="0"/>
                  </a:cubicBezTo>
                  <a:cubicBezTo>
                    <a:pt x="4" y="0"/>
                    <a:pt x="4" y="0"/>
                    <a:pt x="4" y="0"/>
                  </a:cubicBezTo>
                  <a:cubicBezTo>
                    <a:pt x="2" y="0"/>
                    <a:pt x="0" y="2"/>
                    <a:pt x="0" y="4"/>
                  </a:cubicBezTo>
                  <a:cubicBezTo>
                    <a:pt x="0" y="12"/>
                    <a:pt x="0" y="12"/>
                    <a:pt x="0" y="12"/>
                  </a:cubicBez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11" name="Freeform 43">
              <a:extLst>
                <a:ext uri="{FF2B5EF4-FFF2-40B4-BE49-F238E27FC236}">
                  <a16:creationId xmlns:a16="http://schemas.microsoft.com/office/drawing/2014/main" id="{1C9DCE6A-21EF-BBE5-F486-47C26CD19AF3}"/>
                </a:ext>
              </a:extLst>
            </p:cNvPr>
            <p:cNvSpPr>
              <a:spLocks/>
            </p:cNvSpPr>
            <p:nvPr/>
          </p:nvSpPr>
          <p:spPr bwMode="auto">
            <a:xfrm>
              <a:off x="8289926" y="322263"/>
              <a:ext cx="66675" cy="101600"/>
            </a:xfrm>
            <a:custGeom>
              <a:avLst/>
              <a:gdLst>
                <a:gd name="T0" fmla="*/ 16 w 16"/>
                <a:gd name="T1" fmla="*/ 12 h 24"/>
                <a:gd name="T2" fmla="*/ 16 w 16"/>
                <a:gd name="T3" fmla="*/ 4 h 24"/>
                <a:gd name="T4" fmla="*/ 12 w 16"/>
                <a:gd name="T5" fmla="*/ 0 h 24"/>
                <a:gd name="T6" fmla="*/ 4 w 16"/>
                <a:gd name="T7" fmla="*/ 0 h 24"/>
                <a:gd name="T8" fmla="*/ 0 w 16"/>
                <a:gd name="T9" fmla="*/ 4 h 24"/>
                <a:gd name="T10" fmla="*/ 0 w 16"/>
                <a:gd name="T11" fmla="*/ 24 h 24"/>
              </a:gdLst>
              <a:ahLst/>
              <a:cxnLst>
                <a:cxn ang="0">
                  <a:pos x="T0" y="T1"/>
                </a:cxn>
                <a:cxn ang="0">
                  <a:pos x="T2" y="T3"/>
                </a:cxn>
                <a:cxn ang="0">
                  <a:pos x="T4" y="T5"/>
                </a:cxn>
                <a:cxn ang="0">
                  <a:pos x="T6" y="T7"/>
                </a:cxn>
                <a:cxn ang="0">
                  <a:pos x="T8" y="T9"/>
                </a:cxn>
                <a:cxn ang="0">
                  <a:pos x="T10" y="T11"/>
                </a:cxn>
              </a:cxnLst>
              <a:rect l="0" t="0" r="r" b="b"/>
              <a:pathLst>
                <a:path w="16" h="24">
                  <a:moveTo>
                    <a:pt x="16" y="12"/>
                  </a:moveTo>
                  <a:cubicBezTo>
                    <a:pt x="16" y="4"/>
                    <a:pt x="16" y="4"/>
                    <a:pt x="16" y="4"/>
                  </a:cubicBezTo>
                  <a:cubicBezTo>
                    <a:pt x="16" y="2"/>
                    <a:pt x="14" y="0"/>
                    <a:pt x="12" y="0"/>
                  </a:cubicBezTo>
                  <a:cubicBezTo>
                    <a:pt x="4" y="0"/>
                    <a:pt x="4" y="0"/>
                    <a:pt x="4" y="0"/>
                  </a:cubicBezTo>
                  <a:cubicBezTo>
                    <a:pt x="2" y="0"/>
                    <a:pt x="0" y="2"/>
                    <a:pt x="0" y="4"/>
                  </a:cubicBezTo>
                  <a:cubicBezTo>
                    <a:pt x="0" y="24"/>
                    <a:pt x="0" y="24"/>
                    <a:pt x="0" y="24"/>
                  </a:cubicBez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12" name="Freeform 44">
              <a:extLst>
                <a:ext uri="{FF2B5EF4-FFF2-40B4-BE49-F238E27FC236}">
                  <a16:creationId xmlns:a16="http://schemas.microsoft.com/office/drawing/2014/main" id="{C21819B0-105F-4D3B-3CD1-94E61CF551A8}"/>
                </a:ext>
              </a:extLst>
            </p:cNvPr>
            <p:cNvSpPr>
              <a:spLocks/>
            </p:cNvSpPr>
            <p:nvPr/>
          </p:nvSpPr>
          <p:spPr bwMode="auto">
            <a:xfrm>
              <a:off x="8678863" y="509588"/>
              <a:ext cx="68263" cy="101600"/>
            </a:xfrm>
            <a:custGeom>
              <a:avLst/>
              <a:gdLst>
                <a:gd name="T0" fmla="*/ 12 w 16"/>
                <a:gd name="T1" fmla="*/ 24 h 24"/>
                <a:gd name="T2" fmla="*/ 4 w 16"/>
                <a:gd name="T3" fmla="*/ 24 h 24"/>
                <a:gd name="T4" fmla="*/ 0 w 16"/>
                <a:gd name="T5" fmla="*/ 20 h 24"/>
                <a:gd name="T6" fmla="*/ 0 w 16"/>
                <a:gd name="T7" fmla="*/ 4 h 24"/>
                <a:gd name="T8" fmla="*/ 4 w 16"/>
                <a:gd name="T9" fmla="*/ 0 h 24"/>
                <a:gd name="T10" fmla="*/ 12 w 16"/>
                <a:gd name="T11" fmla="*/ 0 h 24"/>
                <a:gd name="T12" fmla="*/ 16 w 16"/>
                <a:gd name="T13" fmla="*/ 4 h 24"/>
                <a:gd name="T14" fmla="*/ 16 w 16"/>
                <a:gd name="T15" fmla="*/ 20 h 24"/>
                <a:gd name="T16" fmla="*/ 12 w 16"/>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12" y="24"/>
                  </a:moveTo>
                  <a:cubicBezTo>
                    <a:pt x="4" y="24"/>
                    <a:pt x="4" y="24"/>
                    <a:pt x="4" y="24"/>
                  </a:cubicBezTo>
                  <a:cubicBezTo>
                    <a:pt x="2" y="24"/>
                    <a:pt x="0" y="22"/>
                    <a:pt x="0" y="20"/>
                  </a:cubicBezTo>
                  <a:cubicBezTo>
                    <a:pt x="0" y="4"/>
                    <a:pt x="0" y="4"/>
                    <a:pt x="0" y="4"/>
                  </a:cubicBezTo>
                  <a:cubicBezTo>
                    <a:pt x="0" y="2"/>
                    <a:pt x="2" y="0"/>
                    <a:pt x="4" y="0"/>
                  </a:cubicBezTo>
                  <a:cubicBezTo>
                    <a:pt x="12" y="0"/>
                    <a:pt x="12" y="0"/>
                    <a:pt x="12" y="0"/>
                  </a:cubicBezTo>
                  <a:cubicBezTo>
                    <a:pt x="14" y="0"/>
                    <a:pt x="16" y="2"/>
                    <a:pt x="16" y="4"/>
                  </a:cubicBezTo>
                  <a:cubicBezTo>
                    <a:pt x="16" y="20"/>
                    <a:pt x="16" y="20"/>
                    <a:pt x="16" y="20"/>
                  </a:cubicBezTo>
                  <a:cubicBezTo>
                    <a:pt x="16" y="22"/>
                    <a:pt x="14" y="24"/>
                    <a:pt x="12" y="24"/>
                  </a:cubicBezTo>
                  <a:close/>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13" name="Freeform 45">
              <a:extLst>
                <a:ext uri="{FF2B5EF4-FFF2-40B4-BE49-F238E27FC236}">
                  <a16:creationId xmlns:a16="http://schemas.microsoft.com/office/drawing/2014/main" id="{F0377C96-1A72-C8C7-0E98-0F776D5A2612}"/>
                </a:ext>
              </a:extLst>
            </p:cNvPr>
            <p:cNvSpPr>
              <a:spLocks/>
            </p:cNvSpPr>
            <p:nvPr/>
          </p:nvSpPr>
          <p:spPr bwMode="auto">
            <a:xfrm>
              <a:off x="8678863" y="695325"/>
              <a:ext cx="68263" cy="101600"/>
            </a:xfrm>
            <a:custGeom>
              <a:avLst/>
              <a:gdLst>
                <a:gd name="T0" fmla="*/ 0 w 16"/>
                <a:gd name="T1" fmla="*/ 8 h 24"/>
                <a:gd name="T2" fmla="*/ 0 w 16"/>
                <a:gd name="T3" fmla="*/ 4 h 24"/>
                <a:gd name="T4" fmla="*/ 4 w 16"/>
                <a:gd name="T5" fmla="*/ 0 h 24"/>
                <a:gd name="T6" fmla="*/ 12 w 16"/>
                <a:gd name="T7" fmla="*/ 0 h 24"/>
                <a:gd name="T8" fmla="*/ 16 w 16"/>
                <a:gd name="T9" fmla="*/ 4 h 24"/>
                <a:gd name="T10" fmla="*/ 16 w 16"/>
                <a:gd name="T11" fmla="*/ 20 h 24"/>
                <a:gd name="T12" fmla="*/ 12 w 16"/>
                <a:gd name="T13" fmla="*/ 24 h 24"/>
                <a:gd name="T14" fmla="*/ 8 w 16"/>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4">
                  <a:moveTo>
                    <a:pt x="0" y="8"/>
                  </a:moveTo>
                  <a:cubicBezTo>
                    <a:pt x="0" y="4"/>
                    <a:pt x="0" y="4"/>
                    <a:pt x="0" y="4"/>
                  </a:cubicBezTo>
                  <a:cubicBezTo>
                    <a:pt x="0" y="2"/>
                    <a:pt x="2" y="0"/>
                    <a:pt x="4" y="0"/>
                  </a:cubicBezTo>
                  <a:cubicBezTo>
                    <a:pt x="12" y="0"/>
                    <a:pt x="12" y="0"/>
                    <a:pt x="12" y="0"/>
                  </a:cubicBezTo>
                  <a:cubicBezTo>
                    <a:pt x="14" y="0"/>
                    <a:pt x="16" y="2"/>
                    <a:pt x="16" y="4"/>
                  </a:cubicBezTo>
                  <a:cubicBezTo>
                    <a:pt x="16" y="20"/>
                    <a:pt x="16" y="20"/>
                    <a:pt x="16" y="20"/>
                  </a:cubicBezTo>
                  <a:cubicBezTo>
                    <a:pt x="16" y="22"/>
                    <a:pt x="14" y="24"/>
                    <a:pt x="12" y="24"/>
                  </a:cubicBezTo>
                  <a:cubicBezTo>
                    <a:pt x="8" y="24"/>
                    <a:pt x="8" y="24"/>
                    <a:pt x="8" y="24"/>
                  </a:cubicBez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14" name="Line 46">
              <a:extLst>
                <a:ext uri="{FF2B5EF4-FFF2-40B4-BE49-F238E27FC236}">
                  <a16:creationId xmlns:a16="http://schemas.microsoft.com/office/drawing/2014/main" id="{52D552EA-3EC5-B1B7-B965-132AAB42D00C}"/>
                </a:ext>
              </a:extLst>
            </p:cNvPr>
            <p:cNvSpPr>
              <a:spLocks noChangeShapeType="1"/>
            </p:cNvSpPr>
            <p:nvPr/>
          </p:nvSpPr>
          <p:spPr bwMode="auto">
            <a:xfrm>
              <a:off x="8204201" y="304800"/>
              <a:ext cx="0" cy="136525"/>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15" name="Line 47">
              <a:extLst>
                <a:ext uri="{FF2B5EF4-FFF2-40B4-BE49-F238E27FC236}">
                  <a16:creationId xmlns:a16="http://schemas.microsoft.com/office/drawing/2014/main" id="{119B5C0E-371B-CC49-0DEA-BE1F48D91392}"/>
                </a:ext>
              </a:extLst>
            </p:cNvPr>
            <p:cNvSpPr>
              <a:spLocks noChangeShapeType="1"/>
            </p:cNvSpPr>
            <p:nvPr/>
          </p:nvSpPr>
          <p:spPr bwMode="auto">
            <a:xfrm>
              <a:off x="8442326" y="304800"/>
              <a:ext cx="0" cy="6826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16" name="Line 48">
              <a:extLst>
                <a:ext uri="{FF2B5EF4-FFF2-40B4-BE49-F238E27FC236}">
                  <a16:creationId xmlns:a16="http://schemas.microsoft.com/office/drawing/2014/main" id="{2D51FF03-89F9-8AFC-6A60-BEA3FA9F347B}"/>
                </a:ext>
              </a:extLst>
            </p:cNvPr>
            <p:cNvSpPr>
              <a:spLocks noChangeShapeType="1"/>
            </p:cNvSpPr>
            <p:nvPr/>
          </p:nvSpPr>
          <p:spPr bwMode="auto">
            <a:xfrm>
              <a:off x="8832851" y="492125"/>
              <a:ext cx="0" cy="1349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17" name="Line 49">
              <a:extLst>
                <a:ext uri="{FF2B5EF4-FFF2-40B4-BE49-F238E27FC236}">
                  <a16:creationId xmlns:a16="http://schemas.microsoft.com/office/drawing/2014/main" id="{77CD1674-CD7C-A4E3-3B9A-10194AA0C613}"/>
                </a:ext>
              </a:extLst>
            </p:cNvPr>
            <p:cNvSpPr>
              <a:spLocks noChangeShapeType="1"/>
            </p:cNvSpPr>
            <p:nvPr/>
          </p:nvSpPr>
          <p:spPr bwMode="auto">
            <a:xfrm>
              <a:off x="8832851" y="679450"/>
              <a:ext cx="0" cy="1349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18" name="Freeform 50">
              <a:extLst>
                <a:ext uri="{FF2B5EF4-FFF2-40B4-BE49-F238E27FC236}">
                  <a16:creationId xmlns:a16="http://schemas.microsoft.com/office/drawing/2014/main" id="{1BF32F34-DC1E-EEB2-6559-C1092A92122D}"/>
                </a:ext>
              </a:extLst>
            </p:cNvPr>
            <p:cNvSpPr>
              <a:spLocks/>
            </p:cNvSpPr>
            <p:nvPr/>
          </p:nvSpPr>
          <p:spPr bwMode="auto">
            <a:xfrm>
              <a:off x="8764588" y="322263"/>
              <a:ext cx="68263" cy="101600"/>
            </a:xfrm>
            <a:custGeom>
              <a:avLst/>
              <a:gdLst>
                <a:gd name="T0" fmla="*/ 4 w 16"/>
                <a:gd name="T1" fmla="*/ 24 h 24"/>
                <a:gd name="T2" fmla="*/ 12 w 16"/>
                <a:gd name="T3" fmla="*/ 24 h 24"/>
                <a:gd name="T4" fmla="*/ 16 w 16"/>
                <a:gd name="T5" fmla="*/ 20 h 24"/>
                <a:gd name="T6" fmla="*/ 16 w 16"/>
                <a:gd name="T7" fmla="*/ 4 h 24"/>
                <a:gd name="T8" fmla="*/ 12 w 16"/>
                <a:gd name="T9" fmla="*/ 0 h 24"/>
                <a:gd name="T10" fmla="*/ 4 w 16"/>
                <a:gd name="T11" fmla="*/ 0 h 24"/>
                <a:gd name="T12" fmla="*/ 0 w 16"/>
                <a:gd name="T13" fmla="*/ 4 h 24"/>
                <a:gd name="T14" fmla="*/ 0 w 16"/>
                <a:gd name="T15" fmla="*/ 20 h 24"/>
                <a:gd name="T16" fmla="*/ 4 w 16"/>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4" y="24"/>
                  </a:moveTo>
                  <a:cubicBezTo>
                    <a:pt x="12" y="24"/>
                    <a:pt x="12" y="24"/>
                    <a:pt x="12" y="24"/>
                  </a:cubicBezTo>
                  <a:cubicBezTo>
                    <a:pt x="14" y="24"/>
                    <a:pt x="16" y="22"/>
                    <a:pt x="16" y="20"/>
                  </a:cubicBezTo>
                  <a:cubicBezTo>
                    <a:pt x="16" y="4"/>
                    <a:pt x="16" y="4"/>
                    <a:pt x="16" y="4"/>
                  </a:cubicBezTo>
                  <a:cubicBezTo>
                    <a:pt x="16" y="2"/>
                    <a:pt x="14" y="0"/>
                    <a:pt x="12" y="0"/>
                  </a:cubicBezTo>
                  <a:cubicBezTo>
                    <a:pt x="4" y="0"/>
                    <a:pt x="4" y="0"/>
                    <a:pt x="4" y="0"/>
                  </a:cubicBezTo>
                  <a:cubicBezTo>
                    <a:pt x="2" y="0"/>
                    <a:pt x="0" y="2"/>
                    <a:pt x="0" y="4"/>
                  </a:cubicBezTo>
                  <a:cubicBezTo>
                    <a:pt x="0" y="20"/>
                    <a:pt x="0" y="20"/>
                    <a:pt x="0" y="20"/>
                  </a:cubicBezTo>
                  <a:cubicBezTo>
                    <a:pt x="0" y="22"/>
                    <a:pt x="2" y="24"/>
                    <a:pt x="4" y="24"/>
                  </a:cubicBezTo>
                  <a:close/>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19" name="Line 51">
              <a:extLst>
                <a:ext uri="{FF2B5EF4-FFF2-40B4-BE49-F238E27FC236}">
                  <a16:creationId xmlns:a16="http://schemas.microsoft.com/office/drawing/2014/main" id="{89AEB69B-186A-2193-E3B3-D7F77A61AB7B}"/>
                </a:ext>
              </a:extLst>
            </p:cNvPr>
            <p:cNvSpPr>
              <a:spLocks noChangeShapeType="1"/>
            </p:cNvSpPr>
            <p:nvPr/>
          </p:nvSpPr>
          <p:spPr bwMode="auto">
            <a:xfrm>
              <a:off x="8678863" y="304800"/>
              <a:ext cx="0" cy="136525"/>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20" name="Freeform 52">
              <a:extLst>
                <a:ext uri="{FF2B5EF4-FFF2-40B4-BE49-F238E27FC236}">
                  <a16:creationId xmlns:a16="http://schemas.microsoft.com/office/drawing/2014/main" id="{5A8A5A5A-8EB6-5E60-3660-8522F0124D08}"/>
                </a:ext>
              </a:extLst>
            </p:cNvPr>
            <p:cNvSpPr>
              <a:spLocks/>
            </p:cNvSpPr>
            <p:nvPr/>
          </p:nvSpPr>
          <p:spPr bwMode="auto">
            <a:xfrm>
              <a:off x="8137526" y="509588"/>
              <a:ext cx="66675" cy="101600"/>
            </a:xfrm>
            <a:custGeom>
              <a:avLst/>
              <a:gdLst>
                <a:gd name="T0" fmla="*/ 4 w 16"/>
                <a:gd name="T1" fmla="*/ 24 h 24"/>
                <a:gd name="T2" fmla="*/ 12 w 16"/>
                <a:gd name="T3" fmla="*/ 24 h 24"/>
                <a:gd name="T4" fmla="*/ 16 w 16"/>
                <a:gd name="T5" fmla="*/ 20 h 24"/>
                <a:gd name="T6" fmla="*/ 16 w 16"/>
                <a:gd name="T7" fmla="*/ 4 h 24"/>
                <a:gd name="T8" fmla="*/ 12 w 16"/>
                <a:gd name="T9" fmla="*/ 0 h 24"/>
                <a:gd name="T10" fmla="*/ 4 w 16"/>
                <a:gd name="T11" fmla="*/ 0 h 24"/>
                <a:gd name="T12" fmla="*/ 0 w 16"/>
                <a:gd name="T13" fmla="*/ 4 h 24"/>
                <a:gd name="T14" fmla="*/ 0 w 16"/>
                <a:gd name="T15" fmla="*/ 20 h 24"/>
                <a:gd name="T16" fmla="*/ 4 w 16"/>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4" y="24"/>
                  </a:moveTo>
                  <a:cubicBezTo>
                    <a:pt x="12" y="24"/>
                    <a:pt x="12" y="24"/>
                    <a:pt x="12" y="24"/>
                  </a:cubicBezTo>
                  <a:cubicBezTo>
                    <a:pt x="14" y="24"/>
                    <a:pt x="16" y="22"/>
                    <a:pt x="16" y="20"/>
                  </a:cubicBezTo>
                  <a:cubicBezTo>
                    <a:pt x="16" y="4"/>
                    <a:pt x="16" y="4"/>
                    <a:pt x="16" y="4"/>
                  </a:cubicBezTo>
                  <a:cubicBezTo>
                    <a:pt x="16" y="2"/>
                    <a:pt x="14" y="0"/>
                    <a:pt x="12" y="0"/>
                  </a:cubicBezTo>
                  <a:cubicBezTo>
                    <a:pt x="4" y="0"/>
                    <a:pt x="4" y="0"/>
                    <a:pt x="4" y="0"/>
                  </a:cubicBezTo>
                  <a:cubicBezTo>
                    <a:pt x="2" y="0"/>
                    <a:pt x="0" y="2"/>
                    <a:pt x="0" y="4"/>
                  </a:cubicBezTo>
                  <a:cubicBezTo>
                    <a:pt x="0" y="20"/>
                    <a:pt x="0" y="20"/>
                    <a:pt x="0" y="20"/>
                  </a:cubicBezTo>
                  <a:cubicBezTo>
                    <a:pt x="0" y="22"/>
                    <a:pt x="2" y="24"/>
                    <a:pt x="4" y="24"/>
                  </a:cubicBezTo>
                  <a:close/>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21" name="Line 53">
              <a:extLst>
                <a:ext uri="{FF2B5EF4-FFF2-40B4-BE49-F238E27FC236}">
                  <a16:creationId xmlns:a16="http://schemas.microsoft.com/office/drawing/2014/main" id="{BF632E0F-6975-0174-6276-54C0BD47BBDC}"/>
                </a:ext>
              </a:extLst>
            </p:cNvPr>
            <p:cNvSpPr>
              <a:spLocks noChangeShapeType="1"/>
            </p:cNvSpPr>
            <p:nvPr/>
          </p:nvSpPr>
          <p:spPr bwMode="auto">
            <a:xfrm>
              <a:off x="8051801" y="492125"/>
              <a:ext cx="0" cy="1349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22" name="Freeform 54">
              <a:extLst>
                <a:ext uri="{FF2B5EF4-FFF2-40B4-BE49-F238E27FC236}">
                  <a16:creationId xmlns:a16="http://schemas.microsoft.com/office/drawing/2014/main" id="{6D1B1B13-DEE8-35A0-815E-31DAC810A3DE}"/>
                </a:ext>
              </a:extLst>
            </p:cNvPr>
            <p:cNvSpPr>
              <a:spLocks/>
            </p:cNvSpPr>
            <p:nvPr/>
          </p:nvSpPr>
          <p:spPr bwMode="auto">
            <a:xfrm>
              <a:off x="8051801" y="695325"/>
              <a:ext cx="68263" cy="101600"/>
            </a:xfrm>
            <a:custGeom>
              <a:avLst/>
              <a:gdLst>
                <a:gd name="T0" fmla="*/ 12 w 16"/>
                <a:gd name="T1" fmla="*/ 24 h 24"/>
                <a:gd name="T2" fmla="*/ 4 w 16"/>
                <a:gd name="T3" fmla="*/ 24 h 24"/>
                <a:gd name="T4" fmla="*/ 0 w 16"/>
                <a:gd name="T5" fmla="*/ 20 h 24"/>
                <a:gd name="T6" fmla="*/ 0 w 16"/>
                <a:gd name="T7" fmla="*/ 4 h 24"/>
                <a:gd name="T8" fmla="*/ 4 w 16"/>
                <a:gd name="T9" fmla="*/ 0 h 24"/>
                <a:gd name="T10" fmla="*/ 12 w 16"/>
                <a:gd name="T11" fmla="*/ 0 h 24"/>
                <a:gd name="T12" fmla="*/ 16 w 16"/>
                <a:gd name="T13" fmla="*/ 4 h 24"/>
                <a:gd name="T14" fmla="*/ 16 w 16"/>
                <a:gd name="T15" fmla="*/ 20 h 24"/>
                <a:gd name="T16" fmla="*/ 12 w 16"/>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12" y="24"/>
                  </a:moveTo>
                  <a:cubicBezTo>
                    <a:pt x="4" y="24"/>
                    <a:pt x="4" y="24"/>
                    <a:pt x="4" y="24"/>
                  </a:cubicBezTo>
                  <a:cubicBezTo>
                    <a:pt x="2" y="24"/>
                    <a:pt x="0" y="22"/>
                    <a:pt x="0" y="20"/>
                  </a:cubicBezTo>
                  <a:cubicBezTo>
                    <a:pt x="0" y="4"/>
                    <a:pt x="0" y="4"/>
                    <a:pt x="0" y="4"/>
                  </a:cubicBezTo>
                  <a:cubicBezTo>
                    <a:pt x="0" y="2"/>
                    <a:pt x="2" y="0"/>
                    <a:pt x="4" y="0"/>
                  </a:cubicBezTo>
                  <a:cubicBezTo>
                    <a:pt x="12" y="0"/>
                    <a:pt x="12" y="0"/>
                    <a:pt x="12" y="0"/>
                  </a:cubicBezTo>
                  <a:cubicBezTo>
                    <a:pt x="14" y="0"/>
                    <a:pt x="16" y="2"/>
                    <a:pt x="16" y="4"/>
                  </a:cubicBezTo>
                  <a:cubicBezTo>
                    <a:pt x="16" y="20"/>
                    <a:pt x="16" y="20"/>
                    <a:pt x="16" y="20"/>
                  </a:cubicBezTo>
                  <a:cubicBezTo>
                    <a:pt x="16" y="22"/>
                    <a:pt x="14" y="24"/>
                    <a:pt x="12" y="24"/>
                  </a:cubicBezTo>
                  <a:close/>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23" name="Freeform 55">
              <a:extLst>
                <a:ext uri="{FF2B5EF4-FFF2-40B4-BE49-F238E27FC236}">
                  <a16:creationId xmlns:a16="http://schemas.microsoft.com/office/drawing/2014/main" id="{BB7AFD9A-45D5-C6E9-97D4-7FCFBFE2AB97}"/>
                </a:ext>
              </a:extLst>
            </p:cNvPr>
            <p:cNvSpPr>
              <a:spLocks/>
            </p:cNvSpPr>
            <p:nvPr/>
          </p:nvSpPr>
          <p:spPr bwMode="auto">
            <a:xfrm>
              <a:off x="8526463" y="746125"/>
              <a:ext cx="68263" cy="50800"/>
            </a:xfrm>
            <a:custGeom>
              <a:avLst/>
              <a:gdLst>
                <a:gd name="T0" fmla="*/ 16 w 16"/>
                <a:gd name="T1" fmla="*/ 4 h 12"/>
                <a:gd name="T2" fmla="*/ 16 w 16"/>
                <a:gd name="T3" fmla="*/ 8 h 12"/>
                <a:gd name="T4" fmla="*/ 12 w 16"/>
                <a:gd name="T5" fmla="*/ 12 h 12"/>
                <a:gd name="T6" fmla="*/ 4 w 16"/>
                <a:gd name="T7" fmla="*/ 12 h 12"/>
                <a:gd name="T8" fmla="*/ 0 w 16"/>
                <a:gd name="T9" fmla="*/ 8 h 12"/>
                <a:gd name="T10" fmla="*/ 0 w 16"/>
                <a:gd name="T11" fmla="*/ 0 h 12"/>
              </a:gdLst>
              <a:ahLst/>
              <a:cxnLst>
                <a:cxn ang="0">
                  <a:pos x="T0" y="T1"/>
                </a:cxn>
                <a:cxn ang="0">
                  <a:pos x="T2" y="T3"/>
                </a:cxn>
                <a:cxn ang="0">
                  <a:pos x="T4" y="T5"/>
                </a:cxn>
                <a:cxn ang="0">
                  <a:pos x="T6" y="T7"/>
                </a:cxn>
                <a:cxn ang="0">
                  <a:pos x="T8" y="T9"/>
                </a:cxn>
                <a:cxn ang="0">
                  <a:pos x="T10" y="T11"/>
                </a:cxn>
              </a:cxnLst>
              <a:rect l="0" t="0" r="r" b="b"/>
              <a:pathLst>
                <a:path w="16" h="12">
                  <a:moveTo>
                    <a:pt x="16" y="4"/>
                  </a:moveTo>
                  <a:cubicBezTo>
                    <a:pt x="16" y="8"/>
                    <a:pt x="16" y="8"/>
                    <a:pt x="16" y="8"/>
                  </a:cubicBezTo>
                  <a:cubicBezTo>
                    <a:pt x="16" y="10"/>
                    <a:pt x="14" y="12"/>
                    <a:pt x="12" y="12"/>
                  </a:cubicBezTo>
                  <a:cubicBezTo>
                    <a:pt x="4" y="12"/>
                    <a:pt x="4" y="12"/>
                    <a:pt x="4" y="12"/>
                  </a:cubicBezTo>
                  <a:cubicBezTo>
                    <a:pt x="2" y="12"/>
                    <a:pt x="0" y="10"/>
                    <a:pt x="0" y="8"/>
                  </a:cubicBezTo>
                  <a:cubicBezTo>
                    <a:pt x="0" y="0"/>
                    <a:pt x="0" y="0"/>
                    <a:pt x="0" y="0"/>
                  </a:cubicBez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24" name="Freeform 56">
              <a:extLst>
                <a:ext uri="{FF2B5EF4-FFF2-40B4-BE49-F238E27FC236}">
                  <a16:creationId xmlns:a16="http://schemas.microsoft.com/office/drawing/2014/main" id="{E1D0E333-C5ED-9DDC-4695-9A6A7B467F56}"/>
                </a:ext>
              </a:extLst>
            </p:cNvPr>
            <p:cNvSpPr>
              <a:spLocks/>
            </p:cNvSpPr>
            <p:nvPr/>
          </p:nvSpPr>
          <p:spPr bwMode="auto">
            <a:xfrm>
              <a:off x="8374063" y="746125"/>
              <a:ext cx="68263" cy="50800"/>
            </a:xfrm>
            <a:custGeom>
              <a:avLst/>
              <a:gdLst>
                <a:gd name="T0" fmla="*/ 16 w 16"/>
                <a:gd name="T1" fmla="*/ 0 h 12"/>
                <a:gd name="T2" fmla="*/ 16 w 16"/>
                <a:gd name="T3" fmla="*/ 8 h 12"/>
                <a:gd name="T4" fmla="*/ 12 w 16"/>
                <a:gd name="T5" fmla="*/ 12 h 12"/>
                <a:gd name="T6" fmla="*/ 4 w 16"/>
                <a:gd name="T7" fmla="*/ 12 h 12"/>
                <a:gd name="T8" fmla="*/ 0 w 16"/>
                <a:gd name="T9" fmla="*/ 8 h 12"/>
                <a:gd name="T10" fmla="*/ 0 w 16"/>
                <a:gd name="T11" fmla="*/ 0 h 12"/>
              </a:gdLst>
              <a:ahLst/>
              <a:cxnLst>
                <a:cxn ang="0">
                  <a:pos x="T0" y="T1"/>
                </a:cxn>
                <a:cxn ang="0">
                  <a:pos x="T2" y="T3"/>
                </a:cxn>
                <a:cxn ang="0">
                  <a:pos x="T4" y="T5"/>
                </a:cxn>
                <a:cxn ang="0">
                  <a:pos x="T6" y="T7"/>
                </a:cxn>
                <a:cxn ang="0">
                  <a:pos x="T8" y="T9"/>
                </a:cxn>
                <a:cxn ang="0">
                  <a:pos x="T10" y="T11"/>
                </a:cxn>
              </a:cxnLst>
              <a:rect l="0" t="0" r="r" b="b"/>
              <a:pathLst>
                <a:path w="16" h="12">
                  <a:moveTo>
                    <a:pt x="16" y="0"/>
                  </a:moveTo>
                  <a:cubicBezTo>
                    <a:pt x="16" y="8"/>
                    <a:pt x="16" y="8"/>
                    <a:pt x="16" y="8"/>
                  </a:cubicBezTo>
                  <a:cubicBezTo>
                    <a:pt x="16" y="10"/>
                    <a:pt x="14" y="12"/>
                    <a:pt x="12" y="12"/>
                  </a:cubicBezTo>
                  <a:cubicBezTo>
                    <a:pt x="4" y="12"/>
                    <a:pt x="4" y="12"/>
                    <a:pt x="4" y="12"/>
                  </a:cubicBezTo>
                  <a:cubicBezTo>
                    <a:pt x="2" y="12"/>
                    <a:pt x="0" y="10"/>
                    <a:pt x="0" y="8"/>
                  </a:cubicBezTo>
                  <a:cubicBezTo>
                    <a:pt x="0" y="0"/>
                    <a:pt x="0" y="0"/>
                    <a:pt x="0" y="0"/>
                  </a:cubicBez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25" name="Line 57">
              <a:extLst>
                <a:ext uri="{FF2B5EF4-FFF2-40B4-BE49-F238E27FC236}">
                  <a16:creationId xmlns:a16="http://schemas.microsoft.com/office/drawing/2014/main" id="{CB57AE76-4EC0-37BA-7016-5BE45C749AA9}"/>
                </a:ext>
              </a:extLst>
            </p:cNvPr>
            <p:cNvSpPr>
              <a:spLocks noChangeShapeType="1"/>
            </p:cNvSpPr>
            <p:nvPr/>
          </p:nvSpPr>
          <p:spPr bwMode="auto">
            <a:xfrm>
              <a:off x="8204201" y="679450"/>
              <a:ext cx="0" cy="1349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26" name="Line 58">
              <a:extLst>
                <a:ext uri="{FF2B5EF4-FFF2-40B4-BE49-F238E27FC236}">
                  <a16:creationId xmlns:a16="http://schemas.microsoft.com/office/drawing/2014/main" id="{012C3B74-9F25-A241-6B44-30968EF732F1}"/>
                </a:ext>
              </a:extLst>
            </p:cNvPr>
            <p:cNvSpPr>
              <a:spLocks noChangeShapeType="1"/>
            </p:cNvSpPr>
            <p:nvPr/>
          </p:nvSpPr>
          <p:spPr bwMode="auto">
            <a:xfrm>
              <a:off x="8289926" y="695325"/>
              <a:ext cx="0" cy="11906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27" name="Oval 59">
              <a:extLst>
                <a:ext uri="{FF2B5EF4-FFF2-40B4-BE49-F238E27FC236}">
                  <a16:creationId xmlns:a16="http://schemas.microsoft.com/office/drawing/2014/main" id="{5BA890B5-0191-03FF-4DC9-E62BB3BBF024}"/>
                </a:ext>
              </a:extLst>
            </p:cNvPr>
            <p:cNvSpPr>
              <a:spLocks noChangeArrowheads="1"/>
            </p:cNvSpPr>
            <p:nvPr/>
          </p:nvSpPr>
          <p:spPr bwMode="auto">
            <a:xfrm>
              <a:off x="8289926" y="406400"/>
              <a:ext cx="304800" cy="306388"/>
            </a:xfrm>
            <a:prstGeom prst="ellipse">
              <a:avLst/>
            </a:pr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28" name="Freeform 60">
              <a:extLst>
                <a:ext uri="{FF2B5EF4-FFF2-40B4-BE49-F238E27FC236}">
                  <a16:creationId xmlns:a16="http://schemas.microsoft.com/office/drawing/2014/main" id="{032D5C18-AB8B-4422-9D16-86B1AB1CD582}"/>
                </a:ext>
              </a:extLst>
            </p:cNvPr>
            <p:cNvSpPr>
              <a:spLocks/>
            </p:cNvSpPr>
            <p:nvPr/>
          </p:nvSpPr>
          <p:spPr bwMode="auto">
            <a:xfrm>
              <a:off x="8442326" y="509588"/>
              <a:ext cx="68263" cy="101600"/>
            </a:xfrm>
            <a:custGeom>
              <a:avLst/>
              <a:gdLst>
                <a:gd name="T0" fmla="*/ 12 w 16"/>
                <a:gd name="T1" fmla="*/ 24 h 24"/>
                <a:gd name="T2" fmla="*/ 4 w 16"/>
                <a:gd name="T3" fmla="*/ 24 h 24"/>
                <a:gd name="T4" fmla="*/ 0 w 16"/>
                <a:gd name="T5" fmla="*/ 20 h 24"/>
                <a:gd name="T6" fmla="*/ 0 w 16"/>
                <a:gd name="T7" fmla="*/ 4 h 24"/>
                <a:gd name="T8" fmla="*/ 4 w 16"/>
                <a:gd name="T9" fmla="*/ 0 h 24"/>
                <a:gd name="T10" fmla="*/ 12 w 16"/>
                <a:gd name="T11" fmla="*/ 0 h 24"/>
                <a:gd name="T12" fmla="*/ 16 w 16"/>
                <a:gd name="T13" fmla="*/ 4 h 24"/>
                <a:gd name="T14" fmla="*/ 16 w 16"/>
                <a:gd name="T15" fmla="*/ 20 h 24"/>
                <a:gd name="T16" fmla="*/ 12 w 16"/>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12" y="24"/>
                  </a:moveTo>
                  <a:cubicBezTo>
                    <a:pt x="4" y="24"/>
                    <a:pt x="4" y="24"/>
                    <a:pt x="4" y="24"/>
                  </a:cubicBezTo>
                  <a:cubicBezTo>
                    <a:pt x="2" y="24"/>
                    <a:pt x="0" y="22"/>
                    <a:pt x="0" y="20"/>
                  </a:cubicBezTo>
                  <a:cubicBezTo>
                    <a:pt x="0" y="4"/>
                    <a:pt x="0" y="4"/>
                    <a:pt x="0" y="4"/>
                  </a:cubicBezTo>
                  <a:cubicBezTo>
                    <a:pt x="0" y="2"/>
                    <a:pt x="2" y="0"/>
                    <a:pt x="4" y="0"/>
                  </a:cubicBezTo>
                  <a:cubicBezTo>
                    <a:pt x="12" y="0"/>
                    <a:pt x="12" y="0"/>
                    <a:pt x="12" y="0"/>
                  </a:cubicBezTo>
                  <a:cubicBezTo>
                    <a:pt x="14" y="0"/>
                    <a:pt x="16" y="2"/>
                    <a:pt x="16" y="4"/>
                  </a:cubicBezTo>
                  <a:cubicBezTo>
                    <a:pt x="16" y="20"/>
                    <a:pt x="16" y="20"/>
                    <a:pt x="16" y="20"/>
                  </a:cubicBezTo>
                  <a:cubicBezTo>
                    <a:pt x="16" y="22"/>
                    <a:pt x="14" y="24"/>
                    <a:pt x="12" y="24"/>
                  </a:cubicBezTo>
                  <a:close/>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29" name="Line 61">
              <a:extLst>
                <a:ext uri="{FF2B5EF4-FFF2-40B4-BE49-F238E27FC236}">
                  <a16:creationId xmlns:a16="http://schemas.microsoft.com/office/drawing/2014/main" id="{517A0CDA-B2A8-ED5E-55B7-7A9BF61AF8D5}"/>
                </a:ext>
              </a:extLst>
            </p:cNvPr>
            <p:cNvSpPr>
              <a:spLocks noChangeShapeType="1"/>
            </p:cNvSpPr>
            <p:nvPr/>
          </p:nvSpPr>
          <p:spPr bwMode="auto">
            <a:xfrm>
              <a:off x="8374063" y="492125"/>
              <a:ext cx="0" cy="1349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30" name="Line 62">
              <a:extLst>
                <a:ext uri="{FF2B5EF4-FFF2-40B4-BE49-F238E27FC236}">
                  <a16:creationId xmlns:a16="http://schemas.microsoft.com/office/drawing/2014/main" id="{B706E948-FF51-281E-4B7C-4BC52EE0969D}"/>
                </a:ext>
              </a:extLst>
            </p:cNvPr>
            <p:cNvSpPr>
              <a:spLocks noChangeShapeType="1"/>
            </p:cNvSpPr>
            <p:nvPr/>
          </p:nvSpPr>
          <p:spPr bwMode="auto">
            <a:xfrm>
              <a:off x="8543926" y="661988"/>
              <a:ext cx="134938" cy="1349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grpSp>
      <p:sp>
        <p:nvSpPr>
          <p:cNvPr id="53" name="ZoneTexte 52">
            <a:extLst>
              <a:ext uri="{FF2B5EF4-FFF2-40B4-BE49-F238E27FC236}">
                <a16:creationId xmlns:a16="http://schemas.microsoft.com/office/drawing/2014/main" id="{FE3A29A5-50F0-FBE1-9B98-6E904EA6C8AF}"/>
              </a:ext>
            </a:extLst>
          </p:cNvPr>
          <p:cNvSpPr txBox="1"/>
          <p:nvPr/>
        </p:nvSpPr>
        <p:spPr>
          <a:xfrm>
            <a:off x="618465" y="1543303"/>
            <a:ext cx="10568142" cy="4344863"/>
          </a:xfrm>
          <a:prstGeom prst="rect">
            <a:avLst/>
          </a:prstGeom>
          <a:solidFill>
            <a:schemeClr val="bg1"/>
          </a:solidFill>
          <a:ln w="28575">
            <a:noFill/>
          </a:ln>
        </p:spPr>
        <p:txBody>
          <a:bodyPr wrap="square" rtlCol="0">
            <a:noAutofit/>
          </a:bodyPr>
          <a:lstStyle/>
          <a:p>
            <a:pPr algn="just">
              <a:buNone/>
            </a:pPr>
            <a:r>
              <a:rPr lang="fr-FR" sz="1600" dirty="0"/>
              <a:t>L’appréciation des parents porte également sur les aspects fonctionnels et pratiques du service proposé. La </a:t>
            </a:r>
            <a:r>
              <a:rPr lang="fr-FR" sz="1600" b="1" dirty="0"/>
              <a:t>période d’adaptation ou de familiarisation</a:t>
            </a:r>
            <a:r>
              <a:rPr lang="fr-FR" sz="1600" dirty="0"/>
              <a:t> à l’entrée en crèche obtient en 2025 son meilleur score depuis 2015, soulignant la qualité de l’accompagnement proposé aux familles dans ce moment clé.</a:t>
            </a:r>
          </a:p>
          <a:p>
            <a:pPr algn="just">
              <a:buNone/>
            </a:pPr>
            <a:endParaRPr lang="fr-FR" sz="1600" dirty="0"/>
          </a:p>
          <a:p>
            <a:pPr algn="just"/>
            <a:r>
              <a:rPr lang="fr-FR" sz="1600" dirty="0"/>
              <a:t>Le </a:t>
            </a:r>
            <a:r>
              <a:rPr lang="fr-FR" sz="1600" b="1" dirty="0"/>
              <a:t>fonctionnement de la crèche</a:t>
            </a:r>
            <a:r>
              <a:rPr lang="fr-FR" sz="1600" dirty="0"/>
              <a:t> est également salué, notamment concernant </a:t>
            </a:r>
            <a:r>
              <a:rPr lang="fr-FR" sz="1600" b="1" dirty="0"/>
              <a:t>l’amplitude horaire d’ouverture</a:t>
            </a:r>
            <a:r>
              <a:rPr lang="fr-FR" sz="1600" dirty="0"/>
              <a:t>, notée </a:t>
            </a:r>
            <a:r>
              <a:rPr lang="fr-FR" sz="1600" b="1" dirty="0"/>
              <a:t>8,95/10</a:t>
            </a:r>
            <a:r>
              <a:rPr lang="fr-FR" sz="1600" dirty="0"/>
              <a:t>, et les </a:t>
            </a:r>
            <a:r>
              <a:rPr lang="fr-FR" sz="1600" b="1" dirty="0"/>
              <a:t>activités d’éveil, jeux libres et accès aux jouets</a:t>
            </a:r>
            <a:r>
              <a:rPr lang="fr-FR" sz="1600" dirty="0"/>
              <a:t>, qui recueillent un score de </a:t>
            </a:r>
            <a:r>
              <a:rPr lang="fr-FR" sz="1600" b="1" dirty="0"/>
              <a:t>8,80/10</a:t>
            </a:r>
            <a:r>
              <a:rPr lang="fr-FR" sz="1600" dirty="0"/>
              <a:t>. Ces dimensions, essentielles dans le quotidien des parents et des enfants, contribuent à consolider la perception positive de l’accueil collectif.</a:t>
            </a:r>
          </a:p>
        </p:txBody>
      </p:sp>
      <p:sp>
        <p:nvSpPr>
          <p:cNvPr id="109" name="ZoneTexte 108">
            <a:extLst>
              <a:ext uri="{FF2B5EF4-FFF2-40B4-BE49-F238E27FC236}">
                <a16:creationId xmlns:a16="http://schemas.microsoft.com/office/drawing/2014/main" id="{B7344732-F417-3819-1B3F-33944AB40EA4}"/>
              </a:ext>
            </a:extLst>
          </p:cNvPr>
          <p:cNvSpPr txBox="1"/>
          <p:nvPr/>
        </p:nvSpPr>
        <p:spPr>
          <a:xfrm>
            <a:off x="2527626" y="325653"/>
            <a:ext cx="798666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Barlow"/>
                <a:ea typeface="+mn-ea"/>
                <a:cs typeface="+mn-cs"/>
              </a:rPr>
              <a:t>Des services et équipements toujours mieux perçus</a:t>
            </a:r>
            <a:endParaRPr kumimoji="0" lang="fr-FR" sz="1600" b="1" i="0" u="none" strike="noStrike" kern="1200" cap="none" spc="0" normalizeH="0" baseline="0" noProof="0" dirty="0">
              <a:ln>
                <a:noFill/>
              </a:ln>
              <a:solidFill>
                <a:prstClr val="white"/>
              </a:solidFill>
              <a:effectLst/>
              <a:uLnTx/>
              <a:uFillTx/>
              <a:latin typeface="Barlow"/>
              <a:ea typeface="+mn-ea"/>
              <a:cs typeface="+mn-cs"/>
            </a:endParaRPr>
          </a:p>
        </p:txBody>
      </p:sp>
      <p:sp>
        <p:nvSpPr>
          <p:cNvPr id="5" name="ZoneTexte 15">
            <a:extLst>
              <a:ext uri="{FF2B5EF4-FFF2-40B4-BE49-F238E27FC236}">
                <a16:creationId xmlns:a16="http://schemas.microsoft.com/office/drawing/2014/main" id="{C8B90EC7-D4C0-2DC7-9604-3D503564CEC9}"/>
              </a:ext>
            </a:extLst>
          </p:cNvPr>
          <p:cNvSpPr txBox="1"/>
          <p:nvPr/>
        </p:nvSpPr>
        <p:spPr>
          <a:xfrm>
            <a:off x="618465" y="421240"/>
            <a:ext cx="1567390" cy="347842"/>
          </a:xfrm>
          <a:prstGeom prst="snip2DiagRect">
            <a:avLst>
              <a:gd name="adj1" fmla="val 0"/>
              <a:gd name="adj2" fmla="val 45020"/>
            </a:avLst>
          </a:prstGeom>
          <a:solidFill>
            <a:srgbClr val="E2DA51"/>
          </a:solidFill>
          <a:ln>
            <a:noFill/>
          </a:ln>
        </p:spPr>
        <p:txBody>
          <a:bodyPr wrap="square" lIns="0" rIns="0" rtlCol="0" anchor="ctr" anchorCtr="0">
            <a:noAutofit/>
          </a:bodyPr>
          <a:lstStyle>
            <a:defPPr marR="0" lvl="0" algn="l" rtl="0">
              <a:lnSpc>
                <a:spcPct val="100000"/>
              </a:lnSpc>
              <a:spcBef>
                <a:spcPts val="0"/>
              </a:spcBef>
              <a:spcAft>
                <a:spcPts val="0"/>
              </a:spcAft>
              <a:defRPr lang="fr-FR"/>
            </a:defPPr>
            <a:lvl1pPr marR="0" lvl="0" algn="ctr">
              <a:lnSpc>
                <a:spcPct val="100000"/>
              </a:lnSpc>
              <a:spcBef>
                <a:spcPts val="0"/>
              </a:spcBef>
              <a:spcAft>
                <a:spcPts val="600"/>
              </a:spcAft>
              <a:buClr>
                <a:srgbClr val="000000"/>
              </a:buClr>
              <a:buFont typeface="Arial"/>
              <a:defRPr sz="1600" b="1" i="0" u="none" strike="noStrike" cap="none">
                <a:solidFill>
                  <a:srgbClr val="2F469C"/>
                </a:solidFill>
                <a:ea typeface="Calibri"/>
                <a:cs typeface="Times New Roman"/>
              </a:defRPr>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r>
              <a:rPr kumimoji="0" lang="fr-FR" sz="1200" b="1" i="0" u="none" strike="noStrike" kern="1200" cap="all" spc="0" normalizeH="0" baseline="0" noProof="0" dirty="0">
                <a:ln>
                  <a:noFill/>
                </a:ln>
                <a:solidFill>
                  <a:prstClr val="white"/>
                </a:solidFill>
                <a:effectLst/>
                <a:uLnTx/>
                <a:uFillTx/>
                <a:latin typeface="Arial"/>
                <a:cs typeface="Times New Roman"/>
              </a:rPr>
              <a:t>Principaux enseignements</a:t>
            </a:r>
          </a:p>
        </p:txBody>
      </p:sp>
    </p:spTree>
    <p:extLst>
      <p:ext uri="{BB962C8B-B14F-4D97-AF65-F5344CB8AC3E}">
        <p14:creationId xmlns:p14="http://schemas.microsoft.com/office/powerpoint/2010/main" val="3258685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E832B-2712-790F-CC61-DE9F98D0B31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4348421-7548-EE41-F92B-053CA1CF0D05}"/>
              </a:ext>
            </a:extLst>
          </p:cNvPr>
          <p:cNvSpPr/>
          <p:nvPr/>
        </p:nvSpPr>
        <p:spPr>
          <a:xfrm>
            <a:off x="0" y="-3103"/>
            <a:ext cx="12192000" cy="1274320"/>
          </a:xfrm>
          <a:prstGeom prst="rect">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prstClr val="white"/>
              </a:solidFill>
              <a:effectLst/>
              <a:uLnTx/>
              <a:uFillTx/>
              <a:latin typeface="Barlow"/>
              <a:ea typeface="+mn-ea"/>
              <a:cs typeface="+mn-cs"/>
            </a:endParaRPr>
          </a:p>
        </p:txBody>
      </p:sp>
      <p:grpSp>
        <p:nvGrpSpPr>
          <p:cNvPr id="8" name="Groupe 7">
            <a:extLst>
              <a:ext uri="{FF2B5EF4-FFF2-40B4-BE49-F238E27FC236}">
                <a16:creationId xmlns:a16="http://schemas.microsoft.com/office/drawing/2014/main" id="{D04E7526-8A0E-CD0C-7E76-9D2F8A2F897A}"/>
              </a:ext>
            </a:extLst>
          </p:cNvPr>
          <p:cNvGrpSpPr/>
          <p:nvPr/>
        </p:nvGrpSpPr>
        <p:grpSpPr>
          <a:xfrm>
            <a:off x="11186607" y="265913"/>
            <a:ext cx="683543" cy="445970"/>
            <a:chOff x="8051801" y="304800"/>
            <a:chExt cx="781050" cy="509588"/>
          </a:xfrm>
        </p:grpSpPr>
        <p:sp>
          <p:nvSpPr>
            <p:cNvPr id="9" name="Freeform 41">
              <a:extLst>
                <a:ext uri="{FF2B5EF4-FFF2-40B4-BE49-F238E27FC236}">
                  <a16:creationId xmlns:a16="http://schemas.microsoft.com/office/drawing/2014/main" id="{5CDC2B4C-C10C-5701-73D7-B784D8DBDA49}"/>
                </a:ext>
              </a:extLst>
            </p:cNvPr>
            <p:cNvSpPr>
              <a:spLocks/>
            </p:cNvSpPr>
            <p:nvPr/>
          </p:nvSpPr>
          <p:spPr bwMode="auto">
            <a:xfrm>
              <a:off x="8051801" y="322263"/>
              <a:ext cx="68263" cy="101600"/>
            </a:xfrm>
            <a:custGeom>
              <a:avLst/>
              <a:gdLst>
                <a:gd name="T0" fmla="*/ 4 w 16"/>
                <a:gd name="T1" fmla="*/ 24 h 24"/>
                <a:gd name="T2" fmla="*/ 12 w 16"/>
                <a:gd name="T3" fmla="*/ 24 h 24"/>
                <a:gd name="T4" fmla="*/ 16 w 16"/>
                <a:gd name="T5" fmla="*/ 20 h 24"/>
                <a:gd name="T6" fmla="*/ 16 w 16"/>
                <a:gd name="T7" fmla="*/ 4 h 24"/>
                <a:gd name="T8" fmla="*/ 12 w 16"/>
                <a:gd name="T9" fmla="*/ 0 h 24"/>
                <a:gd name="T10" fmla="*/ 4 w 16"/>
                <a:gd name="T11" fmla="*/ 0 h 24"/>
                <a:gd name="T12" fmla="*/ 0 w 16"/>
                <a:gd name="T13" fmla="*/ 4 h 24"/>
                <a:gd name="T14" fmla="*/ 0 w 16"/>
                <a:gd name="T15" fmla="*/ 20 h 24"/>
                <a:gd name="T16" fmla="*/ 4 w 16"/>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4" y="24"/>
                  </a:moveTo>
                  <a:cubicBezTo>
                    <a:pt x="12" y="24"/>
                    <a:pt x="12" y="24"/>
                    <a:pt x="12" y="24"/>
                  </a:cubicBezTo>
                  <a:cubicBezTo>
                    <a:pt x="14" y="24"/>
                    <a:pt x="16" y="22"/>
                    <a:pt x="16" y="20"/>
                  </a:cubicBezTo>
                  <a:cubicBezTo>
                    <a:pt x="16" y="4"/>
                    <a:pt x="16" y="4"/>
                    <a:pt x="16" y="4"/>
                  </a:cubicBezTo>
                  <a:cubicBezTo>
                    <a:pt x="16" y="2"/>
                    <a:pt x="14" y="0"/>
                    <a:pt x="12" y="0"/>
                  </a:cubicBezTo>
                  <a:cubicBezTo>
                    <a:pt x="4" y="0"/>
                    <a:pt x="4" y="0"/>
                    <a:pt x="4" y="0"/>
                  </a:cubicBezTo>
                  <a:cubicBezTo>
                    <a:pt x="2" y="0"/>
                    <a:pt x="0" y="2"/>
                    <a:pt x="0" y="4"/>
                  </a:cubicBezTo>
                  <a:cubicBezTo>
                    <a:pt x="0" y="20"/>
                    <a:pt x="0" y="20"/>
                    <a:pt x="0" y="20"/>
                  </a:cubicBezTo>
                  <a:cubicBezTo>
                    <a:pt x="0" y="22"/>
                    <a:pt x="2" y="24"/>
                    <a:pt x="4" y="24"/>
                  </a:cubicBezTo>
                  <a:close/>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10" name="Freeform 42">
              <a:extLst>
                <a:ext uri="{FF2B5EF4-FFF2-40B4-BE49-F238E27FC236}">
                  <a16:creationId xmlns:a16="http://schemas.microsoft.com/office/drawing/2014/main" id="{B115AF39-5732-683A-5A4F-51F1DDA64EA6}"/>
                </a:ext>
              </a:extLst>
            </p:cNvPr>
            <p:cNvSpPr>
              <a:spLocks/>
            </p:cNvSpPr>
            <p:nvPr/>
          </p:nvSpPr>
          <p:spPr bwMode="auto">
            <a:xfrm>
              <a:off x="8526463" y="322263"/>
              <a:ext cx="68263" cy="101600"/>
            </a:xfrm>
            <a:custGeom>
              <a:avLst/>
              <a:gdLst>
                <a:gd name="T0" fmla="*/ 16 w 16"/>
                <a:gd name="T1" fmla="*/ 24 h 24"/>
                <a:gd name="T2" fmla="*/ 16 w 16"/>
                <a:gd name="T3" fmla="*/ 4 h 24"/>
                <a:gd name="T4" fmla="*/ 12 w 16"/>
                <a:gd name="T5" fmla="*/ 0 h 24"/>
                <a:gd name="T6" fmla="*/ 4 w 16"/>
                <a:gd name="T7" fmla="*/ 0 h 24"/>
                <a:gd name="T8" fmla="*/ 0 w 16"/>
                <a:gd name="T9" fmla="*/ 4 h 24"/>
                <a:gd name="T10" fmla="*/ 0 w 16"/>
                <a:gd name="T11" fmla="*/ 12 h 24"/>
              </a:gdLst>
              <a:ahLst/>
              <a:cxnLst>
                <a:cxn ang="0">
                  <a:pos x="T0" y="T1"/>
                </a:cxn>
                <a:cxn ang="0">
                  <a:pos x="T2" y="T3"/>
                </a:cxn>
                <a:cxn ang="0">
                  <a:pos x="T4" y="T5"/>
                </a:cxn>
                <a:cxn ang="0">
                  <a:pos x="T6" y="T7"/>
                </a:cxn>
                <a:cxn ang="0">
                  <a:pos x="T8" y="T9"/>
                </a:cxn>
                <a:cxn ang="0">
                  <a:pos x="T10" y="T11"/>
                </a:cxn>
              </a:cxnLst>
              <a:rect l="0" t="0" r="r" b="b"/>
              <a:pathLst>
                <a:path w="16" h="24">
                  <a:moveTo>
                    <a:pt x="16" y="24"/>
                  </a:moveTo>
                  <a:cubicBezTo>
                    <a:pt x="16" y="4"/>
                    <a:pt x="16" y="4"/>
                    <a:pt x="16" y="4"/>
                  </a:cubicBezTo>
                  <a:cubicBezTo>
                    <a:pt x="16" y="2"/>
                    <a:pt x="14" y="0"/>
                    <a:pt x="12" y="0"/>
                  </a:cubicBezTo>
                  <a:cubicBezTo>
                    <a:pt x="4" y="0"/>
                    <a:pt x="4" y="0"/>
                    <a:pt x="4" y="0"/>
                  </a:cubicBezTo>
                  <a:cubicBezTo>
                    <a:pt x="2" y="0"/>
                    <a:pt x="0" y="2"/>
                    <a:pt x="0" y="4"/>
                  </a:cubicBezTo>
                  <a:cubicBezTo>
                    <a:pt x="0" y="12"/>
                    <a:pt x="0" y="12"/>
                    <a:pt x="0" y="12"/>
                  </a:cubicBez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11" name="Freeform 43">
              <a:extLst>
                <a:ext uri="{FF2B5EF4-FFF2-40B4-BE49-F238E27FC236}">
                  <a16:creationId xmlns:a16="http://schemas.microsoft.com/office/drawing/2014/main" id="{A46EAF76-30E2-A77E-9050-BE0E8FC66A4F}"/>
                </a:ext>
              </a:extLst>
            </p:cNvPr>
            <p:cNvSpPr>
              <a:spLocks/>
            </p:cNvSpPr>
            <p:nvPr/>
          </p:nvSpPr>
          <p:spPr bwMode="auto">
            <a:xfrm>
              <a:off x="8289926" y="322263"/>
              <a:ext cx="66675" cy="101600"/>
            </a:xfrm>
            <a:custGeom>
              <a:avLst/>
              <a:gdLst>
                <a:gd name="T0" fmla="*/ 16 w 16"/>
                <a:gd name="T1" fmla="*/ 12 h 24"/>
                <a:gd name="T2" fmla="*/ 16 w 16"/>
                <a:gd name="T3" fmla="*/ 4 h 24"/>
                <a:gd name="T4" fmla="*/ 12 w 16"/>
                <a:gd name="T5" fmla="*/ 0 h 24"/>
                <a:gd name="T6" fmla="*/ 4 w 16"/>
                <a:gd name="T7" fmla="*/ 0 h 24"/>
                <a:gd name="T8" fmla="*/ 0 w 16"/>
                <a:gd name="T9" fmla="*/ 4 h 24"/>
                <a:gd name="T10" fmla="*/ 0 w 16"/>
                <a:gd name="T11" fmla="*/ 24 h 24"/>
              </a:gdLst>
              <a:ahLst/>
              <a:cxnLst>
                <a:cxn ang="0">
                  <a:pos x="T0" y="T1"/>
                </a:cxn>
                <a:cxn ang="0">
                  <a:pos x="T2" y="T3"/>
                </a:cxn>
                <a:cxn ang="0">
                  <a:pos x="T4" y="T5"/>
                </a:cxn>
                <a:cxn ang="0">
                  <a:pos x="T6" y="T7"/>
                </a:cxn>
                <a:cxn ang="0">
                  <a:pos x="T8" y="T9"/>
                </a:cxn>
                <a:cxn ang="0">
                  <a:pos x="T10" y="T11"/>
                </a:cxn>
              </a:cxnLst>
              <a:rect l="0" t="0" r="r" b="b"/>
              <a:pathLst>
                <a:path w="16" h="24">
                  <a:moveTo>
                    <a:pt x="16" y="12"/>
                  </a:moveTo>
                  <a:cubicBezTo>
                    <a:pt x="16" y="4"/>
                    <a:pt x="16" y="4"/>
                    <a:pt x="16" y="4"/>
                  </a:cubicBezTo>
                  <a:cubicBezTo>
                    <a:pt x="16" y="2"/>
                    <a:pt x="14" y="0"/>
                    <a:pt x="12" y="0"/>
                  </a:cubicBezTo>
                  <a:cubicBezTo>
                    <a:pt x="4" y="0"/>
                    <a:pt x="4" y="0"/>
                    <a:pt x="4" y="0"/>
                  </a:cubicBezTo>
                  <a:cubicBezTo>
                    <a:pt x="2" y="0"/>
                    <a:pt x="0" y="2"/>
                    <a:pt x="0" y="4"/>
                  </a:cubicBezTo>
                  <a:cubicBezTo>
                    <a:pt x="0" y="24"/>
                    <a:pt x="0" y="24"/>
                    <a:pt x="0" y="24"/>
                  </a:cubicBez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12" name="Freeform 44">
              <a:extLst>
                <a:ext uri="{FF2B5EF4-FFF2-40B4-BE49-F238E27FC236}">
                  <a16:creationId xmlns:a16="http://schemas.microsoft.com/office/drawing/2014/main" id="{ED9D68D5-481C-9E61-29E7-1AE7355E952D}"/>
                </a:ext>
              </a:extLst>
            </p:cNvPr>
            <p:cNvSpPr>
              <a:spLocks/>
            </p:cNvSpPr>
            <p:nvPr/>
          </p:nvSpPr>
          <p:spPr bwMode="auto">
            <a:xfrm>
              <a:off x="8678863" y="509588"/>
              <a:ext cx="68263" cy="101600"/>
            </a:xfrm>
            <a:custGeom>
              <a:avLst/>
              <a:gdLst>
                <a:gd name="T0" fmla="*/ 12 w 16"/>
                <a:gd name="T1" fmla="*/ 24 h 24"/>
                <a:gd name="T2" fmla="*/ 4 w 16"/>
                <a:gd name="T3" fmla="*/ 24 h 24"/>
                <a:gd name="T4" fmla="*/ 0 w 16"/>
                <a:gd name="T5" fmla="*/ 20 h 24"/>
                <a:gd name="T6" fmla="*/ 0 w 16"/>
                <a:gd name="T7" fmla="*/ 4 h 24"/>
                <a:gd name="T8" fmla="*/ 4 w 16"/>
                <a:gd name="T9" fmla="*/ 0 h 24"/>
                <a:gd name="T10" fmla="*/ 12 w 16"/>
                <a:gd name="T11" fmla="*/ 0 h 24"/>
                <a:gd name="T12" fmla="*/ 16 w 16"/>
                <a:gd name="T13" fmla="*/ 4 h 24"/>
                <a:gd name="T14" fmla="*/ 16 w 16"/>
                <a:gd name="T15" fmla="*/ 20 h 24"/>
                <a:gd name="T16" fmla="*/ 12 w 16"/>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12" y="24"/>
                  </a:moveTo>
                  <a:cubicBezTo>
                    <a:pt x="4" y="24"/>
                    <a:pt x="4" y="24"/>
                    <a:pt x="4" y="24"/>
                  </a:cubicBezTo>
                  <a:cubicBezTo>
                    <a:pt x="2" y="24"/>
                    <a:pt x="0" y="22"/>
                    <a:pt x="0" y="20"/>
                  </a:cubicBezTo>
                  <a:cubicBezTo>
                    <a:pt x="0" y="4"/>
                    <a:pt x="0" y="4"/>
                    <a:pt x="0" y="4"/>
                  </a:cubicBezTo>
                  <a:cubicBezTo>
                    <a:pt x="0" y="2"/>
                    <a:pt x="2" y="0"/>
                    <a:pt x="4" y="0"/>
                  </a:cubicBezTo>
                  <a:cubicBezTo>
                    <a:pt x="12" y="0"/>
                    <a:pt x="12" y="0"/>
                    <a:pt x="12" y="0"/>
                  </a:cubicBezTo>
                  <a:cubicBezTo>
                    <a:pt x="14" y="0"/>
                    <a:pt x="16" y="2"/>
                    <a:pt x="16" y="4"/>
                  </a:cubicBezTo>
                  <a:cubicBezTo>
                    <a:pt x="16" y="20"/>
                    <a:pt x="16" y="20"/>
                    <a:pt x="16" y="20"/>
                  </a:cubicBezTo>
                  <a:cubicBezTo>
                    <a:pt x="16" y="22"/>
                    <a:pt x="14" y="24"/>
                    <a:pt x="12" y="24"/>
                  </a:cubicBezTo>
                  <a:close/>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13" name="Freeform 45">
              <a:extLst>
                <a:ext uri="{FF2B5EF4-FFF2-40B4-BE49-F238E27FC236}">
                  <a16:creationId xmlns:a16="http://schemas.microsoft.com/office/drawing/2014/main" id="{8973F66C-FBC9-8343-25AC-BB824F7949D0}"/>
                </a:ext>
              </a:extLst>
            </p:cNvPr>
            <p:cNvSpPr>
              <a:spLocks/>
            </p:cNvSpPr>
            <p:nvPr/>
          </p:nvSpPr>
          <p:spPr bwMode="auto">
            <a:xfrm>
              <a:off x="8678863" y="695325"/>
              <a:ext cx="68263" cy="101600"/>
            </a:xfrm>
            <a:custGeom>
              <a:avLst/>
              <a:gdLst>
                <a:gd name="T0" fmla="*/ 0 w 16"/>
                <a:gd name="T1" fmla="*/ 8 h 24"/>
                <a:gd name="T2" fmla="*/ 0 w 16"/>
                <a:gd name="T3" fmla="*/ 4 h 24"/>
                <a:gd name="T4" fmla="*/ 4 w 16"/>
                <a:gd name="T5" fmla="*/ 0 h 24"/>
                <a:gd name="T6" fmla="*/ 12 w 16"/>
                <a:gd name="T7" fmla="*/ 0 h 24"/>
                <a:gd name="T8" fmla="*/ 16 w 16"/>
                <a:gd name="T9" fmla="*/ 4 h 24"/>
                <a:gd name="T10" fmla="*/ 16 w 16"/>
                <a:gd name="T11" fmla="*/ 20 h 24"/>
                <a:gd name="T12" fmla="*/ 12 w 16"/>
                <a:gd name="T13" fmla="*/ 24 h 24"/>
                <a:gd name="T14" fmla="*/ 8 w 16"/>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4">
                  <a:moveTo>
                    <a:pt x="0" y="8"/>
                  </a:moveTo>
                  <a:cubicBezTo>
                    <a:pt x="0" y="4"/>
                    <a:pt x="0" y="4"/>
                    <a:pt x="0" y="4"/>
                  </a:cubicBezTo>
                  <a:cubicBezTo>
                    <a:pt x="0" y="2"/>
                    <a:pt x="2" y="0"/>
                    <a:pt x="4" y="0"/>
                  </a:cubicBezTo>
                  <a:cubicBezTo>
                    <a:pt x="12" y="0"/>
                    <a:pt x="12" y="0"/>
                    <a:pt x="12" y="0"/>
                  </a:cubicBezTo>
                  <a:cubicBezTo>
                    <a:pt x="14" y="0"/>
                    <a:pt x="16" y="2"/>
                    <a:pt x="16" y="4"/>
                  </a:cubicBezTo>
                  <a:cubicBezTo>
                    <a:pt x="16" y="20"/>
                    <a:pt x="16" y="20"/>
                    <a:pt x="16" y="20"/>
                  </a:cubicBezTo>
                  <a:cubicBezTo>
                    <a:pt x="16" y="22"/>
                    <a:pt x="14" y="24"/>
                    <a:pt x="12" y="24"/>
                  </a:cubicBezTo>
                  <a:cubicBezTo>
                    <a:pt x="8" y="24"/>
                    <a:pt x="8" y="24"/>
                    <a:pt x="8" y="24"/>
                  </a:cubicBez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14" name="Line 46">
              <a:extLst>
                <a:ext uri="{FF2B5EF4-FFF2-40B4-BE49-F238E27FC236}">
                  <a16:creationId xmlns:a16="http://schemas.microsoft.com/office/drawing/2014/main" id="{190D025B-6F22-A77F-7CC3-17ACB3B78992}"/>
                </a:ext>
              </a:extLst>
            </p:cNvPr>
            <p:cNvSpPr>
              <a:spLocks noChangeShapeType="1"/>
            </p:cNvSpPr>
            <p:nvPr/>
          </p:nvSpPr>
          <p:spPr bwMode="auto">
            <a:xfrm>
              <a:off x="8204201" y="304800"/>
              <a:ext cx="0" cy="136525"/>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15" name="Line 47">
              <a:extLst>
                <a:ext uri="{FF2B5EF4-FFF2-40B4-BE49-F238E27FC236}">
                  <a16:creationId xmlns:a16="http://schemas.microsoft.com/office/drawing/2014/main" id="{BCB79903-C1A4-02A3-0D93-1655ED54DDFB}"/>
                </a:ext>
              </a:extLst>
            </p:cNvPr>
            <p:cNvSpPr>
              <a:spLocks noChangeShapeType="1"/>
            </p:cNvSpPr>
            <p:nvPr/>
          </p:nvSpPr>
          <p:spPr bwMode="auto">
            <a:xfrm>
              <a:off x="8442326" y="304800"/>
              <a:ext cx="0" cy="6826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16" name="Line 48">
              <a:extLst>
                <a:ext uri="{FF2B5EF4-FFF2-40B4-BE49-F238E27FC236}">
                  <a16:creationId xmlns:a16="http://schemas.microsoft.com/office/drawing/2014/main" id="{121317D9-CE70-A588-8A72-4AECC02D9FF6}"/>
                </a:ext>
              </a:extLst>
            </p:cNvPr>
            <p:cNvSpPr>
              <a:spLocks noChangeShapeType="1"/>
            </p:cNvSpPr>
            <p:nvPr/>
          </p:nvSpPr>
          <p:spPr bwMode="auto">
            <a:xfrm>
              <a:off x="8832851" y="492125"/>
              <a:ext cx="0" cy="1349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17" name="Line 49">
              <a:extLst>
                <a:ext uri="{FF2B5EF4-FFF2-40B4-BE49-F238E27FC236}">
                  <a16:creationId xmlns:a16="http://schemas.microsoft.com/office/drawing/2014/main" id="{DBFB7668-634F-9ECD-C5BF-1F48658FC8BE}"/>
                </a:ext>
              </a:extLst>
            </p:cNvPr>
            <p:cNvSpPr>
              <a:spLocks noChangeShapeType="1"/>
            </p:cNvSpPr>
            <p:nvPr/>
          </p:nvSpPr>
          <p:spPr bwMode="auto">
            <a:xfrm>
              <a:off x="8832851" y="679450"/>
              <a:ext cx="0" cy="1349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18" name="Freeform 50">
              <a:extLst>
                <a:ext uri="{FF2B5EF4-FFF2-40B4-BE49-F238E27FC236}">
                  <a16:creationId xmlns:a16="http://schemas.microsoft.com/office/drawing/2014/main" id="{B388AAB2-ED3A-AE1C-874C-B030880E3A0C}"/>
                </a:ext>
              </a:extLst>
            </p:cNvPr>
            <p:cNvSpPr>
              <a:spLocks/>
            </p:cNvSpPr>
            <p:nvPr/>
          </p:nvSpPr>
          <p:spPr bwMode="auto">
            <a:xfrm>
              <a:off x="8764588" y="322263"/>
              <a:ext cx="68263" cy="101600"/>
            </a:xfrm>
            <a:custGeom>
              <a:avLst/>
              <a:gdLst>
                <a:gd name="T0" fmla="*/ 4 w 16"/>
                <a:gd name="T1" fmla="*/ 24 h 24"/>
                <a:gd name="T2" fmla="*/ 12 w 16"/>
                <a:gd name="T3" fmla="*/ 24 h 24"/>
                <a:gd name="T4" fmla="*/ 16 w 16"/>
                <a:gd name="T5" fmla="*/ 20 h 24"/>
                <a:gd name="T6" fmla="*/ 16 w 16"/>
                <a:gd name="T7" fmla="*/ 4 h 24"/>
                <a:gd name="T8" fmla="*/ 12 w 16"/>
                <a:gd name="T9" fmla="*/ 0 h 24"/>
                <a:gd name="T10" fmla="*/ 4 w 16"/>
                <a:gd name="T11" fmla="*/ 0 h 24"/>
                <a:gd name="T12" fmla="*/ 0 w 16"/>
                <a:gd name="T13" fmla="*/ 4 h 24"/>
                <a:gd name="T14" fmla="*/ 0 w 16"/>
                <a:gd name="T15" fmla="*/ 20 h 24"/>
                <a:gd name="T16" fmla="*/ 4 w 16"/>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4" y="24"/>
                  </a:moveTo>
                  <a:cubicBezTo>
                    <a:pt x="12" y="24"/>
                    <a:pt x="12" y="24"/>
                    <a:pt x="12" y="24"/>
                  </a:cubicBezTo>
                  <a:cubicBezTo>
                    <a:pt x="14" y="24"/>
                    <a:pt x="16" y="22"/>
                    <a:pt x="16" y="20"/>
                  </a:cubicBezTo>
                  <a:cubicBezTo>
                    <a:pt x="16" y="4"/>
                    <a:pt x="16" y="4"/>
                    <a:pt x="16" y="4"/>
                  </a:cubicBezTo>
                  <a:cubicBezTo>
                    <a:pt x="16" y="2"/>
                    <a:pt x="14" y="0"/>
                    <a:pt x="12" y="0"/>
                  </a:cubicBezTo>
                  <a:cubicBezTo>
                    <a:pt x="4" y="0"/>
                    <a:pt x="4" y="0"/>
                    <a:pt x="4" y="0"/>
                  </a:cubicBezTo>
                  <a:cubicBezTo>
                    <a:pt x="2" y="0"/>
                    <a:pt x="0" y="2"/>
                    <a:pt x="0" y="4"/>
                  </a:cubicBezTo>
                  <a:cubicBezTo>
                    <a:pt x="0" y="20"/>
                    <a:pt x="0" y="20"/>
                    <a:pt x="0" y="20"/>
                  </a:cubicBezTo>
                  <a:cubicBezTo>
                    <a:pt x="0" y="22"/>
                    <a:pt x="2" y="24"/>
                    <a:pt x="4" y="24"/>
                  </a:cubicBezTo>
                  <a:close/>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19" name="Line 51">
              <a:extLst>
                <a:ext uri="{FF2B5EF4-FFF2-40B4-BE49-F238E27FC236}">
                  <a16:creationId xmlns:a16="http://schemas.microsoft.com/office/drawing/2014/main" id="{9395EE0B-0D44-858E-3302-9FCF602F82A5}"/>
                </a:ext>
              </a:extLst>
            </p:cNvPr>
            <p:cNvSpPr>
              <a:spLocks noChangeShapeType="1"/>
            </p:cNvSpPr>
            <p:nvPr/>
          </p:nvSpPr>
          <p:spPr bwMode="auto">
            <a:xfrm>
              <a:off x="8678863" y="304800"/>
              <a:ext cx="0" cy="136525"/>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20" name="Freeform 52">
              <a:extLst>
                <a:ext uri="{FF2B5EF4-FFF2-40B4-BE49-F238E27FC236}">
                  <a16:creationId xmlns:a16="http://schemas.microsoft.com/office/drawing/2014/main" id="{56B42F49-A8E5-EB5F-0AEF-EFF4F61C8109}"/>
                </a:ext>
              </a:extLst>
            </p:cNvPr>
            <p:cNvSpPr>
              <a:spLocks/>
            </p:cNvSpPr>
            <p:nvPr/>
          </p:nvSpPr>
          <p:spPr bwMode="auto">
            <a:xfrm>
              <a:off x="8137526" y="509588"/>
              <a:ext cx="66675" cy="101600"/>
            </a:xfrm>
            <a:custGeom>
              <a:avLst/>
              <a:gdLst>
                <a:gd name="T0" fmla="*/ 4 w 16"/>
                <a:gd name="T1" fmla="*/ 24 h 24"/>
                <a:gd name="T2" fmla="*/ 12 w 16"/>
                <a:gd name="T3" fmla="*/ 24 h 24"/>
                <a:gd name="T4" fmla="*/ 16 w 16"/>
                <a:gd name="T5" fmla="*/ 20 h 24"/>
                <a:gd name="T6" fmla="*/ 16 w 16"/>
                <a:gd name="T7" fmla="*/ 4 h 24"/>
                <a:gd name="T8" fmla="*/ 12 w 16"/>
                <a:gd name="T9" fmla="*/ 0 h 24"/>
                <a:gd name="T10" fmla="*/ 4 w 16"/>
                <a:gd name="T11" fmla="*/ 0 h 24"/>
                <a:gd name="T12" fmla="*/ 0 w 16"/>
                <a:gd name="T13" fmla="*/ 4 h 24"/>
                <a:gd name="T14" fmla="*/ 0 w 16"/>
                <a:gd name="T15" fmla="*/ 20 h 24"/>
                <a:gd name="T16" fmla="*/ 4 w 16"/>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4" y="24"/>
                  </a:moveTo>
                  <a:cubicBezTo>
                    <a:pt x="12" y="24"/>
                    <a:pt x="12" y="24"/>
                    <a:pt x="12" y="24"/>
                  </a:cubicBezTo>
                  <a:cubicBezTo>
                    <a:pt x="14" y="24"/>
                    <a:pt x="16" y="22"/>
                    <a:pt x="16" y="20"/>
                  </a:cubicBezTo>
                  <a:cubicBezTo>
                    <a:pt x="16" y="4"/>
                    <a:pt x="16" y="4"/>
                    <a:pt x="16" y="4"/>
                  </a:cubicBezTo>
                  <a:cubicBezTo>
                    <a:pt x="16" y="2"/>
                    <a:pt x="14" y="0"/>
                    <a:pt x="12" y="0"/>
                  </a:cubicBezTo>
                  <a:cubicBezTo>
                    <a:pt x="4" y="0"/>
                    <a:pt x="4" y="0"/>
                    <a:pt x="4" y="0"/>
                  </a:cubicBezTo>
                  <a:cubicBezTo>
                    <a:pt x="2" y="0"/>
                    <a:pt x="0" y="2"/>
                    <a:pt x="0" y="4"/>
                  </a:cubicBezTo>
                  <a:cubicBezTo>
                    <a:pt x="0" y="20"/>
                    <a:pt x="0" y="20"/>
                    <a:pt x="0" y="20"/>
                  </a:cubicBezTo>
                  <a:cubicBezTo>
                    <a:pt x="0" y="22"/>
                    <a:pt x="2" y="24"/>
                    <a:pt x="4" y="24"/>
                  </a:cubicBezTo>
                  <a:close/>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21" name="Line 53">
              <a:extLst>
                <a:ext uri="{FF2B5EF4-FFF2-40B4-BE49-F238E27FC236}">
                  <a16:creationId xmlns:a16="http://schemas.microsoft.com/office/drawing/2014/main" id="{E78C79C2-3E5F-7CF1-4F17-6818ED6DBDDA}"/>
                </a:ext>
              </a:extLst>
            </p:cNvPr>
            <p:cNvSpPr>
              <a:spLocks noChangeShapeType="1"/>
            </p:cNvSpPr>
            <p:nvPr/>
          </p:nvSpPr>
          <p:spPr bwMode="auto">
            <a:xfrm>
              <a:off x="8051801" y="492125"/>
              <a:ext cx="0" cy="1349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22" name="Freeform 54">
              <a:extLst>
                <a:ext uri="{FF2B5EF4-FFF2-40B4-BE49-F238E27FC236}">
                  <a16:creationId xmlns:a16="http://schemas.microsoft.com/office/drawing/2014/main" id="{FB4ACEC2-9321-7616-0A83-7787B937DBA6}"/>
                </a:ext>
              </a:extLst>
            </p:cNvPr>
            <p:cNvSpPr>
              <a:spLocks/>
            </p:cNvSpPr>
            <p:nvPr/>
          </p:nvSpPr>
          <p:spPr bwMode="auto">
            <a:xfrm>
              <a:off x="8051801" y="695325"/>
              <a:ext cx="68263" cy="101600"/>
            </a:xfrm>
            <a:custGeom>
              <a:avLst/>
              <a:gdLst>
                <a:gd name="T0" fmla="*/ 12 w 16"/>
                <a:gd name="T1" fmla="*/ 24 h 24"/>
                <a:gd name="T2" fmla="*/ 4 w 16"/>
                <a:gd name="T3" fmla="*/ 24 h 24"/>
                <a:gd name="T4" fmla="*/ 0 w 16"/>
                <a:gd name="T5" fmla="*/ 20 h 24"/>
                <a:gd name="T6" fmla="*/ 0 w 16"/>
                <a:gd name="T7" fmla="*/ 4 h 24"/>
                <a:gd name="T8" fmla="*/ 4 w 16"/>
                <a:gd name="T9" fmla="*/ 0 h 24"/>
                <a:gd name="T10" fmla="*/ 12 w 16"/>
                <a:gd name="T11" fmla="*/ 0 h 24"/>
                <a:gd name="T12" fmla="*/ 16 w 16"/>
                <a:gd name="T13" fmla="*/ 4 h 24"/>
                <a:gd name="T14" fmla="*/ 16 w 16"/>
                <a:gd name="T15" fmla="*/ 20 h 24"/>
                <a:gd name="T16" fmla="*/ 12 w 16"/>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12" y="24"/>
                  </a:moveTo>
                  <a:cubicBezTo>
                    <a:pt x="4" y="24"/>
                    <a:pt x="4" y="24"/>
                    <a:pt x="4" y="24"/>
                  </a:cubicBezTo>
                  <a:cubicBezTo>
                    <a:pt x="2" y="24"/>
                    <a:pt x="0" y="22"/>
                    <a:pt x="0" y="20"/>
                  </a:cubicBezTo>
                  <a:cubicBezTo>
                    <a:pt x="0" y="4"/>
                    <a:pt x="0" y="4"/>
                    <a:pt x="0" y="4"/>
                  </a:cubicBezTo>
                  <a:cubicBezTo>
                    <a:pt x="0" y="2"/>
                    <a:pt x="2" y="0"/>
                    <a:pt x="4" y="0"/>
                  </a:cubicBezTo>
                  <a:cubicBezTo>
                    <a:pt x="12" y="0"/>
                    <a:pt x="12" y="0"/>
                    <a:pt x="12" y="0"/>
                  </a:cubicBezTo>
                  <a:cubicBezTo>
                    <a:pt x="14" y="0"/>
                    <a:pt x="16" y="2"/>
                    <a:pt x="16" y="4"/>
                  </a:cubicBezTo>
                  <a:cubicBezTo>
                    <a:pt x="16" y="20"/>
                    <a:pt x="16" y="20"/>
                    <a:pt x="16" y="20"/>
                  </a:cubicBezTo>
                  <a:cubicBezTo>
                    <a:pt x="16" y="22"/>
                    <a:pt x="14" y="24"/>
                    <a:pt x="12" y="24"/>
                  </a:cubicBezTo>
                  <a:close/>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23" name="Freeform 55">
              <a:extLst>
                <a:ext uri="{FF2B5EF4-FFF2-40B4-BE49-F238E27FC236}">
                  <a16:creationId xmlns:a16="http://schemas.microsoft.com/office/drawing/2014/main" id="{7BA569D4-DD24-C8AC-7A7A-6A0AB2D6EB87}"/>
                </a:ext>
              </a:extLst>
            </p:cNvPr>
            <p:cNvSpPr>
              <a:spLocks/>
            </p:cNvSpPr>
            <p:nvPr/>
          </p:nvSpPr>
          <p:spPr bwMode="auto">
            <a:xfrm>
              <a:off x="8526463" y="746125"/>
              <a:ext cx="68263" cy="50800"/>
            </a:xfrm>
            <a:custGeom>
              <a:avLst/>
              <a:gdLst>
                <a:gd name="T0" fmla="*/ 16 w 16"/>
                <a:gd name="T1" fmla="*/ 4 h 12"/>
                <a:gd name="T2" fmla="*/ 16 w 16"/>
                <a:gd name="T3" fmla="*/ 8 h 12"/>
                <a:gd name="T4" fmla="*/ 12 w 16"/>
                <a:gd name="T5" fmla="*/ 12 h 12"/>
                <a:gd name="T6" fmla="*/ 4 w 16"/>
                <a:gd name="T7" fmla="*/ 12 h 12"/>
                <a:gd name="T8" fmla="*/ 0 w 16"/>
                <a:gd name="T9" fmla="*/ 8 h 12"/>
                <a:gd name="T10" fmla="*/ 0 w 16"/>
                <a:gd name="T11" fmla="*/ 0 h 12"/>
              </a:gdLst>
              <a:ahLst/>
              <a:cxnLst>
                <a:cxn ang="0">
                  <a:pos x="T0" y="T1"/>
                </a:cxn>
                <a:cxn ang="0">
                  <a:pos x="T2" y="T3"/>
                </a:cxn>
                <a:cxn ang="0">
                  <a:pos x="T4" y="T5"/>
                </a:cxn>
                <a:cxn ang="0">
                  <a:pos x="T6" y="T7"/>
                </a:cxn>
                <a:cxn ang="0">
                  <a:pos x="T8" y="T9"/>
                </a:cxn>
                <a:cxn ang="0">
                  <a:pos x="T10" y="T11"/>
                </a:cxn>
              </a:cxnLst>
              <a:rect l="0" t="0" r="r" b="b"/>
              <a:pathLst>
                <a:path w="16" h="12">
                  <a:moveTo>
                    <a:pt x="16" y="4"/>
                  </a:moveTo>
                  <a:cubicBezTo>
                    <a:pt x="16" y="8"/>
                    <a:pt x="16" y="8"/>
                    <a:pt x="16" y="8"/>
                  </a:cubicBezTo>
                  <a:cubicBezTo>
                    <a:pt x="16" y="10"/>
                    <a:pt x="14" y="12"/>
                    <a:pt x="12" y="12"/>
                  </a:cubicBezTo>
                  <a:cubicBezTo>
                    <a:pt x="4" y="12"/>
                    <a:pt x="4" y="12"/>
                    <a:pt x="4" y="12"/>
                  </a:cubicBezTo>
                  <a:cubicBezTo>
                    <a:pt x="2" y="12"/>
                    <a:pt x="0" y="10"/>
                    <a:pt x="0" y="8"/>
                  </a:cubicBezTo>
                  <a:cubicBezTo>
                    <a:pt x="0" y="0"/>
                    <a:pt x="0" y="0"/>
                    <a:pt x="0" y="0"/>
                  </a:cubicBez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24" name="Freeform 56">
              <a:extLst>
                <a:ext uri="{FF2B5EF4-FFF2-40B4-BE49-F238E27FC236}">
                  <a16:creationId xmlns:a16="http://schemas.microsoft.com/office/drawing/2014/main" id="{9DFEC466-C44A-BEFF-ED82-FCC2900AD849}"/>
                </a:ext>
              </a:extLst>
            </p:cNvPr>
            <p:cNvSpPr>
              <a:spLocks/>
            </p:cNvSpPr>
            <p:nvPr/>
          </p:nvSpPr>
          <p:spPr bwMode="auto">
            <a:xfrm>
              <a:off x="8374063" y="746125"/>
              <a:ext cx="68263" cy="50800"/>
            </a:xfrm>
            <a:custGeom>
              <a:avLst/>
              <a:gdLst>
                <a:gd name="T0" fmla="*/ 16 w 16"/>
                <a:gd name="T1" fmla="*/ 0 h 12"/>
                <a:gd name="T2" fmla="*/ 16 w 16"/>
                <a:gd name="T3" fmla="*/ 8 h 12"/>
                <a:gd name="T4" fmla="*/ 12 w 16"/>
                <a:gd name="T5" fmla="*/ 12 h 12"/>
                <a:gd name="T6" fmla="*/ 4 w 16"/>
                <a:gd name="T7" fmla="*/ 12 h 12"/>
                <a:gd name="T8" fmla="*/ 0 w 16"/>
                <a:gd name="T9" fmla="*/ 8 h 12"/>
                <a:gd name="T10" fmla="*/ 0 w 16"/>
                <a:gd name="T11" fmla="*/ 0 h 12"/>
              </a:gdLst>
              <a:ahLst/>
              <a:cxnLst>
                <a:cxn ang="0">
                  <a:pos x="T0" y="T1"/>
                </a:cxn>
                <a:cxn ang="0">
                  <a:pos x="T2" y="T3"/>
                </a:cxn>
                <a:cxn ang="0">
                  <a:pos x="T4" y="T5"/>
                </a:cxn>
                <a:cxn ang="0">
                  <a:pos x="T6" y="T7"/>
                </a:cxn>
                <a:cxn ang="0">
                  <a:pos x="T8" y="T9"/>
                </a:cxn>
                <a:cxn ang="0">
                  <a:pos x="T10" y="T11"/>
                </a:cxn>
              </a:cxnLst>
              <a:rect l="0" t="0" r="r" b="b"/>
              <a:pathLst>
                <a:path w="16" h="12">
                  <a:moveTo>
                    <a:pt x="16" y="0"/>
                  </a:moveTo>
                  <a:cubicBezTo>
                    <a:pt x="16" y="8"/>
                    <a:pt x="16" y="8"/>
                    <a:pt x="16" y="8"/>
                  </a:cubicBezTo>
                  <a:cubicBezTo>
                    <a:pt x="16" y="10"/>
                    <a:pt x="14" y="12"/>
                    <a:pt x="12" y="12"/>
                  </a:cubicBezTo>
                  <a:cubicBezTo>
                    <a:pt x="4" y="12"/>
                    <a:pt x="4" y="12"/>
                    <a:pt x="4" y="12"/>
                  </a:cubicBezTo>
                  <a:cubicBezTo>
                    <a:pt x="2" y="12"/>
                    <a:pt x="0" y="10"/>
                    <a:pt x="0" y="8"/>
                  </a:cubicBezTo>
                  <a:cubicBezTo>
                    <a:pt x="0" y="0"/>
                    <a:pt x="0" y="0"/>
                    <a:pt x="0" y="0"/>
                  </a:cubicBez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25" name="Line 57">
              <a:extLst>
                <a:ext uri="{FF2B5EF4-FFF2-40B4-BE49-F238E27FC236}">
                  <a16:creationId xmlns:a16="http://schemas.microsoft.com/office/drawing/2014/main" id="{737ABE4B-05D8-061F-70B0-8AE6DF40CD7D}"/>
                </a:ext>
              </a:extLst>
            </p:cNvPr>
            <p:cNvSpPr>
              <a:spLocks noChangeShapeType="1"/>
            </p:cNvSpPr>
            <p:nvPr/>
          </p:nvSpPr>
          <p:spPr bwMode="auto">
            <a:xfrm>
              <a:off x="8204201" y="679450"/>
              <a:ext cx="0" cy="1349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26" name="Line 58">
              <a:extLst>
                <a:ext uri="{FF2B5EF4-FFF2-40B4-BE49-F238E27FC236}">
                  <a16:creationId xmlns:a16="http://schemas.microsoft.com/office/drawing/2014/main" id="{634EAE76-73E5-4F58-82B4-1DA8E2EA611B}"/>
                </a:ext>
              </a:extLst>
            </p:cNvPr>
            <p:cNvSpPr>
              <a:spLocks noChangeShapeType="1"/>
            </p:cNvSpPr>
            <p:nvPr/>
          </p:nvSpPr>
          <p:spPr bwMode="auto">
            <a:xfrm>
              <a:off x="8289926" y="695325"/>
              <a:ext cx="0" cy="11906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27" name="Oval 59">
              <a:extLst>
                <a:ext uri="{FF2B5EF4-FFF2-40B4-BE49-F238E27FC236}">
                  <a16:creationId xmlns:a16="http://schemas.microsoft.com/office/drawing/2014/main" id="{DB3AF241-83BB-5C13-2DF8-0E8DF8717D37}"/>
                </a:ext>
              </a:extLst>
            </p:cNvPr>
            <p:cNvSpPr>
              <a:spLocks noChangeArrowheads="1"/>
            </p:cNvSpPr>
            <p:nvPr/>
          </p:nvSpPr>
          <p:spPr bwMode="auto">
            <a:xfrm>
              <a:off x="8289926" y="406400"/>
              <a:ext cx="304800" cy="306388"/>
            </a:xfrm>
            <a:prstGeom prst="ellipse">
              <a:avLst/>
            </a:pr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28" name="Freeform 60">
              <a:extLst>
                <a:ext uri="{FF2B5EF4-FFF2-40B4-BE49-F238E27FC236}">
                  <a16:creationId xmlns:a16="http://schemas.microsoft.com/office/drawing/2014/main" id="{81801BCF-282A-5F3B-A15A-448BE90FB419}"/>
                </a:ext>
              </a:extLst>
            </p:cNvPr>
            <p:cNvSpPr>
              <a:spLocks/>
            </p:cNvSpPr>
            <p:nvPr/>
          </p:nvSpPr>
          <p:spPr bwMode="auto">
            <a:xfrm>
              <a:off x="8442326" y="509588"/>
              <a:ext cx="68263" cy="101600"/>
            </a:xfrm>
            <a:custGeom>
              <a:avLst/>
              <a:gdLst>
                <a:gd name="T0" fmla="*/ 12 w 16"/>
                <a:gd name="T1" fmla="*/ 24 h 24"/>
                <a:gd name="T2" fmla="*/ 4 w 16"/>
                <a:gd name="T3" fmla="*/ 24 h 24"/>
                <a:gd name="T4" fmla="*/ 0 w 16"/>
                <a:gd name="T5" fmla="*/ 20 h 24"/>
                <a:gd name="T6" fmla="*/ 0 w 16"/>
                <a:gd name="T7" fmla="*/ 4 h 24"/>
                <a:gd name="T8" fmla="*/ 4 w 16"/>
                <a:gd name="T9" fmla="*/ 0 h 24"/>
                <a:gd name="T10" fmla="*/ 12 w 16"/>
                <a:gd name="T11" fmla="*/ 0 h 24"/>
                <a:gd name="T12" fmla="*/ 16 w 16"/>
                <a:gd name="T13" fmla="*/ 4 h 24"/>
                <a:gd name="T14" fmla="*/ 16 w 16"/>
                <a:gd name="T15" fmla="*/ 20 h 24"/>
                <a:gd name="T16" fmla="*/ 12 w 16"/>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12" y="24"/>
                  </a:moveTo>
                  <a:cubicBezTo>
                    <a:pt x="4" y="24"/>
                    <a:pt x="4" y="24"/>
                    <a:pt x="4" y="24"/>
                  </a:cubicBezTo>
                  <a:cubicBezTo>
                    <a:pt x="2" y="24"/>
                    <a:pt x="0" y="22"/>
                    <a:pt x="0" y="20"/>
                  </a:cubicBezTo>
                  <a:cubicBezTo>
                    <a:pt x="0" y="4"/>
                    <a:pt x="0" y="4"/>
                    <a:pt x="0" y="4"/>
                  </a:cubicBezTo>
                  <a:cubicBezTo>
                    <a:pt x="0" y="2"/>
                    <a:pt x="2" y="0"/>
                    <a:pt x="4" y="0"/>
                  </a:cubicBezTo>
                  <a:cubicBezTo>
                    <a:pt x="12" y="0"/>
                    <a:pt x="12" y="0"/>
                    <a:pt x="12" y="0"/>
                  </a:cubicBezTo>
                  <a:cubicBezTo>
                    <a:pt x="14" y="0"/>
                    <a:pt x="16" y="2"/>
                    <a:pt x="16" y="4"/>
                  </a:cubicBezTo>
                  <a:cubicBezTo>
                    <a:pt x="16" y="20"/>
                    <a:pt x="16" y="20"/>
                    <a:pt x="16" y="20"/>
                  </a:cubicBezTo>
                  <a:cubicBezTo>
                    <a:pt x="16" y="22"/>
                    <a:pt x="14" y="24"/>
                    <a:pt x="12" y="24"/>
                  </a:cubicBezTo>
                  <a:close/>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29" name="Line 61">
              <a:extLst>
                <a:ext uri="{FF2B5EF4-FFF2-40B4-BE49-F238E27FC236}">
                  <a16:creationId xmlns:a16="http://schemas.microsoft.com/office/drawing/2014/main" id="{D439E868-907B-42DE-2420-DD94BC8CC8DD}"/>
                </a:ext>
              </a:extLst>
            </p:cNvPr>
            <p:cNvSpPr>
              <a:spLocks noChangeShapeType="1"/>
            </p:cNvSpPr>
            <p:nvPr/>
          </p:nvSpPr>
          <p:spPr bwMode="auto">
            <a:xfrm>
              <a:off x="8374063" y="492125"/>
              <a:ext cx="0" cy="1349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30" name="Line 62">
              <a:extLst>
                <a:ext uri="{FF2B5EF4-FFF2-40B4-BE49-F238E27FC236}">
                  <a16:creationId xmlns:a16="http://schemas.microsoft.com/office/drawing/2014/main" id="{0D856AEF-8787-009A-7D52-25EB67E16A30}"/>
                </a:ext>
              </a:extLst>
            </p:cNvPr>
            <p:cNvSpPr>
              <a:spLocks noChangeShapeType="1"/>
            </p:cNvSpPr>
            <p:nvPr/>
          </p:nvSpPr>
          <p:spPr bwMode="auto">
            <a:xfrm>
              <a:off x="8543926" y="661988"/>
              <a:ext cx="134938" cy="1349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grpSp>
      <p:sp>
        <p:nvSpPr>
          <p:cNvPr id="53" name="ZoneTexte 52">
            <a:extLst>
              <a:ext uri="{FF2B5EF4-FFF2-40B4-BE49-F238E27FC236}">
                <a16:creationId xmlns:a16="http://schemas.microsoft.com/office/drawing/2014/main" id="{5D45AAEB-2890-CC3D-AF7A-15AB43421BB2}"/>
              </a:ext>
            </a:extLst>
          </p:cNvPr>
          <p:cNvSpPr txBox="1"/>
          <p:nvPr/>
        </p:nvSpPr>
        <p:spPr>
          <a:xfrm>
            <a:off x="618465" y="1543303"/>
            <a:ext cx="10568142" cy="4344863"/>
          </a:xfrm>
          <a:prstGeom prst="rect">
            <a:avLst/>
          </a:prstGeom>
          <a:solidFill>
            <a:schemeClr val="bg1"/>
          </a:solidFill>
          <a:ln w="28575">
            <a:noFill/>
          </a:ln>
        </p:spPr>
        <p:txBody>
          <a:bodyPr wrap="square" rtlCol="0">
            <a:noAutofit/>
          </a:bodyPr>
          <a:lstStyle/>
          <a:p>
            <a:pPr algn="just">
              <a:buNone/>
            </a:pPr>
            <a:r>
              <a:rPr lang="fr-FR" sz="1600" dirty="0"/>
              <a:t>Le </a:t>
            </a:r>
            <a:r>
              <a:rPr lang="fr-FR" sz="1600" b="1" dirty="0"/>
              <a:t>soutien à la parentalité</a:t>
            </a:r>
            <a:r>
              <a:rPr lang="fr-FR" sz="1600" dirty="0"/>
              <a:t> demeure l’indicateur le plus bas de l’étude, bien qu’il reste à un bon niveau avec une note de </a:t>
            </a:r>
            <a:r>
              <a:rPr lang="fr-FR" sz="1600" b="1" dirty="0"/>
              <a:t>8,10/10</a:t>
            </a:r>
            <a:r>
              <a:rPr lang="fr-FR" sz="1600" dirty="0"/>
              <a:t>. Sa progression pour la </a:t>
            </a:r>
            <a:r>
              <a:rPr lang="fr-FR" sz="1600" b="1" dirty="0"/>
              <a:t>troisième année consécutive</a:t>
            </a:r>
            <a:r>
              <a:rPr lang="fr-FR" sz="1600" dirty="0"/>
              <a:t> montre que les établissements ont pris conscience de l’importance de cet enjeu et multiplient les actions en ce sens. </a:t>
            </a:r>
          </a:p>
          <a:p>
            <a:pPr algn="just">
              <a:buNone/>
            </a:pPr>
            <a:endParaRPr lang="fr-FR" sz="1600" dirty="0"/>
          </a:p>
          <a:p>
            <a:pPr algn="just"/>
            <a:r>
              <a:rPr lang="fr-FR" sz="1600" dirty="0"/>
              <a:t>Les </a:t>
            </a:r>
            <a:r>
              <a:rPr lang="fr-FR" sz="1600" b="1" dirty="0"/>
              <a:t>outils de communication</a:t>
            </a:r>
            <a:r>
              <a:rPr lang="fr-FR" sz="1600" dirty="0"/>
              <a:t> poursuivent également leur progression, atteignant </a:t>
            </a:r>
            <a:r>
              <a:rPr lang="fr-FR" sz="1600" b="1" dirty="0"/>
              <a:t>8,44/10</a:t>
            </a:r>
            <a:r>
              <a:rPr lang="fr-FR" sz="1600" dirty="0"/>
              <a:t>, leur meilleur score. Cette amélioration est d’autant plus significative dans un contexte où l’accélération des usages digitaux, renforcée par la crise sanitaire, a modifié les attentes des familles en matière d’information et de suivi du quotidien de leur enfant.</a:t>
            </a:r>
          </a:p>
          <a:p>
            <a:pPr algn="just"/>
            <a:endParaRPr lang="fr-FR" sz="1600" dirty="0"/>
          </a:p>
          <a:p>
            <a:r>
              <a:rPr lang="fr-FR" sz="1600" b="1" dirty="0"/>
              <a:t>Conclusion</a:t>
            </a:r>
          </a:p>
          <a:p>
            <a:r>
              <a:rPr lang="fr-FR" sz="1600" dirty="0"/>
              <a:t>Dans un secteur sous pression, les crèches adhérentes à la FFEC affichent des </a:t>
            </a:r>
            <a:r>
              <a:rPr lang="fr-FR" sz="1600" b="1" dirty="0"/>
              <a:t>résultats solides et en amélioration</a:t>
            </a:r>
            <a:r>
              <a:rPr lang="fr-FR" sz="1600" dirty="0"/>
              <a:t>, portés par la qualité relationnelle des équipes, l’adaptation des services et une dynamique d’amélioration continue. Les enjeux à venir concerneront le </a:t>
            </a:r>
            <a:r>
              <a:rPr lang="fr-FR" sz="1600" b="1" dirty="0"/>
              <a:t>renforcement de l’attractivité des métiers et l’accompagnement parental</a:t>
            </a:r>
            <a:endParaRPr lang="fr-FR" sz="1600" dirty="0"/>
          </a:p>
        </p:txBody>
      </p:sp>
      <p:sp>
        <p:nvSpPr>
          <p:cNvPr id="109" name="ZoneTexte 108">
            <a:extLst>
              <a:ext uri="{FF2B5EF4-FFF2-40B4-BE49-F238E27FC236}">
                <a16:creationId xmlns:a16="http://schemas.microsoft.com/office/drawing/2014/main" id="{8CD76F3E-DB38-92E9-6CC4-A07B189C9AC9}"/>
              </a:ext>
            </a:extLst>
          </p:cNvPr>
          <p:cNvSpPr txBox="1"/>
          <p:nvPr/>
        </p:nvSpPr>
        <p:spPr>
          <a:xfrm>
            <a:off x="2527626" y="325653"/>
            <a:ext cx="798666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Barlow"/>
                <a:ea typeface="+mn-ea"/>
                <a:cs typeface="+mn-cs"/>
              </a:rPr>
              <a:t>Une amélioration continue des dispositifs de soutien à la parentalité et des outils de communication</a:t>
            </a:r>
            <a:endParaRPr kumimoji="0" lang="fr-FR" sz="1600" b="1" i="0" u="none" strike="noStrike" kern="1200" cap="none" spc="0" normalizeH="0" baseline="0" noProof="0" dirty="0">
              <a:ln>
                <a:noFill/>
              </a:ln>
              <a:solidFill>
                <a:prstClr val="white"/>
              </a:solidFill>
              <a:effectLst/>
              <a:uLnTx/>
              <a:uFillTx/>
              <a:latin typeface="Barlow"/>
              <a:ea typeface="+mn-ea"/>
              <a:cs typeface="+mn-cs"/>
            </a:endParaRPr>
          </a:p>
        </p:txBody>
      </p:sp>
      <p:sp>
        <p:nvSpPr>
          <p:cNvPr id="5" name="ZoneTexte 15">
            <a:extLst>
              <a:ext uri="{FF2B5EF4-FFF2-40B4-BE49-F238E27FC236}">
                <a16:creationId xmlns:a16="http://schemas.microsoft.com/office/drawing/2014/main" id="{88E70943-ECC4-0FE0-D982-B9F332F97661}"/>
              </a:ext>
            </a:extLst>
          </p:cNvPr>
          <p:cNvSpPr txBox="1"/>
          <p:nvPr/>
        </p:nvSpPr>
        <p:spPr>
          <a:xfrm>
            <a:off x="618465" y="421240"/>
            <a:ext cx="1567390" cy="347842"/>
          </a:xfrm>
          <a:prstGeom prst="snip2DiagRect">
            <a:avLst>
              <a:gd name="adj1" fmla="val 0"/>
              <a:gd name="adj2" fmla="val 45020"/>
            </a:avLst>
          </a:prstGeom>
          <a:solidFill>
            <a:srgbClr val="E2DA51"/>
          </a:solidFill>
          <a:ln>
            <a:noFill/>
          </a:ln>
        </p:spPr>
        <p:txBody>
          <a:bodyPr wrap="square" lIns="0" rIns="0" rtlCol="0" anchor="ctr" anchorCtr="0">
            <a:noAutofit/>
          </a:bodyPr>
          <a:lstStyle>
            <a:defPPr marR="0" lvl="0" algn="l" rtl="0">
              <a:lnSpc>
                <a:spcPct val="100000"/>
              </a:lnSpc>
              <a:spcBef>
                <a:spcPts val="0"/>
              </a:spcBef>
              <a:spcAft>
                <a:spcPts val="0"/>
              </a:spcAft>
              <a:defRPr lang="fr-FR"/>
            </a:defPPr>
            <a:lvl1pPr marR="0" lvl="0" algn="ctr">
              <a:lnSpc>
                <a:spcPct val="100000"/>
              </a:lnSpc>
              <a:spcBef>
                <a:spcPts val="0"/>
              </a:spcBef>
              <a:spcAft>
                <a:spcPts val="600"/>
              </a:spcAft>
              <a:buClr>
                <a:srgbClr val="000000"/>
              </a:buClr>
              <a:buFont typeface="Arial"/>
              <a:defRPr sz="1600" b="1" i="0" u="none" strike="noStrike" cap="none">
                <a:solidFill>
                  <a:srgbClr val="2F469C"/>
                </a:solidFill>
                <a:ea typeface="Calibri"/>
                <a:cs typeface="Times New Roman"/>
              </a:defRPr>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r>
              <a:rPr kumimoji="0" lang="fr-FR" sz="1200" b="1" i="0" u="none" strike="noStrike" kern="1200" cap="all" spc="0" normalizeH="0" baseline="0" noProof="0" dirty="0">
                <a:ln>
                  <a:noFill/>
                </a:ln>
                <a:solidFill>
                  <a:prstClr val="white"/>
                </a:solidFill>
                <a:effectLst/>
                <a:uLnTx/>
                <a:uFillTx/>
                <a:latin typeface="Arial"/>
                <a:cs typeface="Times New Roman"/>
              </a:rPr>
              <a:t>Principaux enseignements</a:t>
            </a:r>
          </a:p>
        </p:txBody>
      </p:sp>
    </p:spTree>
    <p:extLst>
      <p:ext uri="{BB962C8B-B14F-4D97-AF65-F5344CB8AC3E}">
        <p14:creationId xmlns:p14="http://schemas.microsoft.com/office/powerpoint/2010/main" val="1594567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002A289-E093-BA7E-FE7A-AD0C357DF96D}"/>
              </a:ext>
            </a:extLst>
          </p:cNvPr>
          <p:cNvSpPr>
            <a:spLocks noGrp="1"/>
          </p:cNvSpPr>
          <p:nvPr>
            <p:ph type="title"/>
          </p:nvPr>
        </p:nvSpPr>
        <p:spPr/>
        <p:txBody>
          <a:bodyPr/>
          <a:lstStyle/>
          <a:p>
            <a:r>
              <a:rPr lang="fr-FR" cap="all" dirty="0"/>
              <a:t>DES Résultats D’UNE FIABILITE EQUIVALENTE  A L'Année Précédente</a:t>
            </a:r>
          </a:p>
        </p:txBody>
      </p:sp>
      <p:sp>
        <p:nvSpPr>
          <p:cNvPr id="18" name="Espace réservé du texte 35">
            <a:extLst>
              <a:ext uri="{FF2B5EF4-FFF2-40B4-BE49-F238E27FC236}">
                <a16:creationId xmlns:a16="http://schemas.microsoft.com/office/drawing/2014/main" id="{44CF868F-3A24-4EF5-1347-5509C90EC412}"/>
              </a:ext>
            </a:extLst>
          </p:cNvPr>
          <p:cNvSpPr txBox="1">
            <a:spLocks/>
          </p:cNvSpPr>
          <p:nvPr/>
        </p:nvSpPr>
        <p:spPr>
          <a:xfrm>
            <a:off x="450000" y="1537527"/>
            <a:ext cx="11533301" cy="353943"/>
          </a:xfrm>
          <a:prstGeom prst="rect">
            <a:avLst/>
          </a:prstGeom>
        </p:spPr>
        <p:txBody>
          <a:bodyPr wrap="square"/>
          <a:lstStyle>
            <a:lvl1pPr marL="0" indent="0" algn="l" defTabSz="914400" rtl="0" eaLnBrk="1" latinLnBrk="0" hangingPunct="1">
              <a:lnSpc>
                <a:spcPct val="115000"/>
              </a:lnSpc>
              <a:spcBef>
                <a:spcPts val="400"/>
              </a:spcBef>
              <a:spcAft>
                <a:spcPts val="400"/>
              </a:spcAft>
              <a:buSzPct val="100000"/>
              <a:buFont typeface="Wingdings 2" panose="05020102010507070707" pitchFamily="18" charset="2"/>
              <a:buNone/>
              <a:defRPr sz="1200" b="0" kern="1200">
                <a:solidFill>
                  <a:schemeClr val="tx1"/>
                </a:solidFill>
                <a:latin typeface="+mn-lt"/>
                <a:ea typeface="+mn-ea"/>
                <a:cs typeface="+mn-cs"/>
              </a:defRPr>
            </a:lvl1pPr>
            <a:lvl2pPr marL="171450" indent="-171450" algn="l" defTabSz="914400" rtl="0" eaLnBrk="1" latinLnBrk="0" hangingPunct="1">
              <a:lnSpc>
                <a:spcPct val="115000"/>
              </a:lnSpc>
              <a:spcBef>
                <a:spcPts val="400"/>
              </a:spcBef>
              <a:spcAft>
                <a:spcPts val="400"/>
              </a:spcAft>
              <a:buSzPct val="100000"/>
              <a:buFont typeface="Arial" panose="020B0604020202020204" pitchFamily="34" charset="0"/>
              <a:buChar char="•"/>
              <a:defRPr lang="en-GB" sz="1200" kern="1200" dirty="0">
                <a:solidFill>
                  <a:schemeClr val="tx1"/>
                </a:solidFill>
                <a:latin typeface="+mn-lt"/>
                <a:ea typeface="+mn-ea"/>
                <a:cs typeface="+mn-cs"/>
              </a:defRPr>
            </a:lvl2pPr>
            <a:lvl3pPr marL="542925" indent="-173038"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3pPr>
            <a:lvl4pPr marL="987425" indent="-228600"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4pPr>
            <a:lvl5pPr marL="1033463" indent="0" algn="l" defTabSz="914400" rtl="0" eaLnBrk="1" latinLnBrk="0" hangingPunct="1">
              <a:lnSpc>
                <a:spcPct val="115000"/>
              </a:lnSpc>
              <a:spcBef>
                <a:spcPts val="400"/>
              </a:spcBef>
              <a:spcAft>
                <a:spcPts val="400"/>
              </a:spcAft>
              <a:buFont typeface="Barlow" panose="020B040602020203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5000"/>
              </a:lnSpc>
              <a:spcBef>
                <a:spcPts val="400"/>
              </a:spcBef>
              <a:spcAft>
                <a:spcPts val="400"/>
              </a:spcAft>
              <a:buClrTx/>
              <a:buSzPct val="100000"/>
              <a:buFont typeface="Wingdings 2" panose="05020102010507070707" pitchFamily="18" charset="2"/>
              <a:buNone/>
              <a:tabLst/>
              <a:defRPr/>
            </a:pPr>
            <a:r>
              <a:rPr kumimoji="0" lang="fr-FR" sz="2000" b="0" i="0" u="none" strike="noStrike" kern="1200" cap="none" spc="0" normalizeH="0" baseline="0" noProof="0" dirty="0">
                <a:ln>
                  <a:noFill/>
                </a:ln>
                <a:solidFill>
                  <a:srgbClr val="1DAFAD">
                    <a:lumMod val="75000"/>
                  </a:srgbClr>
                </a:solidFill>
                <a:effectLst/>
                <a:uLnTx/>
                <a:uFillTx/>
                <a:latin typeface="Barlow"/>
                <a:ea typeface="+mn-ea"/>
                <a:cs typeface="+mn-cs"/>
              </a:rPr>
              <a:t>LES GRANDES LIGNES DU DISPOSITIF</a:t>
            </a:r>
          </a:p>
        </p:txBody>
      </p:sp>
      <p:sp>
        <p:nvSpPr>
          <p:cNvPr id="62" name="Espace réservé du contenu 15">
            <a:extLst>
              <a:ext uri="{FF2B5EF4-FFF2-40B4-BE49-F238E27FC236}">
                <a16:creationId xmlns:a16="http://schemas.microsoft.com/office/drawing/2014/main" id="{06081291-09DA-C769-6EE0-452077678DB7}"/>
              </a:ext>
            </a:extLst>
          </p:cNvPr>
          <p:cNvSpPr txBox="1">
            <a:spLocks/>
          </p:cNvSpPr>
          <p:nvPr/>
        </p:nvSpPr>
        <p:spPr>
          <a:xfrm>
            <a:off x="155340" y="3139230"/>
            <a:ext cx="3633820" cy="2967980"/>
          </a:xfrm>
          <a:prstGeom prst="rect">
            <a:avLst/>
          </a:prstGeom>
        </p:spPr>
        <p:txBody>
          <a:bodyPr vert="horz" lIns="0" tIns="45720" rIns="0" bIns="45720" rtlCol="0">
            <a:noAutofit/>
          </a:bodyPr>
          <a:lst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400" b="0" kern="1200">
                <a:solidFill>
                  <a:schemeClr val="tx1"/>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2"/>
              </a:buBlip>
              <a:defRPr sz="14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7675" marR="0" lvl="1" indent="-314325" algn="l" defTabSz="914400" rtl="0" eaLnBrk="1" fontAlgn="auto" latinLnBrk="0" hangingPunct="1">
              <a:lnSpc>
                <a:spcPct val="100000"/>
              </a:lnSpc>
              <a:spcBef>
                <a:spcPts val="600"/>
              </a:spcBef>
              <a:spcAft>
                <a:spcPts val="0"/>
              </a:spcAft>
              <a:buClr>
                <a:srgbClr val="121B5A"/>
              </a:buClr>
              <a:buSzPct val="80000"/>
              <a:buFont typeface="Wingdings" panose="05000000000000000000" pitchFamily="2" charset="2"/>
              <a:buChar char="q"/>
              <a:tabLst/>
              <a:defRPr/>
            </a:pPr>
            <a:r>
              <a:rPr kumimoji="0" lang="fr-FR" sz="1200" b="0" i="0" u="none" strike="noStrike" kern="1200" cap="none" spc="0" normalizeH="0" baseline="0" noProof="0" dirty="0">
                <a:ln>
                  <a:noFill/>
                </a:ln>
                <a:solidFill>
                  <a:sysClr val="windowText" lastClr="000000"/>
                </a:solidFill>
                <a:effectLst/>
                <a:uLnTx/>
                <a:uFillTx/>
                <a:latin typeface="Barlow"/>
                <a:ea typeface="+mn-ea"/>
                <a:cs typeface="Arial" panose="020B0604020202020204" pitchFamily="34" charset="0"/>
              </a:rPr>
              <a:t>Au total, </a:t>
            </a:r>
            <a:r>
              <a:rPr kumimoji="0" lang="fr-FR" sz="1200" b="1" i="0" u="none" strike="noStrike" kern="1200" cap="none" spc="0" normalizeH="0" baseline="0" noProof="0" dirty="0">
                <a:ln>
                  <a:noFill/>
                </a:ln>
                <a:solidFill>
                  <a:srgbClr val="2F469C"/>
                </a:solidFill>
                <a:effectLst/>
                <a:uLnTx/>
                <a:uFillTx/>
                <a:latin typeface="Barlow"/>
                <a:ea typeface="+mn-ea"/>
                <a:cs typeface="Arial" panose="020B0604020202020204" pitchFamily="34" charset="0"/>
              </a:rPr>
              <a:t>69 401 parents ont été sollicités </a:t>
            </a:r>
            <a:r>
              <a:rPr kumimoji="0" lang="fr-FR" sz="1200" b="0" i="0" u="none" strike="noStrike" kern="1200" cap="none" spc="0" normalizeH="0" baseline="0" noProof="0" dirty="0">
                <a:ln>
                  <a:noFill/>
                </a:ln>
                <a:solidFill>
                  <a:srgbClr val="2F469C"/>
                </a:solidFill>
                <a:effectLst/>
                <a:uLnTx/>
                <a:uFillTx/>
                <a:latin typeface="Barlow"/>
                <a:ea typeface="+mn-ea"/>
                <a:cs typeface="Arial" panose="020B0604020202020204" pitchFamily="34" charset="0"/>
              </a:rPr>
              <a:t>(vs 69 357 en 2024)</a:t>
            </a:r>
            <a:endParaRPr kumimoji="0" lang="fr-FR" sz="1200" b="0" i="0" u="none" strike="noStrike" kern="1200" cap="none" spc="0" normalizeH="0" baseline="0" noProof="0" dirty="0">
              <a:ln>
                <a:noFill/>
              </a:ln>
              <a:solidFill>
                <a:srgbClr val="FF0000"/>
              </a:solidFill>
              <a:effectLst/>
              <a:uLnTx/>
              <a:uFillTx/>
              <a:latin typeface="Barlow"/>
              <a:ea typeface="+mn-ea"/>
              <a:cs typeface="Arial" panose="020B0604020202020204" pitchFamily="34" charset="0"/>
            </a:endParaRPr>
          </a:p>
          <a:p>
            <a:pPr marL="447675" marR="0" lvl="1" indent="-314325" algn="l" defTabSz="914400" rtl="0" eaLnBrk="1" fontAlgn="auto" latinLnBrk="0" hangingPunct="1">
              <a:lnSpc>
                <a:spcPct val="100000"/>
              </a:lnSpc>
              <a:spcBef>
                <a:spcPts val="600"/>
              </a:spcBef>
              <a:spcAft>
                <a:spcPts val="0"/>
              </a:spcAft>
              <a:buClr>
                <a:srgbClr val="121B5A"/>
              </a:buClr>
              <a:buSzPct val="80000"/>
              <a:buFont typeface="Wingdings" panose="05000000000000000000" pitchFamily="2" charset="2"/>
              <a:buChar char="q"/>
              <a:tabLst/>
              <a:defRPr/>
            </a:pPr>
            <a:r>
              <a:rPr kumimoji="0" lang="fr-FR" sz="1200" b="0" i="0" u="none" strike="noStrike" kern="1200" cap="none" spc="0" normalizeH="0" baseline="0" noProof="0" dirty="0">
                <a:ln>
                  <a:noFill/>
                </a:ln>
                <a:solidFill>
                  <a:sysClr val="windowText" lastClr="000000"/>
                </a:solidFill>
                <a:effectLst/>
                <a:uLnTx/>
                <a:uFillTx/>
                <a:latin typeface="Barlow"/>
                <a:ea typeface="+mn-ea"/>
                <a:cs typeface="Arial" panose="020B0604020202020204" pitchFamily="34" charset="0"/>
              </a:rPr>
              <a:t>Exploitation exhaustive des fichiers fournis par chaque Entreprise de Crèches. Seuls les parents ayant donné leur accord pour la transmission de leur email ont été interrogés directement par Ipsos.</a:t>
            </a:r>
          </a:p>
          <a:p>
            <a:pPr marL="447675" marR="0" lvl="1" indent="-314325" algn="l" defTabSz="914400" rtl="0" eaLnBrk="1" fontAlgn="auto" latinLnBrk="0" hangingPunct="1">
              <a:lnSpc>
                <a:spcPct val="100000"/>
              </a:lnSpc>
              <a:spcBef>
                <a:spcPts val="600"/>
              </a:spcBef>
              <a:spcAft>
                <a:spcPts val="0"/>
              </a:spcAft>
              <a:buClr>
                <a:srgbClr val="121B5A"/>
              </a:buClr>
              <a:buSzPct val="80000"/>
              <a:buFont typeface="Wingdings" panose="05000000000000000000" pitchFamily="2" charset="2"/>
              <a:buChar char="q"/>
              <a:tabLst/>
              <a:defRPr/>
            </a:pPr>
            <a:r>
              <a:rPr kumimoji="0" lang="fr-FR" sz="1200" b="0" i="0" u="none" strike="noStrike" kern="1200" cap="none" spc="0" normalizeH="0" baseline="0" noProof="0" dirty="0">
                <a:ln>
                  <a:noFill/>
                </a:ln>
                <a:solidFill>
                  <a:sysClr val="windowText" lastClr="000000"/>
                </a:solidFill>
                <a:effectLst/>
                <a:uLnTx/>
                <a:uFillTx/>
                <a:latin typeface="Barlow"/>
                <a:ea typeface="+mn-ea"/>
                <a:cs typeface="Arial" panose="020B0604020202020204" pitchFamily="34" charset="0"/>
              </a:rPr>
              <a:t>Seuls les parents ayant une adresse email valide ont été sollicités (partie Ipsos).</a:t>
            </a:r>
          </a:p>
          <a:p>
            <a:pPr marL="447675" marR="0" lvl="1" indent="-314325" algn="l" defTabSz="914400" rtl="0" eaLnBrk="1" fontAlgn="auto" latinLnBrk="0" hangingPunct="1">
              <a:lnSpc>
                <a:spcPct val="100000"/>
              </a:lnSpc>
              <a:spcBef>
                <a:spcPts val="600"/>
              </a:spcBef>
              <a:spcAft>
                <a:spcPts val="0"/>
              </a:spcAft>
              <a:buClr>
                <a:srgbClr val="121B5A"/>
              </a:buClr>
              <a:buSzPct val="80000"/>
              <a:buFont typeface="Wingdings" panose="05000000000000000000" pitchFamily="2" charset="2"/>
              <a:buChar char="q"/>
              <a:tabLst/>
              <a:defRPr/>
            </a:pPr>
            <a:r>
              <a:rPr kumimoji="0" lang="fr-FR" sz="1200" b="0" i="0" u="none" strike="noStrike" kern="1200" cap="none" spc="0" normalizeH="0" baseline="0" noProof="0" dirty="0">
                <a:ln>
                  <a:noFill/>
                </a:ln>
                <a:solidFill>
                  <a:sysClr val="windowText" lastClr="000000"/>
                </a:solidFill>
                <a:effectLst/>
                <a:uLnTx/>
                <a:uFillTx/>
                <a:latin typeface="Barlow"/>
                <a:ea typeface="+mn-ea"/>
                <a:cs typeface="Arial" panose="020B0604020202020204" pitchFamily="34" charset="0"/>
              </a:rPr>
              <a:t>Aucun quota n’a été appliqué.	</a:t>
            </a:r>
          </a:p>
        </p:txBody>
      </p:sp>
      <p:sp>
        <p:nvSpPr>
          <p:cNvPr id="63" name="Espace réservé du contenu 2">
            <a:extLst>
              <a:ext uri="{FF2B5EF4-FFF2-40B4-BE49-F238E27FC236}">
                <a16:creationId xmlns:a16="http://schemas.microsoft.com/office/drawing/2014/main" id="{943B238F-6C5E-E429-AF9E-73FF211DA3B7}"/>
              </a:ext>
            </a:extLst>
          </p:cNvPr>
          <p:cNvSpPr txBox="1">
            <a:spLocks/>
          </p:cNvSpPr>
          <p:nvPr/>
        </p:nvSpPr>
        <p:spPr>
          <a:xfrm>
            <a:off x="4259796" y="3139230"/>
            <a:ext cx="3633820" cy="2697562"/>
          </a:xfrm>
          <a:prstGeom prst="rect">
            <a:avLst/>
          </a:prstGeom>
        </p:spPr>
        <p:txBody>
          <a:bodyPr vert="horz" lIns="0" tIns="45720" rIns="0" bIns="45720" rtlCol="0">
            <a:noAutofit/>
          </a:bodyPr>
          <a:lst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400" b="0" kern="1200">
                <a:solidFill>
                  <a:schemeClr val="tx1"/>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2"/>
              </a:buBlip>
              <a:defRPr sz="14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7675" marR="0" lvl="1" indent="-314325" algn="l" defTabSz="914400" rtl="0" eaLnBrk="1" fontAlgn="auto" latinLnBrk="0" hangingPunct="1">
              <a:lnSpc>
                <a:spcPct val="100000"/>
              </a:lnSpc>
              <a:spcBef>
                <a:spcPts val="600"/>
              </a:spcBef>
              <a:spcAft>
                <a:spcPts val="0"/>
              </a:spcAft>
              <a:buClr>
                <a:srgbClr val="1DAFAD"/>
              </a:buClr>
              <a:buSzPct val="80000"/>
              <a:buFont typeface="Wingdings" panose="05000000000000000000" pitchFamily="2" charset="2"/>
              <a:buChar char="q"/>
              <a:tabLst/>
              <a:defRPr/>
            </a:pPr>
            <a:r>
              <a:rPr kumimoji="0" lang="fr-FR" sz="1200" b="1" i="0" u="none" strike="noStrike" kern="1200" cap="none" spc="0" normalizeH="0" baseline="0" noProof="0" dirty="0">
                <a:ln>
                  <a:noFill/>
                </a:ln>
                <a:solidFill>
                  <a:srgbClr val="009D9C"/>
                </a:solidFill>
                <a:effectLst/>
                <a:uLnTx/>
                <a:uFillTx/>
                <a:latin typeface="Barlow"/>
                <a:ea typeface="+mn-ea"/>
                <a:cs typeface="+mn-cs"/>
              </a:rPr>
              <a:t>28 700 </a:t>
            </a:r>
            <a:r>
              <a:rPr kumimoji="0" lang="fr-FR" sz="1200" b="0" i="0" u="none" strike="noStrike" kern="1200" cap="none" spc="0" normalizeH="0" baseline="0" noProof="0" dirty="0">
                <a:ln>
                  <a:noFill/>
                </a:ln>
                <a:solidFill>
                  <a:sysClr val="windowText" lastClr="000000"/>
                </a:solidFill>
                <a:effectLst/>
                <a:uLnTx/>
                <a:uFillTx/>
                <a:latin typeface="Barlow"/>
                <a:ea typeface="+mn-ea"/>
                <a:cs typeface="+mn-cs"/>
              </a:rPr>
              <a:t>parents ont répondu (vs 30 740 en 2024) soit un taux de retour de</a:t>
            </a:r>
            <a:r>
              <a:rPr kumimoji="0" lang="fr-FR" sz="1200" b="1" i="0" u="none" strike="noStrike" kern="1200" cap="none" spc="0" normalizeH="0" baseline="0" noProof="0" dirty="0">
                <a:ln>
                  <a:noFill/>
                </a:ln>
                <a:solidFill>
                  <a:srgbClr val="009D9C"/>
                </a:solidFill>
                <a:effectLst/>
                <a:uLnTx/>
                <a:uFillTx/>
                <a:latin typeface="Barlow"/>
                <a:ea typeface="+mn-ea"/>
                <a:cs typeface="+mn-cs"/>
              </a:rPr>
              <a:t> 41,4%.</a:t>
            </a:r>
          </a:p>
          <a:p>
            <a:pPr marL="447675" marR="0" lvl="1" indent="-314325" algn="l" defTabSz="914400" rtl="0" eaLnBrk="1" fontAlgn="auto" latinLnBrk="0" hangingPunct="1">
              <a:lnSpc>
                <a:spcPct val="100000"/>
              </a:lnSpc>
              <a:spcBef>
                <a:spcPts val="600"/>
              </a:spcBef>
              <a:spcAft>
                <a:spcPts val="0"/>
              </a:spcAft>
              <a:buClr>
                <a:srgbClr val="1DAFAD"/>
              </a:buClr>
              <a:buSzPct val="80000"/>
              <a:buFont typeface="Wingdings" panose="05000000000000000000" pitchFamily="2" charset="2"/>
              <a:buChar char="q"/>
              <a:tabLst/>
              <a:defRPr/>
            </a:pPr>
            <a:r>
              <a:rPr kumimoji="0" lang="fr-FR" sz="1200" b="1" i="0" u="none" strike="noStrike" kern="1200" cap="none" spc="0" normalizeH="0" baseline="0" noProof="0" dirty="0">
                <a:ln>
                  <a:noFill/>
                </a:ln>
                <a:solidFill>
                  <a:srgbClr val="009D9C"/>
                </a:solidFill>
                <a:effectLst/>
                <a:uLnTx/>
                <a:uFillTx/>
                <a:latin typeface="Barlow"/>
                <a:ea typeface="+mn-ea"/>
                <a:cs typeface="+mn-cs"/>
              </a:rPr>
              <a:t>Enquête online</a:t>
            </a:r>
          </a:p>
          <a:p>
            <a:pPr marL="447675" marR="0" lvl="1" indent="-314325" algn="l" defTabSz="914400" rtl="0" eaLnBrk="1" fontAlgn="auto" latinLnBrk="0" hangingPunct="1">
              <a:lnSpc>
                <a:spcPct val="100000"/>
              </a:lnSpc>
              <a:spcBef>
                <a:spcPts val="600"/>
              </a:spcBef>
              <a:spcAft>
                <a:spcPts val="0"/>
              </a:spcAft>
              <a:buClr>
                <a:srgbClr val="1DAFAD"/>
              </a:buClr>
              <a:buSzPct val="80000"/>
              <a:buFont typeface="Wingdings" panose="05000000000000000000" pitchFamily="2" charset="2"/>
              <a:buChar char="q"/>
              <a:tabLst/>
              <a:defRPr/>
            </a:pPr>
            <a:r>
              <a:rPr kumimoji="0" lang="fr-FR" sz="1200" b="0" i="0" u="none" strike="noStrike" kern="1200" cap="none" spc="0" normalizeH="0" baseline="0" noProof="0" dirty="0">
                <a:ln>
                  <a:noFill/>
                </a:ln>
                <a:solidFill>
                  <a:sysClr val="windowText" lastClr="000000"/>
                </a:solidFill>
                <a:effectLst/>
                <a:uLnTx/>
                <a:uFillTx/>
                <a:latin typeface="Barlow"/>
                <a:ea typeface="+mn-ea"/>
                <a:cs typeface="+mn-cs"/>
              </a:rPr>
              <a:t>Une partie des interviews a été réalisée directement par les Entreprises de Crèches.</a:t>
            </a:r>
          </a:p>
          <a:p>
            <a:pPr marL="447675" marR="0" lvl="1" indent="-314325" algn="l" defTabSz="914400" rtl="0" eaLnBrk="1" fontAlgn="auto" latinLnBrk="0" hangingPunct="1">
              <a:lnSpc>
                <a:spcPct val="100000"/>
              </a:lnSpc>
              <a:spcBef>
                <a:spcPts val="600"/>
              </a:spcBef>
              <a:spcAft>
                <a:spcPts val="0"/>
              </a:spcAft>
              <a:buClr>
                <a:srgbClr val="1DAFAD"/>
              </a:buClr>
              <a:buSzPct val="80000"/>
              <a:buFont typeface="Wingdings" panose="05000000000000000000" pitchFamily="2" charset="2"/>
              <a:buChar char="q"/>
              <a:tabLst/>
              <a:defRPr/>
            </a:pPr>
            <a:r>
              <a:rPr kumimoji="0" lang="fr-FR" sz="1200" b="0" i="0" u="none" strike="noStrike" kern="1200" cap="none" spc="0" normalizeH="0" baseline="0" noProof="0" dirty="0">
                <a:ln>
                  <a:noFill/>
                </a:ln>
                <a:solidFill>
                  <a:sysClr val="windowText" lastClr="000000"/>
                </a:solidFill>
                <a:effectLst/>
                <a:uLnTx/>
                <a:uFillTx/>
                <a:latin typeface="Barlow"/>
                <a:ea typeface="+mn-ea"/>
                <a:cs typeface="+mn-cs"/>
              </a:rPr>
              <a:t>L’autre partie a été réalisée par Ipsos.</a:t>
            </a:r>
          </a:p>
          <a:p>
            <a:pPr marL="447675" marR="0" lvl="1" indent="-314325" algn="l" defTabSz="914400" rtl="0" eaLnBrk="1" fontAlgn="auto" latinLnBrk="0" hangingPunct="1">
              <a:lnSpc>
                <a:spcPct val="100000"/>
              </a:lnSpc>
              <a:spcBef>
                <a:spcPts val="600"/>
              </a:spcBef>
              <a:spcAft>
                <a:spcPts val="0"/>
              </a:spcAft>
              <a:buClr>
                <a:srgbClr val="1DAFAD"/>
              </a:buClr>
              <a:buSzPct val="80000"/>
              <a:buFont typeface="Wingdings" panose="05000000000000000000" pitchFamily="2" charset="2"/>
              <a:buChar char="q"/>
              <a:tabLst/>
              <a:defRPr/>
            </a:pPr>
            <a:r>
              <a:rPr kumimoji="0" lang="fr-FR" sz="1200" b="0" i="0" u="none" strike="noStrike" kern="1200" cap="none" spc="0" normalizeH="0" baseline="0" noProof="0" dirty="0">
                <a:ln>
                  <a:noFill/>
                </a:ln>
                <a:solidFill>
                  <a:sysClr val="windowText" lastClr="000000"/>
                </a:solidFill>
                <a:effectLst/>
                <a:uLnTx/>
                <a:uFillTx/>
                <a:latin typeface="Barlow"/>
                <a:ea typeface="+mn-ea"/>
                <a:cs typeface="+mn-cs"/>
              </a:rPr>
              <a:t>Le terrain a été réalisé sur la période du 11 mars au 7 avril 2025.</a:t>
            </a:r>
          </a:p>
        </p:txBody>
      </p:sp>
      <p:sp>
        <p:nvSpPr>
          <p:cNvPr id="64" name="Espace réservé du contenu 3">
            <a:extLst>
              <a:ext uri="{FF2B5EF4-FFF2-40B4-BE49-F238E27FC236}">
                <a16:creationId xmlns:a16="http://schemas.microsoft.com/office/drawing/2014/main" id="{7717959A-EBC9-2EE2-C3AB-20D4A2411AB0}"/>
              </a:ext>
            </a:extLst>
          </p:cNvPr>
          <p:cNvSpPr txBox="1">
            <a:spLocks/>
          </p:cNvSpPr>
          <p:nvPr/>
        </p:nvSpPr>
        <p:spPr>
          <a:xfrm>
            <a:off x="8258824" y="3139230"/>
            <a:ext cx="3633820" cy="2487838"/>
          </a:xfrm>
          <a:prstGeom prst="rect">
            <a:avLst/>
          </a:prstGeom>
        </p:spPr>
        <p:txBody>
          <a:bodyPr vert="horz" lIns="0" tIns="45720" rIns="0" bIns="45720" rtlCol="0">
            <a:noAutofit/>
          </a:bodyPr>
          <a:lst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400" b="0" kern="1200">
                <a:solidFill>
                  <a:schemeClr val="tx1"/>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2"/>
              </a:buBlip>
              <a:defRPr sz="14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7675" marR="0" lvl="1" indent="-314325" algn="l" defTabSz="914400" rtl="0" eaLnBrk="1" fontAlgn="auto" latinLnBrk="0" hangingPunct="1">
              <a:lnSpc>
                <a:spcPct val="100000"/>
              </a:lnSpc>
              <a:spcBef>
                <a:spcPts val="600"/>
              </a:spcBef>
              <a:spcAft>
                <a:spcPts val="0"/>
              </a:spcAft>
              <a:buClr>
                <a:srgbClr val="451B67"/>
              </a:buClr>
              <a:buSzPct val="80000"/>
              <a:buFont typeface="Wingdings" panose="05000000000000000000" pitchFamily="2" charset="2"/>
              <a:buChar char="q"/>
              <a:tabLst/>
              <a:defRPr/>
            </a:pPr>
            <a:r>
              <a:rPr kumimoji="0" lang="fr-FR" sz="1200" b="1" i="0" u="none" strike="noStrike" kern="1200" cap="none" spc="0" normalizeH="0" baseline="0" noProof="0" dirty="0">
                <a:ln>
                  <a:noFill/>
                </a:ln>
                <a:solidFill>
                  <a:srgbClr val="84329B"/>
                </a:solidFill>
                <a:effectLst/>
                <a:uLnTx/>
                <a:uFillTx/>
                <a:latin typeface="Barlow"/>
                <a:ea typeface="+mn-ea"/>
                <a:cs typeface="+mn-cs"/>
              </a:rPr>
              <a:t>Un redressement a été appliqué aux résultats</a:t>
            </a:r>
            <a:r>
              <a:rPr kumimoji="0" lang="fr-FR" sz="1200" b="0" i="0" u="none" strike="noStrike" kern="1200" cap="none" spc="0" normalizeH="0" baseline="0" noProof="0" dirty="0">
                <a:ln>
                  <a:noFill/>
                </a:ln>
                <a:solidFill>
                  <a:sysClr val="windowText" lastClr="000000"/>
                </a:solidFill>
                <a:effectLst/>
                <a:uLnTx/>
                <a:uFillTx/>
                <a:latin typeface="Barlow"/>
                <a:ea typeface="+mn-ea"/>
                <a:cs typeface="+mn-cs"/>
              </a:rPr>
              <a:t> présentés dans ce rapport pour les rendre représentatifs par Entreprise de Crèches.</a:t>
            </a:r>
          </a:p>
          <a:p>
            <a:pPr marL="447675" marR="0" lvl="1" indent="-314325" algn="l" defTabSz="914400" rtl="0" eaLnBrk="1" fontAlgn="auto" latinLnBrk="0" hangingPunct="1">
              <a:lnSpc>
                <a:spcPct val="100000"/>
              </a:lnSpc>
              <a:spcBef>
                <a:spcPts val="600"/>
              </a:spcBef>
              <a:spcAft>
                <a:spcPts val="0"/>
              </a:spcAft>
              <a:buClr>
                <a:srgbClr val="451B67"/>
              </a:buClr>
              <a:buSzPct val="80000"/>
              <a:buFont typeface="Wingdings" panose="05000000000000000000" pitchFamily="2" charset="2"/>
              <a:buChar char="q"/>
              <a:tabLst/>
              <a:defRPr/>
            </a:pPr>
            <a:r>
              <a:rPr kumimoji="0" lang="fr-FR" sz="1200" b="0" i="0" u="none" strike="noStrike" kern="1200" cap="none" spc="0" normalizeH="0" baseline="0" noProof="0" dirty="0">
                <a:ln>
                  <a:noFill/>
                </a:ln>
                <a:solidFill>
                  <a:sysClr val="windowText" lastClr="000000"/>
                </a:solidFill>
                <a:effectLst/>
                <a:uLnTx/>
                <a:uFillTx/>
                <a:latin typeface="Barlow"/>
                <a:ea typeface="+mn-ea"/>
                <a:cs typeface="+mn-cs"/>
              </a:rPr>
              <a:t>Résultats consolidés sur les 93 Entreprises de Crèches ayant participé (vs 82 entreprises participantes en 2024 vs 60 en 2023).</a:t>
            </a:r>
          </a:p>
        </p:txBody>
      </p:sp>
      <p:cxnSp>
        <p:nvCxnSpPr>
          <p:cNvPr id="65" name="Straight Connector 35">
            <a:extLst>
              <a:ext uri="{FF2B5EF4-FFF2-40B4-BE49-F238E27FC236}">
                <a16:creationId xmlns:a16="http://schemas.microsoft.com/office/drawing/2014/main" id="{1C92E2FA-10CE-06E3-A3F4-16634183B62D}"/>
              </a:ext>
            </a:extLst>
          </p:cNvPr>
          <p:cNvCxnSpPr>
            <a:cxnSpLocks/>
          </p:cNvCxnSpPr>
          <p:nvPr/>
        </p:nvCxnSpPr>
        <p:spPr>
          <a:xfrm flipV="1">
            <a:off x="4158848" y="2362794"/>
            <a:ext cx="0" cy="3868080"/>
          </a:xfrm>
          <a:prstGeom prst="line">
            <a:avLst/>
          </a:prstGeom>
          <a:noFill/>
          <a:ln w="12700" cap="flat" cmpd="sng" algn="ctr">
            <a:gradFill>
              <a:gsLst>
                <a:gs pos="0">
                  <a:srgbClr val="009D9C">
                    <a:alpha val="0"/>
                  </a:srgbClr>
                </a:gs>
                <a:gs pos="55000">
                  <a:srgbClr val="009D9C"/>
                </a:gs>
                <a:gs pos="100000">
                  <a:srgbClr val="009D9C">
                    <a:alpha val="0"/>
                  </a:srgbClr>
                </a:gs>
              </a:gsLst>
              <a:lin ang="5400000" scaled="1"/>
            </a:gradFill>
            <a:prstDash val="solid"/>
            <a:miter lim="800000"/>
          </a:ln>
          <a:effectLst/>
        </p:spPr>
      </p:cxnSp>
      <p:sp>
        <p:nvSpPr>
          <p:cNvPr id="68" name="TextBox 47">
            <a:extLst>
              <a:ext uri="{FF2B5EF4-FFF2-40B4-BE49-F238E27FC236}">
                <a16:creationId xmlns:a16="http://schemas.microsoft.com/office/drawing/2014/main" id="{A5AFE187-C3E9-6101-54D0-BCCEBF4E8CBC}"/>
              </a:ext>
            </a:extLst>
          </p:cNvPr>
          <p:cNvSpPr txBox="1"/>
          <p:nvPr/>
        </p:nvSpPr>
        <p:spPr>
          <a:xfrm>
            <a:off x="4660574" y="2374460"/>
            <a:ext cx="2547045"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9D9C"/>
                </a:solidFill>
                <a:effectLst/>
                <a:uLnTx/>
                <a:uFillTx/>
                <a:latin typeface="Barlow Semi Condensed ExtraBold"/>
                <a:ea typeface="+mn-ea"/>
                <a:cs typeface="+mn-cs"/>
              </a:rPr>
              <a:t>COLLECTE DE DONNÉES</a:t>
            </a:r>
          </a:p>
        </p:txBody>
      </p:sp>
      <p:sp>
        <p:nvSpPr>
          <p:cNvPr id="69" name="TextBox 47">
            <a:extLst>
              <a:ext uri="{FF2B5EF4-FFF2-40B4-BE49-F238E27FC236}">
                <a16:creationId xmlns:a16="http://schemas.microsoft.com/office/drawing/2014/main" id="{A8A03E3B-FBCD-3F20-C732-FB3080FE8FC2}"/>
              </a:ext>
            </a:extLst>
          </p:cNvPr>
          <p:cNvSpPr txBox="1"/>
          <p:nvPr/>
        </p:nvSpPr>
        <p:spPr>
          <a:xfrm>
            <a:off x="8677066" y="2374460"/>
            <a:ext cx="3110133"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84329B"/>
                </a:solidFill>
                <a:effectLst/>
                <a:uLnTx/>
                <a:uFillTx/>
                <a:latin typeface="Barlow Semi Condensed ExtraBold"/>
                <a:ea typeface="+mn-ea"/>
                <a:cs typeface="+mn-cs"/>
              </a:rPr>
              <a:t>TRAITEMENTS DES DONNÉES</a:t>
            </a:r>
          </a:p>
        </p:txBody>
      </p:sp>
      <p:sp>
        <p:nvSpPr>
          <p:cNvPr id="2" name="Espace réservé du texte 21">
            <a:extLst>
              <a:ext uri="{FF2B5EF4-FFF2-40B4-BE49-F238E27FC236}">
                <a16:creationId xmlns:a16="http://schemas.microsoft.com/office/drawing/2014/main" id="{8697972B-ED8B-FBD9-4802-3E2692A7ED15}"/>
              </a:ext>
            </a:extLst>
          </p:cNvPr>
          <p:cNvSpPr txBox="1">
            <a:spLocks/>
          </p:cNvSpPr>
          <p:nvPr/>
        </p:nvSpPr>
        <p:spPr>
          <a:xfrm>
            <a:off x="5316996" y="1537527"/>
            <a:ext cx="6470203" cy="646331"/>
          </a:xfrm>
          <a:prstGeom prst="rect">
            <a:avLst/>
          </a:prstGeom>
        </p:spPr>
        <p:txBody>
          <a:bodyPr vert="horz" wrap="square" lIns="0" tIns="45720" rIns="0" bIns="45720" rtlCol="0">
            <a:spAutoFit/>
          </a:bodyPr>
          <a:lstStyle>
            <a:lvl1pPr marL="85727" indent="-85727" algn="l" defTabSz="914423" rtl="0" eaLnBrk="1" latinLnBrk="0" hangingPunct="1">
              <a:lnSpc>
                <a:spcPct val="100000"/>
              </a:lnSpc>
              <a:spcBef>
                <a:spcPts val="1801"/>
              </a:spcBef>
              <a:buSzPct val="50000"/>
              <a:buFont typeface="HelveticaNeueLT Std Lt Cn" panose="020B0406020202030204" pitchFamily="34" charset="0"/>
              <a:buChar char=" "/>
              <a:defRPr sz="1401" b="0" kern="1200">
                <a:solidFill>
                  <a:schemeClr val="tx1"/>
                </a:solidFill>
                <a:latin typeface="+mn-lt"/>
                <a:ea typeface="+mn-ea"/>
                <a:cs typeface="+mn-cs"/>
              </a:defRPr>
            </a:lvl1pPr>
            <a:lvl2pPr marL="447686" indent="-314333" algn="l" defTabSz="914423" rtl="0" eaLnBrk="1" latinLnBrk="0" hangingPunct="1">
              <a:lnSpc>
                <a:spcPct val="100000"/>
              </a:lnSpc>
              <a:spcBef>
                <a:spcPts val="601"/>
              </a:spcBef>
              <a:buSzPct val="80000"/>
              <a:buFontTx/>
              <a:buBlip>
                <a:blip r:embed="rId2"/>
              </a:buBlip>
              <a:defRPr sz="1401" kern="1200">
                <a:solidFill>
                  <a:schemeClr val="tx1"/>
                </a:solidFill>
                <a:latin typeface="+mn-lt"/>
                <a:ea typeface="+mn-ea"/>
                <a:cs typeface="+mn-cs"/>
              </a:defRPr>
            </a:lvl2pPr>
            <a:lvl3pPr marL="714393" indent="-171455" algn="l" defTabSz="914423" rtl="0" eaLnBrk="1" latinLnBrk="0" hangingPunct="1">
              <a:lnSpc>
                <a:spcPct val="100000"/>
              </a:lnSpc>
              <a:spcBef>
                <a:spcPts val="601"/>
              </a:spcBef>
              <a:buFont typeface="Arial" panose="020B0604020202020204" pitchFamily="34" charset="0"/>
              <a:buChar char="‒"/>
              <a:defRPr sz="1401" kern="1200">
                <a:solidFill>
                  <a:schemeClr val="tx1"/>
                </a:solidFill>
                <a:latin typeface="+mn-lt"/>
                <a:ea typeface="+mn-ea"/>
                <a:cs typeface="+mn-cs"/>
              </a:defRPr>
            </a:lvl3pPr>
            <a:lvl4pPr marL="987450" indent="-228607" algn="l" defTabSz="914423"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4pPr>
            <a:lvl5pPr marL="1262094" indent="-228607" algn="l" defTabSz="914423" rtl="0" eaLnBrk="1" latinLnBrk="0" hangingPunct="1">
              <a:lnSpc>
                <a:spcPct val="90000"/>
              </a:lnSpc>
              <a:spcBef>
                <a:spcPts val="500"/>
              </a:spcBef>
              <a:buFont typeface="HelveticaNeueLT Std Lt Cn" panose="020B0406020202030204" pitchFamily="34" charset="0"/>
              <a:buChar char="−"/>
              <a:defRPr sz="1600" kern="1200">
                <a:solidFill>
                  <a:schemeClr val="bg2"/>
                </a:solidFill>
                <a:latin typeface="+mn-lt"/>
                <a:ea typeface="+mn-ea"/>
                <a:cs typeface="+mn-cs"/>
              </a:defRPr>
            </a:lvl5pPr>
            <a:lvl6pPr marL="2514664" indent="-228607"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7"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7" indent="-228607"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7" indent="-228607"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just" defTabSz="914423" rtl="0" eaLnBrk="1" fontAlgn="auto" latinLnBrk="0" hangingPunct="1">
              <a:lnSpc>
                <a:spcPct val="100000"/>
              </a:lnSpc>
              <a:spcBef>
                <a:spcPts val="0"/>
              </a:spcBef>
              <a:spcAft>
                <a:spcPts val="0"/>
              </a:spcAft>
              <a:buClrTx/>
              <a:buSzPct val="50000"/>
              <a:buFont typeface="HelveticaNeueLT Std Lt Cn" panose="020B0406020202030204" pitchFamily="34" charset="0"/>
              <a:buNone/>
              <a:tabLst/>
              <a:defRPr/>
            </a:pPr>
            <a:r>
              <a:rPr kumimoji="0" lang="fr-FR" sz="1200" b="0" i="0" u="none" strike="noStrike" kern="0" cap="none" spc="0" normalizeH="0" baseline="0" noProof="0" dirty="0">
                <a:ln>
                  <a:noFill/>
                </a:ln>
                <a:solidFill>
                  <a:srgbClr val="103C50"/>
                </a:solidFill>
                <a:effectLst/>
                <a:uLnTx/>
                <a:uFillTx/>
                <a:latin typeface="Barlow"/>
                <a:ea typeface="+mn-ea"/>
                <a:cs typeface="+mn-cs"/>
              </a:rPr>
              <a:t>Ce rapport présente les résultats de l’enquête de l’année 2025, menée auprès des parents ayant au moins 1 enfant accueilli </a:t>
            </a:r>
            <a:r>
              <a:rPr lang="fr-FR" sz="1200" kern="0" dirty="0">
                <a:solidFill>
                  <a:srgbClr val="103C50"/>
                </a:solidFill>
                <a:latin typeface="Barlow"/>
              </a:rPr>
              <a:t>durant l’année</a:t>
            </a:r>
            <a:r>
              <a:rPr kumimoji="0" lang="fr-FR" sz="1200" b="0" i="0" u="none" strike="noStrike" kern="0" cap="none" spc="0" normalizeH="0" baseline="0" noProof="0" dirty="0">
                <a:ln>
                  <a:noFill/>
                </a:ln>
                <a:solidFill>
                  <a:srgbClr val="103C50"/>
                </a:solidFill>
                <a:effectLst/>
                <a:uLnTx/>
                <a:uFillTx/>
                <a:latin typeface="Barlow"/>
                <a:ea typeface="+mn-ea"/>
                <a:cs typeface="+mn-cs"/>
              </a:rPr>
              <a:t> 2024-2025 dans l’une des 93 Entreprises de Crèches de la FFEC participant à l’enquête.</a:t>
            </a:r>
            <a:endParaRPr kumimoji="0" lang="en-GB" sz="1200" b="0" i="0" u="none" strike="noStrike" kern="1200" cap="none" spc="0" normalizeH="0" baseline="0" noProof="0" dirty="0">
              <a:ln>
                <a:noFill/>
              </a:ln>
              <a:solidFill>
                <a:srgbClr val="103C50"/>
              </a:solidFill>
              <a:effectLst/>
              <a:uLnTx/>
              <a:uFillTx/>
              <a:latin typeface="Barlow"/>
              <a:ea typeface="+mn-ea"/>
              <a:cs typeface="+mn-cs"/>
            </a:endParaRPr>
          </a:p>
        </p:txBody>
      </p:sp>
      <p:pic>
        <p:nvPicPr>
          <p:cNvPr id="4" name="Graphique 3">
            <a:extLst>
              <a:ext uri="{FF2B5EF4-FFF2-40B4-BE49-F238E27FC236}">
                <a16:creationId xmlns:a16="http://schemas.microsoft.com/office/drawing/2014/main" id="{8F36A0EA-588B-3BA0-2AB6-B1E4FEDBA06F}"/>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904425" y="1623116"/>
            <a:ext cx="290485" cy="290485"/>
          </a:xfrm>
          <a:prstGeom prst="rect">
            <a:avLst/>
          </a:prstGeom>
        </p:spPr>
      </p:pic>
      <p:cxnSp>
        <p:nvCxnSpPr>
          <p:cNvPr id="5" name="Straight Connector 35">
            <a:extLst>
              <a:ext uri="{FF2B5EF4-FFF2-40B4-BE49-F238E27FC236}">
                <a16:creationId xmlns:a16="http://schemas.microsoft.com/office/drawing/2014/main" id="{FD82956B-9962-59C7-7975-24F2CB879B22}"/>
              </a:ext>
            </a:extLst>
          </p:cNvPr>
          <p:cNvCxnSpPr>
            <a:cxnSpLocks/>
          </p:cNvCxnSpPr>
          <p:nvPr/>
        </p:nvCxnSpPr>
        <p:spPr>
          <a:xfrm flipV="1">
            <a:off x="8177854" y="2362794"/>
            <a:ext cx="0" cy="3868080"/>
          </a:xfrm>
          <a:prstGeom prst="line">
            <a:avLst/>
          </a:prstGeom>
          <a:noFill/>
          <a:ln w="12700" cap="flat" cmpd="sng" algn="ctr">
            <a:gradFill>
              <a:gsLst>
                <a:gs pos="0">
                  <a:srgbClr val="009D9C">
                    <a:alpha val="0"/>
                  </a:srgbClr>
                </a:gs>
                <a:gs pos="55000">
                  <a:srgbClr val="009D9C"/>
                </a:gs>
                <a:gs pos="100000">
                  <a:srgbClr val="009D9C">
                    <a:alpha val="0"/>
                  </a:srgbClr>
                </a:gs>
              </a:gsLst>
              <a:lin ang="5400000" scaled="1"/>
            </a:gradFill>
            <a:prstDash val="solid"/>
            <a:miter lim="800000"/>
          </a:ln>
          <a:effectLst/>
        </p:spPr>
      </p:cxnSp>
      <p:cxnSp>
        <p:nvCxnSpPr>
          <p:cNvPr id="6" name="Straight Connector 12">
            <a:extLst>
              <a:ext uri="{FF2B5EF4-FFF2-40B4-BE49-F238E27FC236}">
                <a16:creationId xmlns:a16="http://schemas.microsoft.com/office/drawing/2014/main" id="{3D93C4B6-3D08-BB1F-25D4-BAFBA912E56D}"/>
              </a:ext>
            </a:extLst>
          </p:cNvPr>
          <p:cNvCxnSpPr>
            <a:cxnSpLocks/>
          </p:cNvCxnSpPr>
          <p:nvPr/>
        </p:nvCxnSpPr>
        <p:spPr>
          <a:xfrm>
            <a:off x="572008" y="2803727"/>
            <a:ext cx="2332882" cy="0"/>
          </a:xfrm>
          <a:prstGeom prst="line">
            <a:avLst/>
          </a:prstGeom>
          <a:ln w="177800">
            <a:solidFill>
              <a:srgbClr val="121B5A">
                <a:alpha val="69000"/>
              </a:srgbClr>
            </a:solidFill>
          </a:ln>
        </p:spPr>
        <p:style>
          <a:lnRef idx="1">
            <a:schemeClr val="accent1"/>
          </a:lnRef>
          <a:fillRef idx="0">
            <a:schemeClr val="accent1"/>
          </a:fillRef>
          <a:effectRef idx="0">
            <a:schemeClr val="accent1"/>
          </a:effectRef>
          <a:fontRef idx="minor">
            <a:schemeClr val="tx1"/>
          </a:fontRef>
        </p:style>
      </p:cxnSp>
      <p:sp>
        <p:nvSpPr>
          <p:cNvPr id="7" name="Text Placeholder 13">
            <a:extLst>
              <a:ext uri="{FF2B5EF4-FFF2-40B4-BE49-F238E27FC236}">
                <a16:creationId xmlns:a16="http://schemas.microsoft.com/office/drawing/2014/main" id="{3FD7D049-DC8F-2CB1-B52E-7393A9468D59}"/>
              </a:ext>
            </a:extLst>
          </p:cNvPr>
          <p:cNvSpPr txBox="1">
            <a:spLocks/>
          </p:cNvSpPr>
          <p:nvPr/>
        </p:nvSpPr>
        <p:spPr>
          <a:xfrm>
            <a:off x="586869" y="2367359"/>
            <a:ext cx="1740113" cy="253322"/>
          </a:xfrm>
          <a:prstGeom prst="rect">
            <a:avLst/>
          </a:prstGeom>
        </p:spPr>
        <p:txBody>
          <a:bodyPr vert="horz" lIns="0" tIns="0" rIns="0" bIns="0" rtlCol="0">
            <a:noAutofit/>
          </a:bodyPr>
          <a:lstStyle>
            <a:lvl1pPr marL="0" indent="0" algn="l" defTabSz="914400" rtl="0" eaLnBrk="1" latinLnBrk="0" hangingPunct="1">
              <a:lnSpc>
                <a:spcPct val="115000"/>
              </a:lnSpc>
              <a:spcBef>
                <a:spcPts val="400"/>
              </a:spcBef>
              <a:spcAft>
                <a:spcPts val="400"/>
              </a:spcAft>
              <a:buSzPct val="100000"/>
              <a:buFont typeface="Wingdings 2" panose="05020102010507070707" pitchFamily="18" charset="2"/>
              <a:buNone/>
              <a:defRPr sz="1200" b="0" kern="1200">
                <a:solidFill>
                  <a:schemeClr val="tx1"/>
                </a:solidFill>
                <a:latin typeface="+mn-lt"/>
                <a:ea typeface="+mn-ea"/>
                <a:cs typeface="+mn-cs"/>
              </a:defRPr>
            </a:lvl1pPr>
            <a:lvl2pPr marL="171450" indent="-171450" algn="l" defTabSz="914400" rtl="0" eaLnBrk="1" latinLnBrk="0" hangingPunct="1">
              <a:lnSpc>
                <a:spcPct val="115000"/>
              </a:lnSpc>
              <a:spcBef>
                <a:spcPts val="400"/>
              </a:spcBef>
              <a:spcAft>
                <a:spcPts val="400"/>
              </a:spcAft>
              <a:buSzPct val="100000"/>
              <a:buFont typeface="Arial" panose="020B0604020202020204" pitchFamily="34" charset="0"/>
              <a:buChar char="•"/>
              <a:defRPr lang="en-GB" sz="1200" kern="1200" dirty="0">
                <a:solidFill>
                  <a:schemeClr val="tx1"/>
                </a:solidFill>
                <a:latin typeface="+mn-lt"/>
                <a:ea typeface="+mn-ea"/>
                <a:cs typeface="+mn-cs"/>
              </a:defRPr>
            </a:lvl2pPr>
            <a:lvl3pPr marL="542925" indent="-173038"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3pPr>
            <a:lvl4pPr marL="987425" indent="-228600"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4pPr>
            <a:lvl5pPr marL="1033463" indent="0" algn="l" defTabSz="914400" rtl="0" eaLnBrk="1" latinLnBrk="0" hangingPunct="1">
              <a:lnSpc>
                <a:spcPct val="115000"/>
              </a:lnSpc>
              <a:spcBef>
                <a:spcPts val="400"/>
              </a:spcBef>
              <a:spcAft>
                <a:spcPts val="400"/>
              </a:spcAft>
              <a:buFont typeface="Barlow" panose="020B040602020203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Pct val="100000"/>
              <a:buFont typeface="Wingdings 2" panose="05020102010507070707" pitchFamily="18" charset="2"/>
              <a:buNone/>
              <a:tabLst/>
              <a:defRPr/>
            </a:pPr>
            <a:r>
              <a:rPr kumimoji="0" lang="en-US" sz="1600" b="1" i="0" u="none" strike="noStrike" kern="1200" cap="none" spc="0" normalizeH="0" baseline="0" noProof="0" dirty="0">
                <a:ln>
                  <a:noFill/>
                </a:ln>
                <a:solidFill>
                  <a:srgbClr val="2F469C"/>
                </a:solidFill>
                <a:effectLst/>
                <a:uLnTx/>
                <a:uFillTx/>
                <a:latin typeface="Barlow Semi Condensed ExtraBold"/>
                <a:ea typeface="+mn-ea"/>
                <a:cs typeface="+mn-cs"/>
              </a:rPr>
              <a:t>ÉCHANTILLON</a:t>
            </a:r>
          </a:p>
        </p:txBody>
      </p:sp>
      <p:cxnSp>
        <p:nvCxnSpPr>
          <p:cNvPr id="8" name="Straight Connector 12">
            <a:extLst>
              <a:ext uri="{FF2B5EF4-FFF2-40B4-BE49-F238E27FC236}">
                <a16:creationId xmlns:a16="http://schemas.microsoft.com/office/drawing/2014/main" id="{B1E4ADB7-B936-78DF-BC63-F0ED5AF3877C}"/>
              </a:ext>
            </a:extLst>
          </p:cNvPr>
          <p:cNvCxnSpPr>
            <a:cxnSpLocks/>
          </p:cNvCxnSpPr>
          <p:nvPr/>
        </p:nvCxnSpPr>
        <p:spPr>
          <a:xfrm>
            <a:off x="4660574" y="2803727"/>
            <a:ext cx="2332882" cy="0"/>
          </a:xfrm>
          <a:prstGeom prst="line">
            <a:avLst/>
          </a:prstGeom>
          <a:ln w="177800">
            <a:solidFill>
              <a:schemeClr val="tx2">
                <a:lumMod val="75000"/>
                <a:alpha val="57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12">
            <a:extLst>
              <a:ext uri="{FF2B5EF4-FFF2-40B4-BE49-F238E27FC236}">
                <a16:creationId xmlns:a16="http://schemas.microsoft.com/office/drawing/2014/main" id="{06F32CF6-DBB9-7A2B-B22E-997F9646AA1D}"/>
              </a:ext>
            </a:extLst>
          </p:cNvPr>
          <p:cNvCxnSpPr>
            <a:cxnSpLocks/>
          </p:cNvCxnSpPr>
          <p:nvPr/>
        </p:nvCxnSpPr>
        <p:spPr>
          <a:xfrm>
            <a:off x="8677066" y="2803727"/>
            <a:ext cx="2332882" cy="0"/>
          </a:xfrm>
          <a:prstGeom prst="line">
            <a:avLst/>
          </a:prstGeom>
          <a:ln w="177800">
            <a:solidFill>
              <a:srgbClr val="451B67">
                <a:alpha val="56863"/>
              </a:srgbClr>
            </a:solidFill>
          </a:ln>
        </p:spPr>
        <p:style>
          <a:lnRef idx="1">
            <a:schemeClr val="accent1"/>
          </a:lnRef>
          <a:fillRef idx="0">
            <a:schemeClr val="accent1"/>
          </a:fillRef>
          <a:effectRef idx="0">
            <a:schemeClr val="accent1"/>
          </a:effectRef>
          <a:fontRef idx="minor">
            <a:schemeClr val="tx1"/>
          </a:fontRef>
        </p:style>
      </p:cxnSp>
      <p:sp>
        <p:nvSpPr>
          <p:cNvPr id="11" name="ZoneTexte 15">
            <a:extLst>
              <a:ext uri="{FF2B5EF4-FFF2-40B4-BE49-F238E27FC236}">
                <a16:creationId xmlns:a16="http://schemas.microsoft.com/office/drawing/2014/main" id="{DDD0F84D-94B1-0E03-3FF9-8F0FBE3C62AA}"/>
              </a:ext>
            </a:extLst>
          </p:cNvPr>
          <p:cNvSpPr txBox="1"/>
          <p:nvPr/>
        </p:nvSpPr>
        <p:spPr>
          <a:xfrm>
            <a:off x="10325101" y="0"/>
            <a:ext cx="1412876" cy="313880"/>
          </a:xfrm>
          <a:prstGeom prst="snip2DiagRect">
            <a:avLst>
              <a:gd name="adj1" fmla="val 0"/>
              <a:gd name="adj2" fmla="val 45020"/>
            </a:avLst>
          </a:prstGeom>
          <a:solidFill>
            <a:schemeClr val="accent3"/>
          </a:solidFill>
          <a:ln>
            <a:noFill/>
          </a:ln>
        </p:spPr>
        <p:txBody>
          <a:bodyPr wrap="square" lIns="0" rIns="0" rtlCol="0" anchor="ctr" anchorCtr="0">
            <a:noAutofit/>
          </a:bodyPr>
          <a:lstStyle>
            <a:defPPr marR="0" lvl="0" algn="l" rtl="0">
              <a:lnSpc>
                <a:spcPct val="100000"/>
              </a:lnSpc>
              <a:spcBef>
                <a:spcPts val="0"/>
              </a:spcBef>
              <a:spcAft>
                <a:spcPts val="0"/>
              </a:spcAft>
              <a:defRPr lang="fr-FR"/>
            </a:defPPr>
            <a:lvl1pPr marR="0" lvl="0" algn="ctr">
              <a:lnSpc>
                <a:spcPct val="100000"/>
              </a:lnSpc>
              <a:spcBef>
                <a:spcPts val="0"/>
              </a:spcBef>
              <a:spcAft>
                <a:spcPts val="600"/>
              </a:spcAft>
              <a:buClr>
                <a:srgbClr val="000000"/>
              </a:buClr>
              <a:buFont typeface="Arial"/>
              <a:defRPr sz="1600" b="1" i="0" u="none" strike="noStrike" cap="none">
                <a:solidFill>
                  <a:srgbClr val="2F469C"/>
                </a:solidFill>
                <a:ea typeface="Calibri"/>
                <a:cs typeface="Times New Roman"/>
              </a:defRPr>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r>
              <a:rPr kumimoji="0" lang="fr-FR" sz="1200" b="1" i="0" u="none" strike="noStrike" kern="1200" cap="all" spc="0" normalizeH="0" baseline="0" noProof="0" dirty="0">
                <a:ln>
                  <a:noFill/>
                </a:ln>
                <a:solidFill>
                  <a:prstClr val="white"/>
                </a:solidFill>
                <a:effectLst/>
                <a:uLnTx/>
                <a:uFillTx/>
                <a:latin typeface="Barlow"/>
                <a:cs typeface="Arial" panose="020B0604020202020204" pitchFamily="34" charset="0"/>
              </a:rPr>
              <a:t>Méthodologie</a:t>
            </a:r>
          </a:p>
        </p:txBody>
      </p:sp>
    </p:spTree>
    <p:extLst>
      <p:ext uri="{BB962C8B-B14F-4D97-AF65-F5344CB8AC3E}">
        <p14:creationId xmlns:p14="http://schemas.microsoft.com/office/powerpoint/2010/main" val="1759155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06771E-1871-7CCF-8320-97D3784B84DE}"/>
              </a:ext>
            </a:extLst>
          </p:cNvPr>
          <p:cNvSpPr>
            <a:spLocks noGrp="1"/>
          </p:cNvSpPr>
          <p:nvPr>
            <p:ph type="title"/>
          </p:nvPr>
        </p:nvSpPr>
        <p:spPr>
          <a:xfrm>
            <a:off x="450000" y="414484"/>
            <a:ext cx="11299088" cy="715669"/>
          </a:xfrm>
        </p:spPr>
        <p:txBody>
          <a:bodyPr/>
          <a:lstStyle/>
          <a:p>
            <a:r>
              <a:rPr lang="fr-FR" dirty="0"/>
              <a:t>Guide de lecture des résultats</a:t>
            </a:r>
          </a:p>
        </p:txBody>
      </p:sp>
      <p:pic>
        <p:nvPicPr>
          <p:cNvPr id="3" name="Espace réservé pour une image  19">
            <a:extLst>
              <a:ext uri="{FF2B5EF4-FFF2-40B4-BE49-F238E27FC236}">
                <a16:creationId xmlns:a16="http://schemas.microsoft.com/office/drawing/2014/main" id="{CCC00CB8-3145-36A0-4BCB-F6A9B903D2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56731">
            <a:off x="10589121" y="652441"/>
            <a:ext cx="1250491" cy="1126344"/>
          </a:xfrm>
          <a:prstGeom prst="rect">
            <a:avLst/>
          </a:prstGeom>
        </p:spPr>
      </p:pic>
      <p:sp>
        <p:nvSpPr>
          <p:cNvPr id="4" name="Text Placeholder 5">
            <a:extLst>
              <a:ext uri="{FF2B5EF4-FFF2-40B4-BE49-F238E27FC236}">
                <a16:creationId xmlns:a16="http://schemas.microsoft.com/office/drawing/2014/main" id="{0D6092EF-3558-C28B-4555-AE44B4224826}"/>
              </a:ext>
            </a:extLst>
          </p:cNvPr>
          <p:cNvSpPr txBox="1">
            <a:spLocks/>
          </p:cNvSpPr>
          <p:nvPr/>
        </p:nvSpPr>
        <p:spPr>
          <a:xfrm>
            <a:off x="386102" y="852303"/>
            <a:ext cx="4965637" cy="323165"/>
          </a:xfrm>
          <a:prstGeom prst="rect">
            <a:avLst/>
          </a:prstGeom>
          <a:noFill/>
        </p:spPr>
        <p:txBody>
          <a:bodyPr vert="horz" wrap="none" lIns="72000" tIns="45720" rIns="72000" bIns="0" rtlCol="0">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2000" b="0" kern="1200">
                <a:solidFill>
                  <a:schemeClr val="tx2"/>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3"/>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Tx/>
              <a:buSzPct val="50000"/>
              <a:buFont typeface="HelveticaNeueLT Std Lt Cn" panose="020B0406020202030204" pitchFamily="34" charset="0"/>
              <a:buNone/>
              <a:tabLst/>
              <a:defRPr/>
            </a:pPr>
            <a:r>
              <a:rPr kumimoji="0" lang="fr-FR" sz="1800" b="0" i="0" u="none" strike="noStrike" kern="1200" cap="none" spc="0" normalizeH="0" baseline="0" noProof="0" dirty="0">
                <a:ln>
                  <a:noFill/>
                </a:ln>
                <a:solidFill>
                  <a:srgbClr val="009D9C"/>
                </a:solidFill>
                <a:effectLst/>
                <a:uLnTx/>
                <a:uFillTx/>
                <a:latin typeface="Barlow"/>
                <a:ea typeface="+mn-ea"/>
                <a:cs typeface="+mn-cs"/>
              </a:rPr>
              <a:t>Comment interpréter les chiffres de ce rapport ?</a:t>
            </a:r>
          </a:p>
        </p:txBody>
      </p:sp>
      <p:cxnSp>
        <p:nvCxnSpPr>
          <p:cNvPr id="6" name="Straight Connector 12">
            <a:extLst>
              <a:ext uri="{FF2B5EF4-FFF2-40B4-BE49-F238E27FC236}">
                <a16:creationId xmlns:a16="http://schemas.microsoft.com/office/drawing/2014/main" id="{101C70B7-3DE9-2E6C-5BC0-57726A739C97}"/>
              </a:ext>
            </a:extLst>
          </p:cNvPr>
          <p:cNvCxnSpPr>
            <a:cxnSpLocks/>
          </p:cNvCxnSpPr>
          <p:nvPr/>
        </p:nvCxnSpPr>
        <p:spPr>
          <a:xfrm>
            <a:off x="467352" y="1963941"/>
            <a:ext cx="2966964" cy="0"/>
          </a:xfrm>
          <a:prstGeom prst="line">
            <a:avLst/>
          </a:prstGeom>
          <a:ln w="177800">
            <a:solidFill>
              <a:schemeClr val="accent3">
                <a:lumMod val="60000"/>
                <a:lumOff val="40000"/>
                <a:alpha val="57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13">
            <a:extLst>
              <a:ext uri="{FF2B5EF4-FFF2-40B4-BE49-F238E27FC236}">
                <a16:creationId xmlns:a16="http://schemas.microsoft.com/office/drawing/2014/main" id="{1926DFAB-0A17-77BA-BAB1-3C69C4832584}"/>
              </a:ext>
            </a:extLst>
          </p:cNvPr>
          <p:cNvSpPr txBox="1">
            <a:spLocks/>
          </p:cNvSpPr>
          <p:nvPr/>
        </p:nvSpPr>
        <p:spPr>
          <a:xfrm>
            <a:off x="482213" y="1559471"/>
            <a:ext cx="3334875" cy="285001"/>
          </a:xfrm>
          <a:prstGeom prst="rect">
            <a:avLst/>
          </a:prstGeom>
        </p:spPr>
        <p:txBody>
          <a:bodyPr vert="horz" lIns="0" tIns="0" rIns="0" bIns="0" rtlCol="0">
            <a:noAutofit/>
          </a:bodyPr>
          <a:lstStyle>
            <a:lvl1pPr marL="0" indent="0" algn="l" defTabSz="914400" rtl="0" eaLnBrk="1" latinLnBrk="0" hangingPunct="1">
              <a:lnSpc>
                <a:spcPct val="115000"/>
              </a:lnSpc>
              <a:spcBef>
                <a:spcPts val="400"/>
              </a:spcBef>
              <a:spcAft>
                <a:spcPts val="400"/>
              </a:spcAft>
              <a:buSzPct val="100000"/>
              <a:buFont typeface="Wingdings 2" panose="05020102010507070707" pitchFamily="18" charset="2"/>
              <a:buNone/>
              <a:defRPr sz="1200" b="0" kern="1200">
                <a:solidFill>
                  <a:schemeClr val="tx1"/>
                </a:solidFill>
                <a:latin typeface="+mn-lt"/>
                <a:ea typeface="+mn-ea"/>
                <a:cs typeface="+mn-cs"/>
              </a:defRPr>
            </a:lvl1pPr>
            <a:lvl2pPr marL="171450" indent="-171450" algn="l" defTabSz="914400" rtl="0" eaLnBrk="1" latinLnBrk="0" hangingPunct="1">
              <a:lnSpc>
                <a:spcPct val="115000"/>
              </a:lnSpc>
              <a:spcBef>
                <a:spcPts val="400"/>
              </a:spcBef>
              <a:spcAft>
                <a:spcPts val="400"/>
              </a:spcAft>
              <a:buSzPct val="100000"/>
              <a:buFont typeface="Arial" panose="020B0604020202020204" pitchFamily="34" charset="0"/>
              <a:buChar char="•"/>
              <a:defRPr lang="en-GB" sz="1200" kern="1200" dirty="0">
                <a:solidFill>
                  <a:schemeClr val="tx1"/>
                </a:solidFill>
                <a:latin typeface="+mn-lt"/>
                <a:ea typeface="+mn-ea"/>
                <a:cs typeface="+mn-cs"/>
              </a:defRPr>
            </a:lvl2pPr>
            <a:lvl3pPr marL="542925" indent="-173038"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3pPr>
            <a:lvl4pPr marL="987425" indent="-228600"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4pPr>
            <a:lvl5pPr marL="1033463" indent="0" algn="l" defTabSz="914400" rtl="0" eaLnBrk="1" latinLnBrk="0" hangingPunct="1">
              <a:lnSpc>
                <a:spcPct val="115000"/>
              </a:lnSpc>
              <a:spcBef>
                <a:spcPts val="400"/>
              </a:spcBef>
              <a:spcAft>
                <a:spcPts val="400"/>
              </a:spcAft>
              <a:buFont typeface="Barlow" panose="020B040602020203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Pct val="100000"/>
              <a:buFont typeface="Wingdings 2" panose="05020102010507070707" pitchFamily="18" charset="2"/>
              <a:buNone/>
              <a:tabLst/>
              <a:defRPr/>
            </a:pPr>
            <a:r>
              <a:rPr kumimoji="0" lang="en-US" sz="2000" b="1" i="0" u="none" strike="noStrike" kern="1200" cap="none" spc="0" normalizeH="0" baseline="0" noProof="0" dirty="0">
                <a:ln>
                  <a:noFill/>
                </a:ln>
                <a:solidFill>
                  <a:srgbClr val="FF740F"/>
                </a:solidFill>
                <a:effectLst/>
                <a:uLnTx/>
                <a:uFillTx/>
                <a:latin typeface="Barlow Condensed Light" panose="00000406000000000000" pitchFamily="2" charset="0"/>
                <a:ea typeface="+mn-ea"/>
                <a:cs typeface="+mn-cs"/>
              </a:rPr>
              <a:t>Lecture des chiffres</a:t>
            </a:r>
          </a:p>
        </p:txBody>
      </p:sp>
      <p:sp>
        <p:nvSpPr>
          <p:cNvPr id="8" name="Rectangle 7">
            <a:extLst>
              <a:ext uri="{FF2B5EF4-FFF2-40B4-BE49-F238E27FC236}">
                <a16:creationId xmlns:a16="http://schemas.microsoft.com/office/drawing/2014/main" id="{5C95F72E-8F2F-F1A0-5200-E7F93319D4CD}"/>
              </a:ext>
            </a:extLst>
          </p:cNvPr>
          <p:cNvSpPr/>
          <p:nvPr/>
        </p:nvSpPr>
        <p:spPr>
          <a:xfrm>
            <a:off x="543214" y="2131162"/>
            <a:ext cx="4965637" cy="3131627"/>
          </a:xfrm>
          <a:prstGeom prst="rect">
            <a:avLst/>
          </a:prstGeom>
        </p:spPr>
        <p:txBody>
          <a:bodyPr wrap="square">
            <a:spAutoFit/>
          </a:bodyPr>
          <a:lstStyle/>
          <a:p>
            <a:pPr marL="171450" marR="0" lvl="0" indent="-171450" algn="just" defTabSz="914400" rtl="0" eaLnBrk="1" fontAlgn="auto" latinLnBrk="0" hangingPunct="1">
              <a:lnSpc>
                <a:spcPct val="100000"/>
              </a:lnSpc>
              <a:spcBef>
                <a:spcPts val="0"/>
              </a:spcBef>
              <a:spcAft>
                <a:spcPts val="300"/>
              </a:spcAft>
              <a:buClrTx/>
              <a:buSzPct val="100000"/>
              <a:buFont typeface="Arial" panose="020B0604020202020204" pitchFamily="34" charset="0"/>
              <a:buChar char="•"/>
              <a:tabLst/>
              <a:defRPr/>
            </a:pPr>
            <a:r>
              <a:rPr kumimoji="0" lang="fr-FR" sz="1200" b="1" i="0" u="none" strike="noStrike" kern="0" cap="none" spc="0" normalizeH="0" baseline="0" noProof="0" dirty="0">
                <a:ln>
                  <a:noFill/>
                </a:ln>
                <a:solidFill>
                  <a:prstClr val="black"/>
                </a:solidFill>
                <a:effectLst/>
                <a:uLnTx/>
                <a:uFillTx/>
                <a:latin typeface="Barlow"/>
                <a:ea typeface="+mn-ea"/>
                <a:cs typeface="+mn-cs"/>
              </a:rPr>
              <a:t>Les chiffres avec une ou deux décimales </a:t>
            </a:r>
            <a:r>
              <a:rPr kumimoji="0" lang="fr-FR" sz="1200" b="0" i="0" u="none" strike="noStrike" kern="0" cap="none" spc="0" normalizeH="0" baseline="0" noProof="0" dirty="0">
                <a:ln>
                  <a:noFill/>
                </a:ln>
                <a:solidFill>
                  <a:prstClr val="black"/>
                </a:solidFill>
                <a:effectLst/>
                <a:uLnTx/>
                <a:uFillTx/>
                <a:latin typeface="Barlow"/>
                <a:ea typeface="+mn-ea"/>
                <a:cs typeface="+mn-cs"/>
              </a:rPr>
              <a:t>correspondent à des moyennes de notes.</a:t>
            </a:r>
          </a:p>
          <a:p>
            <a:pPr marL="171450" marR="0" lvl="0" indent="-171450" algn="just" defTabSz="914400" rtl="0" eaLnBrk="1" fontAlgn="auto" latinLnBrk="0" hangingPunct="1">
              <a:lnSpc>
                <a:spcPct val="100000"/>
              </a:lnSpc>
              <a:spcBef>
                <a:spcPts val="0"/>
              </a:spcBef>
              <a:spcAft>
                <a:spcPts val="300"/>
              </a:spcAft>
              <a:buClrTx/>
              <a:buSzPct val="100000"/>
              <a:buFont typeface="Arial" panose="020B0604020202020204" pitchFamily="34" charset="0"/>
              <a:buChar char="•"/>
              <a:tabLst/>
              <a:defRPr/>
            </a:pPr>
            <a:r>
              <a:rPr kumimoji="0" lang="fr-FR" sz="1200" b="1" i="0" u="none" strike="noStrike" kern="0" cap="none" spc="0" normalizeH="0" baseline="0" noProof="0" dirty="0">
                <a:ln>
                  <a:noFill/>
                </a:ln>
                <a:solidFill>
                  <a:prstClr val="black"/>
                </a:solidFill>
                <a:effectLst/>
                <a:uLnTx/>
                <a:uFillTx/>
                <a:latin typeface="Barlow"/>
                <a:ea typeface="+mn-ea"/>
                <a:cs typeface="+mn-cs"/>
              </a:rPr>
              <a:t>Les nombres entiers </a:t>
            </a:r>
            <a:r>
              <a:rPr kumimoji="0" lang="fr-FR" sz="1200" b="0" i="0" u="none" strike="noStrike" kern="0" cap="none" spc="0" normalizeH="0" baseline="0" noProof="0" dirty="0">
                <a:ln>
                  <a:noFill/>
                </a:ln>
                <a:solidFill>
                  <a:prstClr val="black"/>
                </a:solidFill>
                <a:effectLst/>
                <a:uLnTx/>
                <a:uFillTx/>
                <a:latin typeface="Barlow"/>
                <a:ea typeface="+mn-ea"/>
                <a:cs typeface="+mn-cs"/>
              </a:rPr>
              <a:t>indiquent des pourcentages.</a:t>
            </a:r>
          </a:p>
          <a:p>
            <a:pPr marL="171450" marR="0" lvl="0" indent="-171450" algn="just" defTabSz="914400" rtl="0" eaLnBrk="1" fontAlgn="auto" latinLnBrk="0" hangingPunct="1">
              <a:lnSpc>
                <a:spcPct val="100000"/>
              </a:lnSpc>
              <a:spcBef>
                <a:spcPts val="0"/>
              </a:spcBef>
              <a:spcAft>
                <a:spcPts val="300"/>
              </a:spcAft>
              <a:buClrTx/>
              <a:buSzPct val="100000"/>
              <a:buFont typeface="Arial" panose="020B0604020202020204" pitchFamily="34" charset="0"/>
              <a:buChar char="•"/>
              <a:tabLst/>
              <a:defRPr/>
            </a:pPr>
            <a:r>
              <a:rPr kumimoji="0" lang="fr-FR" sz="1200" b="1" i="0" u="none" strike="noStrike" kern="0" cap="none" spc="0" normalizeH="0" baseline="0" noProof="0" dirty="0">
                <a:ln>
                  <a:noFill/>
                </a:ln>
                <a:solidFill>
                  <a:prstClr val="black"/>
                </a:solidFill>
                <a:effectLst/>
                <a:uLnTx/>
                <a:uFillTx/>
                <a:latin typeface="Barlow"/>
                <a:ea typeface="+mn-ea"/>
                <a:cs typeface="+mn-cs"/>
              </a:rPr>
              <a:t>Les bases répondants </a:t>
            </a:r>
            <a:r>
              <a:rPr kumimoji="0" lang="fr-FR" sz="1200" b="0" i="0" u="none" strike="noStrike" kern="0" cap="none" spc="0" normalizeH="0" baseline="0" noProof="0" dirty="0">
                <a:ln>
                  <a:noFill/>
                </a:ln>
                <a:solidFill>
                  <a:prstClr val="black"/>
                </a:solidFill>
                <a:effectLst/>
                <a:uLnTx/>
                <a:uFillTx/>
                <a:latin typeface="Barlow"/>
                <a:ea typeface="+mn-ea"/>
                <a:cs typeface="+mn-cs"/>
              </a:rPr>
              <a:t>indiquées correspondent au nombre réel de personnes ayant répondu à chaque question (bases brutes).</a:t>
            </a:r>
          </a:p>
          <a:p>
            <a:pPr marL="171450" marR="0" lvl="0" indent="-171450" algn="just" defTabSz="914400" rtl="0" eaLnBrk="1" fontAlgn="auto" latinLnBrk="0" hangingPunct="1">
              <a:lnSpc>
                <a:spcPct val="100000"/>
              </a:lnSpc>
              <a:spcBef>
                <a:spcPts val="0"/>
              </a:spcBef>
              <a:spcAft>
                <a:spcPts val="300"/>
              </a:spcAft>
              <a:buClrTx/>
              <a:buSzPct val="100000"/>
              <a:buFont typeface="Arial" panose="020B0604020202020204" pitchFamily="34" charset="0"/>
              <a:buChar char="•"/>
              <a:tabLst/>
              <a:defRPr/>
            </a:pPr>
            <a:r>
              <a:rPr kumimoji="0" lang="fr-FR" sz="1200" b="1" i="0" u="none" strike="noStrike" kern="0" cap="none" spc="0" normalizeH="0" baseline="0" noProof="0" dirty="0">
                <a:ln>
                  <a:noFill/>
                </a:ln>
                <a:solidFill>
                  <a:prstClr val="black"/>
                </a:solidFill>
                <a:effectLst/>
                <a:uLnTx/>
                <a:uFillTx/>
                <a:latin typeface="Barlow"/>
                <a:ea typeface="+mn-ea"/>
                <a:cs typeface="+mn-cs"/>
              </a:rPr>
              <a:t>Les pourcentages inférieurs à 1 % </a:t>
            </a:r>
            <a:r>
              <a:rPr kumimoji="0" lang="fr-FR" sz="1200" b="0" i="0" u="none" strike="noStrike" kern="0" cap="none" spc="0" normalizeH="0" baseline="0" noProof="0" dirty="0">
                <a:ln>
                  <a:noFill/>
                </a:ln>
                <a:solidFill>
                  <a:prstClr val="black"/>
                </a:solidFill>
                <a:effectLst/>
                <a:uLnTx/>
                <a:uFillTx/>
                <a:latin typeface="Barlow"/>
                <a:ea typeface="+mn-ea"/>
                <a:cs typeface="+mn-cs"/>
              </a:rPr>
              <a:t>ne sont pas affichés dans le rapport.</a:t>
            </a:r>
          </a:p>
          <a:p>
            <a:pPr marL="171450" marR="0" lvl="0" indent="-171450" algn="just" defTabSz="914400" rtl="0" eaLnBrk="1" fontAlgn="auto" latinLnBrk="0" hangingPunct="1">
              <a:lnSpc>
                <a:spcPct val="100000"/>
              </a:lnSpc>
              <a:spcBef>
                <a:spcPts val="0"/>
              </a:spcBef>
              <a:spcAft>
                <a:spcPts val="300"/>
              </a:spcAft>
              <a:buClrTx/>
              <a:buSzPct val="100000"/>
              <a:buFont typeface="Arial" panose="020B0604020202020204" pitchFamily="34" charset="0"/>
              <a:buChar char="•"/>
              <a:tabLst/>
              <a:defRPr/>
            </a:pPr>
            <a:r>
              <a:rPr kumimoji="0" lang="fr-FR" sz="1200" b="1" i="0" u="none" strike="noStrike" kern="0" cap="none" spc="0" normalizeH="0" baseline="0" noProof="0" dirty="0">
                <a:ln>
                  <a:noFill/>
                </a:ln>
                <a:solidFill>
                  <a:prstClr val="black"/>
                </a:solidFill>
                <a:effectLst/>
                <a:uLnTx/>
                <a:uFillTx/>
                <a:latin typeface="Barlow"/>
                <a:ea typeface="+mn-ea"/>
                <a:cs typeface="+mn-cs"/>
              </a:rPr>
              <a:t>Une bulle grise </a:t>
            </a:r>
            <a:r>
              <a:rPr kumimoji="0" lang="fr-FR" sz="1200" b="0" i="0" u="none" strike="noStrike" kern="0" cap="none" spc="0" normalizeH="0" baseline="0" noProof="0" dirty="0">
                <a:ln>
                  <a:noFill/>
                </a:ln>
                <a:solidFill>
                  <a:prstClr val="black"/>
                </a:solidFill>
                <a:effectLst/>
                <a:uLnTx/>
                <a:uFillTx/>
                <a:latin typeface="Barlow"/>
                <a:ea typeface="+mn-ea"/>
                <a:cs typeface="+mn-cs"/>
              </a:rPr>
              <a:t>signale les meilleurs et les plus bas scores observés avant la mesure 2025.</a:t>
            </a:r>
          </a:p>
          <a:p>
            <a:pPr marL="171450" marR="0" lvl="0" indent="-171450" algn="just" defTabSz="914400" rtl="0" eaLnBrk="1" fontAlgn="auto" latinLnBrk="0" hangingPunct="1">
              <a:lnSpc>
                <a:spcPct val="100000"/>
              </a:lnSpc>
              <a:spcBef>
                <a:spcPts val="0"/>
              </a:spcBef>
              <a:spcAft>
                <a:spcPts val="300"/>
              </a:spcAft>
              <a:buClrTx/>
              <a:buSzPct val="100000"/>
              <a:buFont typeface="Arial" panose="020B0604020202020204" pitchFamily="34" charset="0"/>
              <a:buChar char="•"/>
              <a:tabLst/>
              <a:defRPr/>
            </a:pPr>
            <a:r>
              <a:rPr kumimoji="0" lang="fr-FR" sz="1200" b="1" i="0" u="none" strike="noStrike" kern="0" cap="none" spc="0" normalizeH="0" baseline="0" noProof="0" dirty="0">
                <a:ln>
                  <a:noFill/>
                </a:ln>
                <a:solidFill>
                  <a:prstClr val="black"/>
                </a:solidFill>
                <a:effectLst/>
                <a:uLnTx/>
                <a:uFillTx/>
                <a:latin typeface="Barlow"/>
                <a:ea typeface="+mn-ea"/>
                <a:cs typeface="+mn-cs"/>
              </a:rPr>
              <a:t>Une étoile </a:t>
            </a:r>
            <a:r>
              <a:rPr kumimoji="0" lang="fr-FR" sz="1200" b="0" i="0" u="none" strike="noStrike" kern="0" cap="none" spc="0" normalizeH="0" baseline="0" noProof="0" dirty="0">
                <a:ln>
                  <a:noFill/>
                </a:ln>
                <a:solidFill>
                  <a:prstClr val="black"/>
                </a:solidFill>
                <a:effectLst/>
                <a:uLnTx/>
                <a:uFillTx/>
                <a:latin typeface="Barlow"/>
                <a:ea typeface="+mn-ea"/>
                <a:cs typeface="+mn-cs"/>
              </a:rPr>
              <a:t>apparaît lorsque le score atteint cette année est le plus élevé depuis le lancement du baromètre en 2013.</a:t>
            </a:r>
          </a:p>
          <a:p>
            <a:pPr marR="0" lvl="0" algn="just" defTabSz="914400" rtl="0" eaLnBrk="1" fontAlgn="auto" latinLnBrk="0" hangingPunct="1">
              <a:lnSpc>
                <a:spcPct val="100000"/>
              </a:lnSpc>
              <a:spcBef>
                <a:spcPts val="0"/>
              </a:spcBef>
              <a:spcAft>
                <a:spcPts val="300"/>
              </a:spcAft>
              <a:buClrTx/>
              <a:buSzPct val="100000"/>
              <a:tabLst/>
              <a:defRPr/>
            </a:pPr>
            <a:endParaRPr lang="fr-FR" sz="1200" dirty="0">
              <a:solidFill>
                <a:srgbClr val="222223"/>
              </a:solidFill>
              <a:latin typeface="Barlow"/>
              <a:cs typeface="Times New Roman" panose="02020603050405020304" pitchFamily="18" charset="0"/>
            </a:endParaRPr>
          </a:p>
          <a:p>
            <a:pPr algn="just">
              <a:spcAft>
                <a:spcPts val="300"/>
              </a:spcAft>
              <a:buSzPct val="100000"/>
              <a:defRPr/>
            </a:pPr>
            <a:r>
              <a:rPr kumimoji="0" lang="fr-FR" sz="1200" b="1" i="0" u="none" strike="noStrike" kern="0" cap="none" spc="0" normalizeH="0" baseline="0" noProof="0" dirty="0">
                <a:ln>
                  <a:noFill/>
                </a:ln>
                <a:solidFill>
                  <a:prstClr val="black"/>
                </a:solidFill>
                <a:effectLst/>
                <a:uLnTx/>
                <a:uFillTx/>
                <a:latin typeface="Barlow"/>
                <a:ea typeface="+mn-ea"/>
                <a:cs typeface="+mn-cs"/>
              </a:rPr>
              <a:t>Exemple de lecture </a:t>
            </a:r>
            <a:r>
              <a:rPr kumimoji="0" lang="fr-FR" sz="1200" b="0" i="0" u="none" strike="noStrike" kern="0" cap="none" spc="0" normalizeH="0" baseline="0" noProof="0" dirty="0">
                <a:ln>
                  <a:noFill/>
                </a:ln>
                <a:solidFill>
                  <a:prstClr val="black"/>
                </a:solidFill>
                <a:effectLst/>
                <a:uLnTx/>
                <a:uFillTx/>
                <a:latin typeface="Barlow"/>
                <a:ea typeface="+mn-ea"/>
                <a:cs typeface="+mn-cs"/>
              </a:rPr>
              <a:t>: Sur le graphique à droite, la note moyenne pour 2025 est de 8,60, un score record. La moyenne la plus haute avant 2025 était de 8,56 en 2021, et la plus basse de 8,25 en 2017.</a:t>
            </a:r>
            <a:endParaRPr lang="fr-FR" sz="1200" kern="0" dirty="0">
              <a:solidFill>
                <a:prstClr val="black"/>
              </a:solidFill>
            </a:endParaRPr>
          </a:p>
        </p:txBody>
      </p:sp>
      <p:cxnSp>
        <p:nvCxnSpPr>
          <p:cNvPr id="9" name="Straight Connector 12">
            <a:extLst>
              <a:ext uri="{FF2B5EF4-FFF2-40B4-BE49-F238E27FC236}">
                <a16:creationId xmlns:a16="http://schemas.microsoft.com/office/drawing/2014/main" id="{DB83D7BD-0E80-06F9-F975-4E98688A660C}"/>
              </a:ext>
            </a:extLst>
          </p:cNvPr>
          <p:cNvCxnSpPr>
            <a:cxnSpLocks/>
          </p:cNvCxnSpPr>
          <p:nvPr/>
        </p:nvCxnSpPr>
        <p:spPr>
          <a:xfrm>
            <a:off x="6163524" y="1963940"/>
            <a:ext cx="2966964" cy="0"/>
          </a:xfrm>
          <a:prstGeom prst="line">
            <a:avLst/>
          </a:prstGeom>
          <a:ln w="177800">
            <a:solidFill>
              <a:schemeClr val="bg2">
                <a:lumMod val="50000"/>
                <a:lumOff val="50000"/>
                <a:alpha val="57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13">
            <a:extLst>
              <a:ext uri="{FF2B5EF4-FFF2-40B4-BE49-F238E27FC236}">
                <a16:creationId xmlns:a16="http://schemas.microsoft.com/office/drawing/2014/main" id="{7679357D-D7B1-739F-F270-06ECB7A2E7A3}"/>
              </a:ext>
            </a:extLst>
          </p:cNvPr>
          <p:cNvSpPr txBox="1">
            <a:spLocks/>
          </p:cNvSpPr>
          <p:nvPr/>
        </p:nvSpPr>
        <p:spPr>
          <a:xfrm>
            <a:off x="6178385" y="1559471"/>
            <a:ext cx="4211773" cy="276998"/>
          </a:xfrm>
          <a:prstGeom prst="rect">
            <a:avLst/>
          </a:prstGeom>
        </p:spPr>
        <p:txBody>
          <a:bodyPr vert="horz" lIns="0" tIns="0" rIns="0" bIns="0" rtlCol="0">
            <a:noAutofit/>
          </a:bodyPr>
          <a:lstStyle>
            <a:lvl1pPr marL="0" indent="0" algn="l" defTabSz="914400" rtl="0" eaLnBrk="1" latinLnBrk="0" hangingPunct="1">
              <a:lnSpc>
                <a:spcPct val="115000"/>
              </a:lnSpc>
              <a:spcBef>
                <a:spcPts val="400"/>
              </a:spcBef>
              <a:spcAft>
                <a:spcPts val="400"/>
              </a:spcAft>
              <a:buSzPct val="100000"/>
              <a:buFont typeface="Wingdings 2" panose="05020102010507070707" pitchFamily="18" charset="2"/>
              <a:buNone/>
              <a:defRPr sz="1200" b="0" kern="1200">
                <a:solidFill>
                  <a:schemeClr val="tx1"/>
                </a:solidFill>
                <a:latin typeface="+mn-lt"/>
                <a:ea typeface="+mn-ea"/>
                <a:cs typeface="+mn-cs"/>
              </a:defRPr>
            </a:lvl1pPr>
            <a:lvl2pPr marL="171450" indent="-171450" algn="l" defTabSz="914400" rtl="0" eaLnBrk="1" latinLnBrk="0" hangingPunct="1">
              <a:lnSpc>
                <a:spcPct val="115000"/>
              </a:lnSpc>
              <a:spcBef>
                <a:spcPts val="400"/>
              </a:spcBef>
              <a:spcAft>
                <a:spcPts val="400"/>
              </a:spcAft>
              <a:buSzPct val="100000"/>
              <a:buFont typeface="Arial" panose="020B0604020202020204" pitchFamily="34" charset="0"/>
              <a:buChar char="•"/>
              <a:defRPr lang="en-GB" sz="1200" kern="1200" dirty="0">
                <a:solidFill>
                  <a:schemeClr val="tx1"/>
                </a:solidFill>
                <a:latin typeface="+mn-lt"/>
                <a:ea typeface="+mn-ea"/>
                <a:cs typeface="+mn-cs"/>
              </a:defRPr>
            </a:lvl2pPr>
            <a:lvl3pPr marL="542925" indent="-173038"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3pPr>
            <a:lvl4pPr marL="987425" indent="-228600"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4pPr>
            <a:lvl5pPr marL="1033463" indent="0" algn="l" defTabSz="914400" rtl="0" eaLnBrk="1" latinLnBrk="0" hangingPunct="1">
              <a:lnSpc>
                <a:spcPct val="115000"/>
              </a:lnSpc>
              <a:spcBef>
                <a:spcPts val="400"/>
              </a:spcBef>
              <a:spcAft>
                <a:spcPts val="400"/>
              </a:spcAft>
              <a:buFont typeface="Barlow" panose="020B040602020203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Pct val="100000"/>
              <a:buFont typeface="Wingdings 2" panose="05020102010507070707" pitchFamily="18" charset="2"/>
              <a:buNone/>
              <a:tabLst/>
              <a:defRPr/>
            </a:pPr>
            <a:r>
              <a:rPr kumimoji="0" lang="fr-FR" sz="2000" b="1" i="0" u="none" strike="noStrike" kern="1200" cap="none" spc="0" normalizeH="0" baseline="0" noProof="0" dirty="0">
                <a:ln>
                  <a:noFill/>
                </a:ln>
                <a:solidFill>
                  <a:srgbClr val="103C50">
                    <a:lumMod val="50000"/>
                    <a:lumOff val="50000"/>
                  </a:srgbClr>
                </a:solidFill>
                <a:effectLst/>
                <a:uLnTx/>
                <a:uFillTx/>
                <a:latin typeface="Barlow Condensed Light" panose="00000406000000000000" pitchFamily="2" charset="0"/>
                <a:ea typeface="+mn-ea"/>
                <a:cs typeface="+mn-cs"/>
              </a:rPr>
              <a:t>Différences significatives </a:t>
            </a:r>
          </a:p>
        </p:txBody>
      </p:sp>
      <p:sp>
        <p:nvSpPr>
          <p:cNvPr id="11" name="Rectangle 10">
            <a:extLst>
              <a:ext uri="{FF2B5EF4-FFF2-40B4-BE49-F238E27FC236}">
                <a16:creationId xmlns:a16="http://schemas.microsoft.com/office/drawing/2014/main" id="{A94023A8-F41B-EC33-62BE-7976A3B9A5FB}"/>
              </a:ext>
            </a:extLst>
          </p:cNvPr>
          <p:cNvSpPr/>
          <p:nvPr/>
        </p:nvSpPr>
        <p:spPr>
          <a:xfrm>
            <a:off x="6239386" y="2125309"/>
            <a:ext cx="5104890" cy="166199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300"/>
              </a:spcAft>
              <a:buClrTx/>
              <a:buSzPct val="100000"/>
              <a:buFontTx/>
              <a:buNone/>
              <a:tabLst/>
              <a:defRPr/>
            </a:pPr>
            <a:r>
              <a:rPr kumimoji="0" lang="fr-FR" sz="1200" b="0" i="0" u="none" strike="noStrike" kern="0" cap="none" spc="0" normalizeH="0" baseline="0" noProof="0" dirty="0">
                <a:ln>
                  <a:noFill/>
                </a:ln>
                <a:solidFill>
                  <a:prstClr val="black"/>
                </a:solidFill>
                <a:effectLst/>
                <a:uLnTx/>
                <a:uFillTx/>
                <a:latin typeface="Barlow"/>
                <a:ea typeface="+mn-ea"/>
                <a:cs typeface="+mn-cs"/>
              </a:rPr>
              <a:t>Seules les différences significatives (au sens statistique) les plus importantes apparaissent sur le rapport. Ces écarts apparaissent sous forme de flèches : </a:t>
            </a:r>
          </a:p>
          <a:p>
            <a:pPr marL="182563" marR="0" lvl="0" indent="-182563" algn="l" defTabSz="914400" rtl="0" eaLnBrk="1" fontAlgn="auto" latinLnBrk="0" hangingPunct="1">
              <a:lnSpc>
                <a:spcPct val="100000"/>
              </a:lnSpc>
              <a:spcBef>
                <a:spcPts val="0"/>
              </a:spcBef>
              <a:spcAft>
                <a:spcPts val="300"/>
              </a:spcAft>
              <a:buClrTx/>
              <a:buSzPct val="100000"/>
              <a:buFont typeface="Arial" panose="020B0604020202020204" pitchFamily="34" charset="0"/>
              <a:buChar char="•"/>
              <a:tabLst/>
              <a:defRPr/>
            </a:pPr>
            <a:r>
              <a:rPr kumimoji="0" lang="fr-FR" sz="1200" b="0" i="0" u="none" strike="noStrike" kern="0" cap="none" spc="0" normalizeH="0" baseline="0" noProof="0" dirty="0">
                <a:ln>
                  <a:noFill/>
                </a:ln>
                <a:effectLst/>
                <a:uLnTx/>
                <a:uFillTx/>
                <a:latin typeface="Barlow"/>
                <a:ea typeface="+mn-ea"/>
                <a:cs typeface="+mn-cs"/>
              </a:rPr>
              <a:t> </a:t>
            </a:r>
            <a:r>
              <a:rPr kumimoji="0" lang="fr-FR" sz="1200" b="0" i="0" u="none" strike="noStrike" kern="1200" cap="none" spc="0" normalizeH="0" baseline="0" noProof="0" dirty="0">
                <a:ln>
                  <a:noFill/>
                </a:ln>
                <a:solidFill>
                  <a:srgbClr val="00B050"/>
                </a:solidFill>
                <a:effectLst/>
                <a:uLnTx/>
                <a:uFillTx/>
                <a:latin typeface="Wingdings" panose="05000000000000000000" pitchFamily="2" charset="2"/>
                <a:ea typeface="+mn-ea"/>
                <a:cs typeface="+mn-cs"/>
              </a:rPr>
              <a:t></a:t>
            </a:r>
            <a:r>
              <a:rPr kumimoji="0" lang="fr-FR" sz="1200" b="0" i="0" u="none" strike="noStrike" kern="0" cap="none" spc="0" normalizeH="0" baseline="0" noProof="0" dirty="0">
                <a:ln>
                  <a:noFill/>
                </a:ln>
                <a:solidFill>
                  <a:prstClr val="black"/>
                </a:solidFill>
                <a:effectLst/>
                <a:uLnTx/>
                <a:uFillTx/>
                <a:latin typeface="Barlow"/>
                <a:ea typeface="+mn-ea"/>
                <a:cs typeface="+mn-cs"/>
              </a:rPr>
              <a:t> : les différences sont significativement supérieures</a:t>
            </a:r>
          </a:p>
          <a:p>
            <a:pPr marL="182563" marR="0" lvl="0" indent="-182563" algn="l" defTabSz="914400" rtl="0" eaLnBrk="1" fontAlgn="auto" latinLnBrk="0" hangingPunct="1">
              <a:lnSpc>
                <a:spcPct val="100000"/>
              </a:lnSpc>
              <a:spcBef>
                <a:spcPts val="0"/>
              </a:spcBef>
              <a:spcAft>
                <a:spcPts val="300"/>
              </a:spcAft>
              <a:buClrTx/>
              <a:buSzPct val="100000"/>
              <a:buFont typeface="Arial" panose="020B0604020202020204" pitchFamily="34" charset="0"/>
              <a:buChar char="•"/>
              <a:tabLst/>
              <a:defRPr/>
            </a:pPr>
            <a:r>
              <a:rPr kumimoji="0" lang="fr-FR" sz="1200" b="0" i="0" u="none" strike="noStrike" kern="0" cap="none" spc="0" normalizeH="0" baseline="0" noProof="0" dirty="0">
                <a:ln>
                  <a:noFill/>
                </a:ln>
                <a:solidFill>
                  <a:prstClr val="black"/>
                </a:solidFill>
                <a:effectLst/>
                <a:uLnTx/>
                <a:uFillTx/>
                <a:latin typeface="Barlow"/>
                <a:ea typeface="+mn-ea"/>
                <a:cs typeface="+mn-cs"/>
              </a:rPr>
              <a:t> </a:t>
            </a:r>
            <a:r>
              <a:rPr kumimoji="0" lang="fr-FR" sz="1200" b="0" i="0" u="none" strike="noStrike" kern="1200" cap="none" spc="0" normalizeH="0" baseline="0" noProof="0" dirty="0">
                <a:ln>
                  <a:noFill/>
                </a:ln>
                <a:solidFill>
                  <a:srgbClr val="FFCC66"/>
                </a:solidFill>
                <a:effectLst/>
                <a:uLnTx/>
                <a:uFillTx/>
                <a:latin typeface="Wingdings" panose="05000000000000000000" pitchFamily="2" charset="2"/>
                <a:ea typeface="+mn-ea"/>
                <a:cs typeface="+mn-cs"/>
              </a:rPr>
              <a:t></a:t>
            </a:r>
            <a:r>
              <a:rPr kumimoji="0" lang="fr-FR" sz="1200" b="0" i="0" u="none" strike="noStrike" kern="0" cap="none" spc="0" normalizeH="0" baseline="0" noProof="0" dirty="0">
                <a:ln>
                  <a:noFill/>
                </a:ln>
                <a:solidFill>
                  <a:prstClr val="black"/>
                </a:solidFill>
                <a:effectLst/>
                <a:uLnTx/>
                <a:uFillTx/>
                <a:latin typeface="Barlow"/>
                <a:ea typeface="+mn-ea"/>
                <a:cs typeface="+mn-cs"/>
              </a:rPr>
              <a:t> : les différences sont significativement inférieures</a:t>
            </a:r>
          </a:p>
          <a:p>
            <a:pPr marL="0" marR="0" lvl="0" indent="0" algn="l" defTabSz="914400" rtl="0" eaLnBrk="1" fontAlgn="auto" latinLnBrk="0" hangingPunct="1">
              <a:lnSpc>
                <a:spcPct val="100000"/>
              </a:lnSpc>
              <a:spcBef>
                <a:spcPts val="0"/>
              </a:spcBef>
              <a:spcAft>
                <a:spcPts val="300"/>
              </a:spcAft>
              <a:buClrTx/>
              <a:buSzPct val="100000"/>
              <a:buFontTx/>
              <a:buNone/>
              <a:tabLst/>
              <a:defRPr/>
            </a:pPr>
            <a:endParaRPr kumimoji="0" lang="fr-FR" sz="800" b="0" i="0" u="none" strike="noStrike" kern="0" cap="none" spc="0" normalizeH="0" baseline="0" noProof="0" dirty="0">
              <a:ln>
                <a:noFill/>
              </a:ln>
              <a:solidFill>
                <a:prstClr val="black"/>
              </a:solidFill>
              <a:effectLst/>
              <a:uLnTx/>
              <a:uFillTx/>
              <a:latin typeface="Barlow"/>
              <a:ea typeface="+mn-ea"/>
              <a:cs typeface="+mn-cs"/>
            </a:endParaRPr>
          </a:p>
          <a:p>
            <a:pPr marL="0" marR="0" lvl="0" indent="0" algn="l" defTabSz="914400" rtl="0" eaLnBrk="1" fontAlgn="auto" latinLnBrk="0" hangingPunct="1">
              <a:lnSpc>
                <a:spcPct val="100000"/>
              </a:lnSpc>
              <a:spcBef>
                <a:spcPts val="0"/>
              </a:spcBef>
              <a:spcAft>
                <a:spcPts val="300"/>
              </a:spcAft>
              <a:buClrTx/>
              <a:buSzPct val="100000"/>
              <a:buFontTx/>
              <a:buNone/>
              <a:tabLst/>
              <a:defRPr/>
            </a:pPr>
            <a:r>
              <a:rPr kumimoji="0" lang="fr-FR" sz="1200" b="0" i="0" u="none" strike="noStrike" kern="0" cap="none" spc="0" normalizeH="0" baseline="0" noProof="0" dirty="0">
                <a:ln>
                  <a:noFill/>
                </a:ln>
                <a:solidFill>
                  <a:prstClr val="black"/>
                </a:solidFill>
                <a:effectLst/>
                <a:uLnTx/>
                <a:uFillTx/>
                <a:latin typeface="Barlow"/>
                <a:ea typeface="+mn-ea"/>
                <a:cs typeface="+mn-cs"/>
              </a:rPr>
              <a:t>Exemple de lecture sur le graphique ci-dessous : </a:t>
            </a:r>
            <a:r>
              <a:rPr kumimoji="0" lang="fr-FR" sz="1200" b="0" i="0" u="none" strike="noStrike" kern="0" cap="none" spc="0" normalizeH="0" baseline="0" noProof="0" dirty="0">
                <a:ln>
                  <a:noFill/>
                </a:ln>
                <a:solidFill>
                  <a:srgbClr val="222223"/>
                </a:solidFill>
                <a:effectLst/>
                <a:uLnTx/>
                <a:uFillTx/>
                <a:latin typeface="Barlow"/>
                <a:ea typeface="+mn-ea"/>
                <a:cs typeface="Times New Roman" panose="02020603050405020304" pitchFamily="18" charset="0"/>
              </a:rPr>
              <a:t>l</a:t>
            </a:r>
            <a:r>
              <a:rPr kumimoji="0" lang="fr-FR" sz="1200" b="0" i="0" u="none" strike="noStrike" kern="1200" cap="none" spc="0" normalizeH="0" baseline="0" noProof="0" dirty="0">
                <a:ln>
                  <a:noFill/>
                </a:ln>
                <a:solidFill>
                  <a:srgbClr val="222223"/>
                </a:solidFill>
                <a:effectLst/>
                <a:uLnTx/>
                <a:uFillTx/>
                <a:latin typeface="Barlow"/>
                <a:ea typeface="+mn-ea"/>
                <a:cs typeface="Times New Roman" panose="02020603050405020304" pitchFamily="18" charset="0"/>
              </a:rPr>
              <a:t>a moyenne obtenue en 2025 sur le critère est </a:t>
            </a:r>
            <a:r>
              <a:rPr kumimoji="0" lang="fr-FR" sz="1200" b="0" i="0" u="none" strike="noStrike" kern="1200" cap="none" spc="0" normalizeH="0" baseline="0" noProof="0" dirty="0">
                <a:ln>
                  <a:noFill/>
                </a:ln>
                <a:solidFill>
                  <a:srgbClr val="00B050"/>
                </a:solidFill>
                <a:effectLst/>
                <a:uLnTx/>
                <a:uFillTx/>
                <a:latin typeface="Barlow"/>
                <a:ea typeface="+mn-ea"/>
                <a:cs typeface="Times New Roman" panose="02020603050405020304" pitchFamily="18" charset="0"/>
              </a:rPr>
              <a:t>significativement supérieure </a:t>
            </a:r>
            <a:r>
              <a:rPr kumimoji="0" lang="fr-FR" sz="1200" b="0" i="0" u="none" strike="noStrike" kern="1200" cap="none" spc="0" normalizeH="0" baseline="0" noProof="0" dirty="0">
                <a:ln>
                  <a:noFill/>
                </a:ln>
                <a:solidFill>
                  <a:srgbClr val="222223"/>
                </a:solidFill>
                <a:effectLst/>
                <a:uLnTx/>
                <a:uFillTx/>
                <a:latin typeface="Barlow"/>
                <a:ea typeface="+mn-ea"/>
                <a:cs typeface="Times New Roman" panose="02020603050405020304" pitchFamily="18" charset="0"/>
              </a:rPr>
              <a:t>à celle de 2024.</a:t>
            </a:r>
          </a:p>
        </p:txBody>
      </p:sp>
      <p:sp>
        <p:nvSpPr>
          <p:cNvPr id="14" name="ZoneTexte 15">
            <a:extLst>
              <a:ext uri="{FF2B5EF4-FFF2-40B4-BE49-F238E27FC236}">
                <a16:creationId xmlns:a16="http://schemas.microsoft.com/office/drawing/2014/main" id="{DFB92EB6-0A0B-4A06-D2C3-EF99450CCA49}"/>
              </a:ext>
            </a:extLst>
          </p:cNvPr>
          <p:cNvSpPr txBox="1"/>
          <p:nvPr/>
        </p:nvSpPr>
        <p:spPr>
          <a:xfrm>
            <a:off x="10325101" y="0"/>
            <a:ext cx="1412876" cy="313880"/>
          </a:xfrm>
          <a:prstGeom prst="snip2DiagRect">
            <a:avLst>
              <a:gd name="adj1" fmla="val 0"/>
              <a:gd name="adj2" fmla="val 45020"/>
            </a:avLst>
          </a:prstGeom>
          <a:solidFill>
            <a:schemeClr val="accent3"/>
          </a:solidFill>
          <a:ln>
            <a:noFill/>
          </a:ln>
        </p:spPr>
        <p:txBody>
          <a:bodyPr wrap="square" lIns="0" rIns="0" rtlCol="0" anchor="ctr" anchorCtr="0">
            <a:noAutofit/>
          </a:bodyPr>
          <a:lstStyle>
            <a:defPPr marR="0" lvl="0" algn="l" rtl="0">
              <a:lnSpc>
                <a:spcPct val="100000"/>
              </a:lnSpc>
              <a:spcBef>
                <a:spcPts val="0"/>
              </a:spcBef>
              <a:spcAft>
                <a:spcPts val="0"/>
              </a:spcAft>
              <a:defRPr lang="fr-FR"/>
            </a:defPPr>
            <a:lvl1pPr marR="0" lvl="0" algn="ctr">
              <a:lnSpc>
                <a:spcPct val="100000"/>
              </a:lnSpc>
              <a:spcBef>
                <a:spcPts val="0"/>
              </a:spcBef>
              <a:spcAft>
                <a:spcPts val="600"/>
              </a:spcAft>
              <a:buClr>
                <a:srgbClr val="000000"/>
              </a:buClr>
              <a:buFont typeface="Arial"/>
              <a:defRPr sz="1600" b="1" i="0" u="none" strike="noStrike" cap="none">
                <a:solidFill>
                  <a:srgbClr val="2F469C"/>
                </a:solidFill>
                <a:ea typeface="Calibri"/>
                <a:cs typeface="Times New Roman"/>
              </a:defRPr>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r>
              <a:rPr kumimoji="0" lang="fr-FR" sz="1200" b="1" i="0" u="none" strike="noStrike" kern="1200" cap="all" spc="0" normalizeH="0" baseline="0" noProof="0" dirty="0">
                <a:ln>
                  <a:noFill/>
                </a:ln>
                <a:solidFill>
                  <a:prstClr val="white"/>
                </a:solidFill>
                <a:effectLst/>
                <a:uLnTx/>
                <a:uFillTx/>
                <a:latin typeface="Barlow"/>
                <a:cs typeface="Arial" panose="020B0604020202020204" pitchFamily="34" charset="0"/>
              </a:rPr>
              <a:t>Méthodologie</a:t>
            </a:r>
          </a:p>
        </p:txBody>
      </p:sp>
      <p:graphicFrame>
        <p:nvGraphicFramePr>
          <p:cNvPr id="12" name="Q12_Graph">
            <a:extLst>
              <a:ext uri="{FF2B5EF4-FFF2-40B4-BE49-F238E27FC236}">
                <a16:creationId xmlns:a16="http://schemas.microsoft.com/office/drawing/2014/main" id="{C3C11971-2496-84DE-0539-7DF97252CC04}"/>
              </a:ext>
            </a:extLst>
          </p:cNvPr>
          <p:cNvGraphicFramePr>
            <a:graphicFrameLocks noChangeAspect="1"/>
          </p:cNvGraphicFramePr>
          <p:nvPr>
            <p:extLst>
              <p:ext uri="{D42A27DB-BD31-4B8C-83A1-F6EECF244321}">
                <p14:modId xmlns:p14="http://schemas.microsoft.com/office/powerpoint/2010/main" val="4217279013"/>
              </p:ext>
            </p:extLst>
          </p:nvPr>
        </p:nvGraphicFramePr>
        <p:xfrm>
          <a:off x="5801236" y="4273480"/>
          <a:ext cx="5272321" cy="17668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Q12_Graph_Moyenne">
            <a:extLst>
              <a:ext uri="{FF2B5EF4-FFF2-40B4-BE49-F238E27FC236}">
                <a16:creationId xmlns:a16="http://schemas.microsoft.com/office/drawing/2014/main" id="{1ECDA4CA-1292-B2B4-666E-FA7E0EEDC36B}"/>
              </a:ext>
            </a:extLst>
          </p:cNvPr>
          <p:cNvGraphicFramePr>
            <a:graphicFrameLocks noChangeAspect="1"/>
          </p:cNvGraphicFramePr>
          <p:nvPr>
            <p:extLst>
              <p:ext uri="{D42A27DB-BD31-4B8C-83A1-F6EECF244321}">
                <p14:modId xmlns:p14="http://schemas.microsoft.com/office/powerpoint/2010/main" val="3410399510"/>
              </p:ext>
            </p:extLst>
          </p:nvPr>
        </p:nvGraphicFramePr>
        <p:xfrm>
          <a:off x="8437396" y="4326003"/>
          <a:ext cx="2738026" cy="1695374"/>
        </p:xfrm>
        <a:graphic>
          <a:graphicData uri="http://schemas.openxmlformats.org/drawingml/2006/chart">
            <c:chart xmlns:c="http://schemas.openxmlformats.org/drawingml/2006/chart" xmlns:r="http://schemas.openxmlformats.org/officeDocument/2006/relationships" r:id="rId5"/>
          </a:graphicData>
        </a:graphic>
      </p:graphicFrame>
      <p:sp>
        <p:nvSpPr>
          <p:cNvPr id="16" name="Bulle narrative : rectangle 15">
            <a:extLst>
              <a:ext uri="{FF2B5EF4-FFF2-40B4-BE49-F238E27FC236}">
                <a16:creationId xmlns:a16="http://schemas.microsoft.com/office/drawing/2014/main" id="{177CE231-1CA7-EEBA-F966-CCF3173518A9}"/>
              </a:ext>
            </a:extLst>
          </p:cNvPr>
          <p:cNvSpPr/>
          <p:nvPr/>
        </p:nvSpPr>
        <p:spPr>
          <a:xfrm>
            <a:off x="10687486" y="4208928"/>
            <a:ext cx="866339" cy="353548"/>
          </a:xfrm>
          <a:prstGeom prst="wedgeRectCallout">
            <a:avLst>
              <a:gd name="adj1" fmla="val -42262"/>
              <a:gd name="adj2" fmla="val 78281"/>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fr-FR" sz="1000" dirty="0">
                <a:solidFill>
                  <a:schemeClr val="tx1"/>
                </a:solidFill>
              </a:rPr>
              <a:t>(+)  2021 : 8,56</a:t>
            </a:r>
          </a:p>
          <a:p>
            <a:r>
              <a:rPr lang="fr-FR" sz="1000" dirty="0">
                <a:solidFill>
                  <a:schemeClr val="tx1"/>
                </a:solidFill>
              </a:rPr>
              <a:t>(-)  2017 : 8,25</a:t>
            </a:r>
          </a:p>
        </p:txBody>
      </p:sp>
      <p:sp>
        <p:nvSpPr>
          <p:cNvPr id="17" name="ZoneTexte 16">
            <a:extLst>
              <a:ext uri="{FF2B5EF4-FFF2-40B4-BE49-F238E27FC236}">
                <a16:creationId xmlns:a16="http://schemas.microsoft.com/office/drawing/2014/main" id="{A5497514-366C-49A1-8081-D0BDFB9FF891}"/>
              </a:ext>
            </a:extLst>
          </p:cNvPr>
          <p:cNvSpPr txBox="1"/>
          <p:nvPr/>
        </p:nvSpPr>
        <p:spPr>
          <a:xfrm>
            <a:off x="11167830" y="4692492"/>
            <a:ext cx="551688" cy="138499"/>
          </a:xfrm>
          <a:prstGeom prst="rect">
            <a:avLst/>
          </a:prstGeom>
        </p:spPr>
        <p:txBody>
          <a:bodyPr vert="horz" wrap="square" lIns="0" tIns="0" rIns="0" bIns="0" rtlCol="0">
            <a:spAutoFit/>
          </a:bodyPr>
          <a:lstStyle/>
          <a:p>
            <a:pPr marL="4763"/>
            <a:r>
              <a:rPr lang="fr-FR" sz="900" b="1" dirty="0">
                <a:solidFill>
                  <a:srgbClr val="00B050"/>
                </a:solidFill>
                <a:latin typeface="+mj-lt"/>
              </a:rPr>
              <a:t>+</a:t>
            </a:r>
            <a:r>
              <a:rPr lang="fr-FR" sz="900" b="1" dirty="0">
                <a:solidFill>
                  <a:srgbClr val="2DB574"/>
                </a:solidFill>
              </a:rPr>
              <a:t>0,24 pt</a:t>
            </a:r>
            <a:endParaRPr lang="fr-FR" sz="900" dirty="0">
              <a:solidFill>
                <a:srgbClr val="2DB574"/>
              </a:solidFill>
              <a:latin typeface="Wingdings" panose="05000000000000000000" pitchFamily="2" charset="2"/>
            </a:endParaRPr>
          </a:p>
        </p:txBody>
      </p:sp>
      <p:sp>
        <p:nvSpPr>
          <p:cNvPr id="18" name="ZoneTexte 17">
            <a:extLst>
              <a:ext uri="{FF2B5EF4-FFF2-40B4-BE49-F238E27FC236}">
                <a16:creationId xmlns:a16="http://schemas.microsoft.com/office/drawing/2014/main" id="{CEDE6CA5-917D-DDF7-CBA4-EC5B6C039B04}"/>
              </a:ext>
            </a:extLst>
          </p:cNvPr>
          <p:cNvSpPr txBox="1"/>
          <p:nvPr/>
        </p:nvSpPr>
        <p:spPr>
          <a:xfrm>
            <a:off x="11007905" y="4661259"/>
            <a:ext cx="134652" cy="193579"/>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fr-FR" sz="1200" dirty="0">
                <a:solidFill>
                  <a:srgbClr val="2DB574"/>
                </a:solidFill>
                <a:sym typeface="Wingdings" panose="05000000000000000000" pitchFamily="2" charset="2"/>
              </a:rPr>
              <a:t></a:t>
            </a:r>
            <a:endParaRPr lang="fr-FR" sz="1200" dirty="0">
              <a:solidFill>
                <a:srgbClr val="2DB574"/>
              </a:solidFill>
            </a:endParaRPr>
          </a:p>
        </p:txBody>
      </p:sp>
      <p:sp>
        <p:nvSpPr>
          <p:cNvPr id="19" name="Freeform 6">
            <a:extLst>
              <a:ext uri="{FF2B5EF4-FFF2-40B4-BE49-F238E27FC236}">
                <a16:creationId xmlns:a16="http://schemas.microsoft.com/office/drawing/2014/main" id="{2D68FACF-D7D9-0E91-EE32-B28AE07C971C}"/>
              </a:ext>
            </a:extLst>
          </p:cNvPr>
          <p:cNvSpPr>
            <a:spLocks/>
          </p:cNvSpPr>
          <p:nvPr/>
        </p:nvSpPr>
        <p:spPr bwMode="auto">
          <a:xfrm>
            <a:off x="10457553" y="4713732"/>
            <a:ext cx="134652" cy="117259"/>
          </a:xfrm>
          <a:custGeom>
            <a:avLst/>
            <a:gdLst/>
            <a:ahLst/>
            <a:cxnLst>
              <a:cxn ang="0">
                <a:pos x="60" y="4"/>
              </a:cxn>
              <a:cxn ang="0">
                <a:pos x="60" y="4"/>
              </a:cxn>
              <a:cxn ang="0">
                <a:pos x="74" y="26"/>
              </a:cxn>
              <a:cxn ang="0">
                <a:pos x="74" y="26"/>
              </a:cxn>
              <a:cxn ang="0">
                <a:pos x="100" y="34"/>
              </a:cxn>
              <a:cxn ang="0">
                <a:pos x="100" y="34"/>
              </a:cxn>
              <a:cxn ang="0">
                <a:pos x="104" y="36"/>
              </a:cxn>
              <a:cxn ang="0">
                <a:pos x="106" y="38"/>
              </a:cxn>
              <a:cxn ang="0">
                <a:pos x="106" y="42"/>
              </a:cxn>
              <a:cxn ang="0">
                <a:pos x="104" y="44"/>
              </a:cxn>
              <a:cxn ang="0">
                <a:pos x="104" y="44"/>
              </a:cxn>
              <a:cxn ang="0">
                <a:pos x="86" y="66"/>
              </a:cxn>
              <a:cxn ang="0">
                <a:pos x="86" y="66"/>
              </a:cxn>
              <a:cxn ang="0">
                <a:pos x="88" y="92"/>
              </a:cxn>
              <a:cxn ang="0">
                <a:pos x="88" y="92"/>
              </a:cxn>
              <a:cxn ang="0">
                <a:pos x="86" y="96"/>
              </a:cxn>
              <a:cxn ang="0">
                <a:pos x="84" y="98"/>
              </a:cxn>
              <a:cxn ang="0">
                <a:pos x="82" y="100"/>
              </a:cxn>
              <a:cxn ang="0">
                <a:pos x="78" y="100"/>
              </a:cxn>
              <a:cxn ang="0">
                <a:pos x="78" y="100"/>
              </a:cxn>
              <a:cxn ang="0">
                <a:pos x="50" y="90"/>
              </a:cxn>
              <a:cxn ang="0">
                <a:pos x="50" y="90"/>
              </a:cxn>
              <a:cxn ang="0">
                <a:pos x="28" y="98"/>
              </a:cxn>
              <a:cxn ang="0">
                <a:pos x="28" y="98"/>
              </a:cxn>
              <a:cxn ang="0">
                <a:pos x="22" y="100"/>
              </a:cxn>
              <a:cxn ang="0">
                <a:pos x="20" y="100"/>
              </a:cxn>
              <a:cxn ang="0">
                <a:pos x="18" y="98"/>
              </a:cxn>
              <a:cxn ang="0">
                <a:pos x="16" y="92"/>
              </a:cxn>
              <a:cxn ang="0">
                <a:pos x="16" y="92"/>
              </a:cxn>
              <a:cxn ang="0">
                <a:pos x="18" y="64"/>
              </a:cxn>
              <a:cxn ang="0">
                <a:pos x="18" y="64"/>
              </a:cxn>
              <a:cxn ang="0">
                <a:pos x="2" y="44"/>
              </a:cxn>
              <a:cxn ang="0">
                <a:pos x="2" y="44"/>
              </a:cxn>
              <a:cxn ang="0">
                <a:pos x="0" y="40"/>
              </a:cxn>
              <a:cxn ang="0">
                <a:pos x="0" y="38"/>
              </a:cxn>
              <a:cxn ang="0">
                <a:pos x="2" y="34"/>
              </a:cxn>
              <a:cxn ang="0">
                <a:pos x="6" y="32"/>
              </a:cxn>
              <a:cxn ang="0">
                <a:pos x="6" y="32"/>
              </a:cxn>
              <a:cxn ang="0">
                <a:pos x="32" y="24"/>
              </a:cxn>
              <a:cxn ang="0">
                <a:pos x="32" y="24"/>
              </a:cxn>
              <a:cxn ang="0">
                <a:pos x="46" y="4"/>
              </a:cxn>
              <a:cxn ang="0">
                <a:pos x="46" y="4"/>
              </a:cxn>
              <a:cxn ang="0">
                <a:pos x="50" y="0"/>
              </a:cxn>
              <a:cxn ang="0">
                <a:pos x="52" y="0"/>
              </a:cxn>
              <a:cxn ang="0">
                <a:pos x="56" y="0"/>
              </a:cxn>
              <a:cxn ang="0">
                <a:pos x="60" y="4"/>
              </a:cxn>
              <a:cxn ang="0">
                <a:pos x="60" y="4"/>
              </a:cxn>
            </a:cxnLst>
            <a:rect l="0" t="0" r="r" b="b"/>
            <a:pathLst>
              <a:path w="106" h="100">
                <a:moveTo>
                  <a:pt x="60" y="4"/>
                </a:moveTo>
                <a:lnTo>
                  <a:pt x="60" y="4"/>
                </a:lnTo>
                <a:lnTo>
                  <a:pt x="74" y="26"/>
                </a:lnTo>
                <a:lnTo>
                  <a:pt x="74" y="26"/>
                </a:lnTo>
                <a:lnTo>
                  <a:pt x="100" y="34"/>
                </a:lnTo>
                <a:lnTo>
                  <a:pt x="100" y="34"/>
                </a:lnTo>
                <a:lnTo>
                  <a:pt x="104" y="36"/>
                </a:lnTo>
                <a:lnTo>
                  <a:pt x="106" y="38"/>
                </a:lnTo>
                <a:lnTo>
                  <a:pt x="106" y="42"/>
                </a:lnTo>
                <a:lnTo>
                  <a:pt x="104" y="44"/>
                </a:lnTo>
                <a:lnTo>
                  <a:pt x="104" y="44"/>
                </a:lnTo>
                <a:lnTo>
                  <a:pt x="86" y="66"/>
                </a:lnTo>
                <a:lnTo>
                  <a:pt x="86" y="66"/>
                </a:lnTo>
                <a:lnTo>
                  <a:pt x="88" y="92"/>
                </a:lnTo>
                <a:lnTo>
                  <a:pt x="88" y="92"/>
                </a:lnTo>
                <a:lnTo>
                  <a:pt x="86" y="96"/>
                </a:lnTo>
                <a:lnTo>
                  <a:pt x="84" y="98"/>
                </a:lnTo>
                <a:lnTo>
                  <a:pt x="82" y="100"/>
                </a:lnTo>
                <a:lnTo>
                  <a:pt x="78" y="100"/>
                </a:lnTo>
                <a:lnTo>
                  <a:pt x="78" y="100"/>
                </a:lnTo>
                <a:lnTo>
                  <a:pt x="50" y="90"/>
                </a:lnTo>
                <a:lnTo>
                  <a:pt x="50" y="90"/>
                </a:lnTo>
                <a:lnTo>
                  <a:pt x="28" y="98"/>
                </a:lnTo>
                <a:lnTo>
                  <a:pt x="28" y="98"/>
                </a:lnTo>
                <a:lnTo>
                  <a:pt x="22" y="100"/>
                </a:lnTo>
                <a:lnTo>
                  <a:pt x="20" y="100"/>
                </a:lnTo>
                <a:lnTo>
                  <a:pt x="18" y="98"/>
                </a:lnTo>
                <a:lnTo>
                  <a:pt x="16" y="92"/>
                </a:lnTo>
                <a:lnTo>
                  <a:pt x="16" y="92"/>
                </a:lnTo>
                <a:lnTo>
                  <a:pt x="18" y="64"/>
                </a:lnTo>
                <a:lnTo>
                  <a:pt x="18" y="64"/>
                </a:lnTo>
                <a:lnTo>
                  <a:pt x="2" y="44"/>
                </a:lnTo>
                <a:lnTo>
                  <a:pt x="2" y="44"/>
                </a:lnTo>
                <a:lnTo>
                  <a:pt x="0" y="40"/>
                </a:lnTo>
                <a:lnTo>
                  <a:pt x="0" y="38"/>
                </a:lnTo>
                <a:lnTo>
                  <a:pt x="2" y="34"/>
                </a:lnTo>
                <a:lnTo>
                  <a:pt x="6" y="32"/>
                </a:lnTo>
                <a:lnTo>
                  <a:pt x="6" y="32"/>
                </a:lnTo>
                <a:lnTo>
                  <a:pt x="32" y="24"/>
                </a:lnTo>
                <a:lnTo>
                  <a:pt x="32" y="24"/>
                </a:lnTo>
                <a:lnTo>
                  <a:pt x="46" y="4"/>
                </a:lnTo>
                <a:lnTo>
                  <a:pt x="46" y="4"/>
                </a:lnTo>
                <a:lnTo>
                  <a:pt x="50" y="0"/>
                </a:lnTo>
                <a:lnTo>
                  <a:pt x="52" y="0"/>
                </a:lnTo>
                <a:lnTo>
                  <a:pt x="56" y="0"/>
                </a:lnTo>
                <a:lnTo>
                  <a:pt x="60" y="4"/>
                </a:lnTo>
                <a:lnTo>
                  <a:pt x="60" y="4"/>
                </a:lnTo>
                <a:close/>
              </a:path>
            </a:pathLst>
          </a:custGeom>
          <a:solidFill>
            <a:srgbClr val="121B5A"/>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46995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Q12_Graph_Moyenne">
            <a:extLst>
              <a:ext uri="{FF2B5EF4-FFF2-40B4-BE49-F238E27FC236}">
                <a16:creationId xmlns:a16="http://schemas.microsoft.com/office/drawing/2014/main" id="{4186465F-5123-C785-70E1-D683D44A97F8}"/>
              </a:ext>
            </a:extLst>
          </p:cNvPr>
          <p:cNvGraphicFramePr>
            <a:graphicFrameLocks noChangeAspect="1"/>
          </p:cNvGraphicFramePr>
          <p:nvPr>
            <p:extLst>
              <p:ext uri="{D42A27DB-BD31-4B8C-83A1-F6EECF244321}">
                <p14:modId xmlns:p14="http://schemas.microsoft.com/office/powerpoint/2010/main" val="2644410630"/>
              </p:ext>
            </p:extLst>
          </p:nvPr>
        </p:nvGraphicFramePr>
        <p:xfrm>
          <a:off x="8959700" y="1199875"/>
          <a:ext cx="2738026" cy="47960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Q12_Graph">
            <a:extLst>
              <a:ext uri="{FF2B5EF4-FFF2-40B4-BE49-F238E27FC236}">
                <a16:creationId xmlns:a16="http://schemas.microsoft.com/office/drawing/2014/main" id="{D55A43F0-91C7-F06D-8D73-230AE6F17015}"/>
              </a:ext>
            </a:extLst>
          </p:cNvPr>
          <p:cNvGraphicFramePr>
            <a:graphicFrameLocks noChangeAspect="1"/>
          </p:cNvGraphicFramePr>
          <p:nvPr>
            <p:extLst>
              <p:ext uri="{D42A27DB-BD31-4B8C-83A1-F6EECF244321}">
                <p14:modId xmlns:p14="http://schemas.microsoft.com/office/powerpoint/2010/main" val="1224275609"/>
              </p:ext>
            </p:extLst>
          </p:nvPr>
        </p:nvGraphicFramePr>
        <p:xfrm>
          <a:off x="3410573" y="1152268"/>
          <a:ext cx="8101134" cy="4796090"/>
        </p:xfrm>
        <a:graphic>
          <a:graphicData uri="http://schemas.openxmlformats.org/drawingml/2006/chart">
            <c:chart xmlns:c="http://schemas.openxmlformats.org/drawingml/2006/chart" xmlns:r="http://schemas.openxmlformats.org/officeDocument/2006/relationships" r:id="rId4"/>
          </a:graphicData>
        </a:graphic>
      </p:graphicFrame>
      <p:sp>
        <p:nvSpPr>
          <p:cNvPr id="11" name="Background Box">
            <a:extLst>
              <a:ext uri="{FF2B5EF4-FFF2-40B4-BE49-F238E27FC236}">
                <a16:creationId xmlns:a16="http://schemas.microsoft.com/office/drawing/2014/main" id="{36F1751D-751A-653A-2912-A6451EDA231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flipV="1">
            <a:off x="444569" y="-5"/>
            <a:ext cx="2597081" cy="5948363"/>
          </a:xfrm>
          <a:prstGeom prst="snip1Rect">
            <a:avLst>
              <a:gd name="adj" fmla="val 14222"/>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914400" rtl="0" eaLnBrk="1" fontAlgn="auto" latinLnBrk="0" hangingPunct="1">
              <a:lnSpc>
                <a:spcPct val="112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Barlow"/>
              <a:ea typeface="+mn-ea"/>
              <a:cs typeface="+mn-cs"/>
            </a:endParaRPr>
          </a:p>
        </p:txBody>
      </p:sp>
      <p:sp>
        <p:nvSpPr>
          <p:cNvPr id="4" name="Title">
            <a:extLst>
              <a:ext uri="{FF2B5EF4-FFF2-40B4-BE49-F238E27FC236}">
                <a16:creationId xmlns:a16="http://schemas.microsoft.com/office/drawing/2014/main" id="{FB0D11D1-11DA-F049-3A2A-F8BBAC3246CD}"/>
              </a:ext>
            </a:extLst>
          </p:cNvPr>
          <p:cNvSpPr>
            <a:spLocks noGrp="1"/>
          </p:cNvSpPr>
          <p:nvPr>
            <p:ph type="title"/>
          </p:nvPr>
        </p:nvSpPr>
        <p:spPr>
          <a:xfrm>
            <a:off x="558800" y="701675"/>
            <a:ext cx="2451100" cy="715963"/>
          </a:xfrm>
        </p:spPr>
        <p:txBody>
          <a:bodyPr/>
          <a:lstStyle/>
          <a:p>
            <a:br>
              <a:rPr lang="fr-FR" dirty="0"/>
            </a:br>
            <a:r>
              <a:rPr lang="fr-FR" dirty="0"/>
              <a:t>Des crèches toujours très appréciées des parents</a:t>
            </a:r>
          </a:p>
        </p:txBody>
      </p:sp>
      <p:sp>
        <p:nvSpPr>
          <p:cNvPr id="15" name="Placeholder">
            <a:extLst>
              <a:ext uri="{FF2B5EF4-FFF2-40B4-BE49-F238E27FC236}">
                <a16:creationId xmlns:a16="http://schemas.microsoft.com/office/drawing/2014/main" id="{F90FC69E-7DCC-C157-49FD-2CD845919234}"/>
              </a:ext>
            </a:extLst>
          </p:cNvPr>
          <p:cNvSpPr txBox="1"/>
          <p:nvPr/>
        </p:nvSpPr>
        <p:spPr>
          <a:xfrm>
            <a:off x="558800" y="3532596"/>
            <a:ext cx="2374900" cy="1075231"/>
          </a:xfrm>
          <a:prstGeom prst="rect">
            <a:avLst/>
          </a:prstGeom>
          <a:noFill/>
        </p:spPr>
        <p:txBody>
          <a:bodyPr wrap="square" lIns="0" tIns="0" rIns="0" bIns="0" rtlCol="0" anchor="t">
            <a:spAutoFit/>
          </a:bodyPr>
          <a:lstStyle/>
          <a:p>
            <a:pPr lvl="0">
              <a:lnSpc>
                <a:spcPct val="112000"/>
              </a:lnSpc>
              <a:spcBef>
                <a:spcPts val="400"/>
              </a:spcBef>
              <a:spcAft>
                <a:spcPts val="400"/>
              </a:spcAft>
              <a:defRPr/>
            </a:pPr>
            <a:r>
              <a:rPr lang="fr-FR" sz="1600" dirty="0">
                <a:solidFill>
                  <a:prstClr val="white"/>
                </a:solidFill>
                <a:latin typeface="Barlow"/>
                <a:ea typeface="Barlow" panose="020F0502020204030204" pitchFamily="34" charset="0"/>
              </a:rPr>
              <a:t>La satisfaction atteint un niveau record depuis la mise en place de la mesure en 2013.</a:t>
            </a:r>
            <a:endParaRPr kumimoji="0" lang="fr-FR" sz="1600" b="0" i="0" u="none" strike="noStrike" kern="1200" cap="none" spc="0" normalizeH="0" baseline="0" noProof="0" dirty="0">
              <a:ln>
                <a:noFill/>
              </a:ln>
              <a:solidFill>
                <a:prstClr val="white"/>
              </a:solidFill>
              <a:effectLst/>
              <a:uLnTx/>
              <a:uFillTx/>
              <a:latin typeface="Barlow"/>
              <a:ea typeface="Barlow" panose="020F0502020204030204" pitchFamily="34" charset="0"/>
              <a:cs typeface="+mn-cs"/>
            </a:endParaRPr>
          </a:p>
        </p:txBody>
      </p:sp>
      <p:sp>
        <p:nvSpPr>
          <p:cNvPr id="21" name="Difference Header">
            <a:extLst>
              <a:ext uri="{FF2B5EF4-FFF2-40B4-BE49-F238E27FC236}">
                <a16:creationId xmlns:a16="http://schemas.microsoft.com/office/drawing/2014/main" id="{4D86E5A0-6B3B-C451-60F8-2054C5260AAB}"/>
              </a:ext>
              <a:ext uri="{C183D7F6-B498-43B3-948B-1728B52AA6E4}">
                <adec:decorative xmlns:adec="http://schemas.microsoft.com/office/drawing/2017/decorative" val="1"/>
              </a:ext>
            </a:extLst>
          </p:cNvPr>
          <p:cNvSpPr txBox="1"/>
          <p:nvPr/>
        </p:nvSpPr>
        <p:spPr>
          <a:xfrm>
            <a:off x="3410573" y="576895"/>
            <a:ext cx="6914528"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2400"/>
              </a:spcBef>
              <a:spcAft>
                <a:spcPts val="0"/>
              </a:spcAft>
              <a:buClr>
                <a:srgbClr val="103C50"/>
              </a:buClr>
              <a:buSzTx/>
              <a:buFontTx/>
              <a:buNone/>
              <a:tabLst/>
              <a:defRPr/>
            </a:pPr>
            <a:r>
              <a:rPr kumimoji="0" lang="fr-FR" sz="1400" b="1" i="0" u="none" strike="noStrike" kern="0" cap="none" spc="0" normalizeH="0" baseline="0" noProof="0" dirty="0">
                <a:ln>
                  <a:noFill/>
                </a:ln>
                <a:solidFill>
                  <a:srgbClr val="000000"/>
                </a:solidFill>
                <a:effectLst/>
                <a:uLnTx/>
                <a:uFillTx/>
                <a:latin typeface="Barlow"/>
                <a:ea typeface="+mn-ea"/>
                <a:cs typeface="+mn-cs"/>
              </a:rPr>
              <a:t>Si vous aviez à donner une note sur 10, reflétant votre appréciation générale de l’établissement qui accueille votre enfant, laquelle serait-elle ?</a:t>
            </a:r>
          </a:p>
        </p:txBody>
      </p:sp>
      <p:cxnSp>
        <p:nvCxnSpPr>
          <p:cNvPr id="22" name="Difference Underline">
            <a:extLst>
              <a:ext uri="{FF2B5EF4-FFF2-40B4-BE49-F238E27FC236}">
                <a16:creationId xmlns:a16="http://schemas.microsoft.com/office/drawing/2014/main" id="{D5896B36-8AC1-214C-66D4-5EBF7E46F043}"/>
              </a:ext>
              <a:ext uri="{C183D7F6-B498-43B3-948B-1728B52AA6E4}">
                <adec:decorative xmlns:adec="http://schemas.microsoft.com/office/drawing/2017/decorative" val="1"/>
              </a:ext>
            </a:extLst>
          </p:cNvPr>
          <p:cNvCxnSpPr>
            <a:cxnSpLocks/>
          </p:cNvCxnSpPr>
          <p:nvPr/>
        </p:nvCxnSpPr>
        <p:spPr>
          <a:xfrm>
            <a:off x="3410573" y="1056751"/>
            <a:ext cx="7110164"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3" name="Base &amp; Source">
            <a:extLst>
              <a:ext uri="{FF2B5EF4-FFF2-40B4-BE49-F238E27FC236}">
                <a16:creationId xmlns:a16="http://schemas.microsoft.com/office/drawing/2014/main" id="{6D4BFB9B-F8D0-C71C-5E75-5332354E024B}"/>
              </a:ext>
              <a:ext uri="{C183D7F6-B498-43B3-948B-1728B52AA6E4}">
                <adec:decorative xmlns:adec="http://schemas.microsoft.com/office/drawing/2017/decorative" val="0"/>
              </a:ext>
            </a:extLst>
          </p:cNvPr>
          <p:cNvSpPr txBox="1">
            <a:spLocks/>
          </p:cNvSpPr>
          <p:nvPr/>
        </p:nvSpPr>
        <p:spPr>
          <a:xfrm>
            <a:off x="2841398" y="5784210"/>
            <a:ext cx="278707" cy="164148"/>
          </a:xfrm>
          <a:prstGeom prst="rect">
            <a:avLst/>
          </a:prstGeom>
        </p:spPr>
        <p:txBody>
          <a:bodyPr vert="horz" wrap="square" lIns="0" tIns="0" rIns="0" bIns="0" rtlCol="0" anchor="b">
            <a:spAutoFit/>
          </a:bodyPr>
          <a:lstStyle>
            <a:lvl1pPr marL="0" indent="0" algn="l" defTabSz="914400" rtl="0" eaLnBrk="1" latinLnBrk="0" hangingPunct="1">
              <a:lnSpc>
                <a:spcPct val="110000"/>
              </a:lnSpc>
              <a:spcBef>
                <a:spcPts val="400"/>
              </a:spcBef>
              <a:spcAft>
                <a:spcPts val="400"/>
              </a:spcAft>
              <a:buSzPct val="50000"/>
              <a:buFont typeface="Barlow" panose="020B0406020202030204" pitchFamily="34" charset="0"/>
              <a:buNone/>
              <a:defRPr sz="800" b="0" i="1" kern="1200">
                <a:solidFill>
                  <a:schemeClr val="bg1">
                    <a:lumMod val="50000"/>
                  </a:schemeClr>
                </a:solidFill>
                <a:latin typeface="+mn-lt"/>
                <a:ea typeface="+mn-ea"/>
                <a:cs typeface="+mn-cs"/>
              </a:defRPr>
            </a:lvl1pPr>
            <a:lvl2pPr marL="133350" indent="0" algn="l" defTabSz="914400" rtl="0" eaLnBrk="1" latinLnBrk="0" hangingPunct="1">
              <a:lnSpc>
                <a:spcPct val="110000"/>
              </a:lnSpc>
              <a:spcBef>
                <a:spcPts val="400"/>
              </a:spcBef>
              <a:spcAft>
                <a:spcPts val="400"/>
              </a:spcAft>
              <a:buSzPct val="80000"/>
              <a:buFont typeface="Barlow" panose="020B0502040204020203" pitchFamily="34" charset="0"/>
              <a:buNone/>
              <a:defRPr sz="1400" kern="1200">
                <a:solidFill>
                  <a:schemeClr val="tx1"/>
                </a:solidFill>
                <a:latin typeface="+mn-lt"/>
                <a:ea typeface="+mn-ea"/>
                <a:cs typeface="+mn-cs"/>
              </a:defRPr>
            </a:lvl2pPr>
            <a:lvl3pPr marL="542925" indent="0" algn="l" defTabSz="914400" rtl="0" eaLnBrk="1" latinLnBrk="0" hangingPunct="1">
              <a:lnSpc>
                <a:spcPct val="110000"/>
              </a:lnSpc>
              <a:spcBef>
                <a:spcPts val="400"/>
              </a:spcBef>
              <a:spcAft>
                <a:spcPts val="400"/>
              </a:spcAft>
              <a:buFont typeface="Barlow" panose="020B0604020202020204" pitchFamily="34" charset="0"/>
              <a:buNone/>
              <a:defRPr sz="1400" kern="1200">
                <a:solidFill>
                  <a:schemeClr val="tx1"/>
                </a:solidFill>
                <a:latin typeface="+mn-lt"/>
                <a:ea typeface="+mn-ea"/>
                <a:cs typeface="+mn-cs"/>
              </a:defRPr>
            </a:lvl3pPr>
            <a:lvl4pPr marL="758825" indent="0" algn="l" defTabSz="914400" rtl="0" eaLnBrk="1" latinLnBrk="0" hangingPunct="1">
              <a:lnSpc>
                <a:spcPct val="90000"/>
              </a:lnSpc>
              <a:spcBef>
                <a:spcPts val="500"/>
              </a:spcBef>
              <a:buFont typeface="Barlow" panose="020B0604020202020204" pitchFamily="34" charset="0"/>
              <a:buNone/>
              <a:defRPr sz="1400" kern="1200">
                <a:solidFill>
                  <a:schemeClr val="tx1"/>
                </a:solidFill>
                <a:latin typeface="+mn-lt"/>
                <a:ea typeface="+mn-ea"/>
                <a:cs typeface="+mn-cs"/>
              </a:defRPr>
            </a:lvl4pPr>
            <a:lvl5pPr marL="1033463" indent="0" algn="l" defTabSz="914400" rtl="0" eaLnBrk="1" latinLnBrk="0" hangingPunct="1">
              <a:lnSpc>
                <a:spcPct val="90000"/>
              </a:lnSpc>
              <a:spcBef>
                <a:spcPts val="500"/>
              </a:spcBef>
              <a:buFont typeface="Barlow" panose="020B040602020203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400"/>
              </a:spcBef>
              <a:spcAft>
                <a:spcPts val="400"/>
              </a:spcAft>
              <a:buClrTx/>
              <a:buSzPct val="50000"/>
              <a:buFont typeface="Barlow" panose="020B0406020202030204" pitchFamily="34" charset="0"/>
              <a:buNone/>
              <a:tabLst/>
              <a:defRPr/>
            </a:pPr>
            <a:r>
              <a:rPr kumimoji="0" lang="en-GB" sz="1000" b="0" i="0" u="none" strike="noStrike" kern="1200" cap="none" spc="0" normalizeH="0" baseline="0" noProof="0" dirty="0">
                <a:ln>
                  <a:noFill/>
                </a:ln>
                <a:solidFill>
                  <a:srgbClr val="000000"/>
                </a:solidFill>
                <a:effectLst/>
                <a:uLnTx/>
                <a:uFillTx/>
                <a:latin typeface="Barlow"/>
                <a:ea typeface="+mn-ea"/>
                <a:cs typeface="+mn-cs"/>
              </a:rPr>
              <a:t>Q12</a:t>
            </a:r>
          </a:p>
        </p:txBody>
      </p:sp>
      <p:sp>
        <p:nvSpPr>
          <p:cNvPr id="2" name="ZoneTexte 15">
            <a:extLst>
              <a:ext uri="{FF2B5EF4-FFF2-40B4-BE49-F238E27FC236}">
                <a16:creationId xmlns:a16="http://schemas.microsoft.com/office/drawing/2014/main" id="{83801910-D50B-28B8-BC7B-C6AF1E5447BA}"/>
              </a:ext>
            </a:extLst>
          </p:cNvPr>
          <p:cNvSpPr txBox="1"/>
          <p:nvPr/>
        </p:nvSpPr>
        <p:spPr>
          <a:xfrm>
            <a:off x="10325101" y="0"/>
            <a:ext cx="1412876" cy="313880"/>
          </a:xfrm>
          <a:prstGeom prst="snip2DiagRect">
            <a:avLst>
              <a:gd name="adj1" fmla="val 0"/>
              <a:gd name="adj2" fmla="val 45020"/>
            </a:avLst>
          </a:prstGeom>
          <a:solidFill>
            <a:srgbClr val="9FE5D8"/>
          </a:solidFill>
          <a:ln>
            <a:noFill/>
          </a:ln>
        </p:spPr>
        <p:txBody>
          <a:bodyPr wrap="square" lIns="0" rIns="0" rtlCol="0" anchor="ctr" anchorCtr="0">
            <a:noAutofit/>
          </a:bodyPr>
          <a:lstStyle>
            <a:defPPr marR="0" lvl="0" algn="l" rtl="0">
              <a:lnSpc>
                <a:spcPct val="100000"/>
              </a:lnSpc>
              <a:spcBef>
                <a:spcPts val="0"/>
              </a:spcBef>
              <a:spcAft>
                <a:spcPts val="0"/>
              </a:spcAft>
              <a:defRPr lang="fr-FR"/>
            </a:defPPr>
            <a:lvl1pPr marR="0" lvl="0" algn="ctr">
              <a:lnSpc>
                <a:spcPct val="100000"/>
              </a:lnSpc>
              <a:spcBef>
                <a:spcPts val="0"/>
              </a:spcBef>
              <a:spcAft>
                <a:spcPts val="600"/>
              </a:spcAft>
              <a:buClr>
                <a:srgbClr val="000000"/>
              </a:buClr>
              <a:buFont typeface="Arial"/>
              <a:defRPr sz="1600" b="1" i="0" u="none" strike="noStrike" cap="none">
                <a:solidFill>
                  <a:srgbClr val="2F469C"/>
                </a:solidFill>
                <a:ea typeface="Calibri"/>
                <a:cs typeface="Times New Roman"/>
              </a:defRPr>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r>
              <a:rPr kumimoji="0" lang="fr-FR" sz="1200" b="1" i="0" u="none" strike="noStrike" kern="1200" cap="all" spc="0" normalizeH="0" baseline="0" noProof="0" dirty="0">
                <a:ln>
                  <a:noFill/>
                </a:ln>
                <a:solidFill>
                  <a:prstClr val="white"/>
                </a:solidFill>
                <a:effectLst/>
                <a:uLnTx/>
                <a:uFillTx/>
                <a:latin typeface="Barlow"/>
                <a:cs typeface="Times New Roman"/>
              </a:rPr>
              <a:t>Résultats détaillés</a:t>
            </a:r>
          </a:p>
        </p:txBody>
      </p:sp>
      <p:grpSp>
        <p:nvGrpSpPr>
          <p:cNvPr id="5" name="Groupe 4">
            <a:extLst>
              <a:ext uri="{FF2B5EF4-FFF2-40B4-BE49-F238E27FC236}">
                <a16:creationId xmlns:a16="http://schemas.microsoft.com/office/drawing/2014/main" id="{30DC4186-20FF-C415-D75F-366781753D61}"/>
              </a:ext>
            </a:extLst>
          </p:cNvPr>
          <p:cNvGrpSpPr/>
          <p:nvPr/>
        </p:nvGrpSpPr>
        <p:grpSpPr>
          <a:xfrm>
            <a:off x="10838263" y="783925"/>
            <a:ext cx="975872" cy="272826"/>
            <a:chOff x="9776741" y="783925"/>
            <a:chExt cx="975872" cy="272826"/>
          </a:xfrm>
        </p:grpSpPr>
        <p:cxnSp>
          <p:nvCxnSpPr>
            <p:cNvPr id="6" name="Avg. Guess and Actual Underline">
              <a:extLst>
                <a:ext uri="{FF2B5EF4-FFF2-40B4-BE49-F238E27FC236}">
                  <a16:creationId xmlns:a16="http://schemas.microsoft.com/office/drawing/2014/main" id="{A274531D-2DAC-0E8E-A1F6-44F7F7CFA79C}"/>
                </a:ext>
                <a:ext uri="{C183D7F6-B498-43B3-948B-1728B52AA6E4}">
                  <adec:decorative xmlns:adec="http://schemas.microsoft.com/office/drawing/2017/decorative" val="1"/>
                </a:ext>
              </a:extLst>
            </p:cNvPr>
            <p:cNvCxnSpPr>
              <a:cxnSpLocks/>
            </p:cNvCxnSpPr>
            <p:nvPr/>
          </p:nvCxnSpPr>
          <p:spPr>
            <a:xfrm>
              <a:off x="9807058" y="1056751"/>
              <a:ext cx="884758"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7" name="Avg. Guess Header">
              <a:extLst>
                <a:ext uri="{FF2B5EF4-FFF2-40B4-BE49-F238E27FC236}">
                  <a16:creationId xmlns:a16="http://schemas.microsoft.com/office/drawing/2014/main" id="{2FE31A70-F508-FBD0-DDD4-94646BAC84B2}"/>
                </a:ext>
                <a:ext uri="{C183D7F6-B498-43B3-948B-1728B52AA6E4}">
                  <adec:decorative xmlns:adec="http://schemas.microsoft.com/office/drawing/2017/decorative" val="1"/>
                </a:ext>
              </a:extLst>
            </p:cNvPr>
            <p:cNvSpPr txBox="1"/>
            <p:nvPr/>
          </p:nvSpPr>
          <p:spPr>
            <a:xfrm>
              <a:off x="9776741" y="783925"/>
              <a:ext cx="975872" cy="215444"/>
            </a:xfrm>
            <a:prstGeom prst="rect">
              <a:avLst/>
            </a:prstGeom>
            <a:noFill/>
          </p:spPr>
          <p:txBody>
            <a:bodyPr wrap="square" lIns="0" tIns="0" rIns="0" bIns="0" rtlCol="0" anchor="b">
              <a:spAutoFit/>
            </a:bodyPr>
            <a:lstStyle/>
            <a:p>
              <a:pPr marL="0" marR="0" lvl="0" indent="0" algn="ctr" defTabSz="914400" rtl="0" eaLnBrk="1" fontAlgn="auto" latinLnBrk="0" hangingPunct="1">
                <a:lnSpc>
                  <a:spcPct val="100000"/>
                </a:lnSpc>
                <a:spcBef>
                  <a:spcPts val="2400"/>
                </a:spcBef>
                <a:spcAft>
                  <a:spcPts val="0"/>
                </a:spcAft>
                <a:buClr>
                  <a:srgbClr val="103C50"/>
                </a:buClr>
                <a:buSzTx/>
                <a:buFontTx/>
                <a:buNone/>
                <a:tabLst/>
                <a:defRPr/>
              </a:pPr>
              <a:r>
                <a:rPr kumimoji="0" lang="en-GB" sz="1400" b="1" i="0" u="none" strike="noStrike" kern="0" cap="none" spc="0" normalizeH="0" baseline="0" noProof="0" dirty="0">
                  <a:ln>
                    <a:noFill/>
                  </a:ln>
                  <a:solidFill>
                    <a:srgbClr val="000000"/>
                  </a:solidFill>
                  <a:effectLst/>
                  <a:uLnTx/>
                  <a:uFillTx/>
                  <a:latin typeface="Barlow"/>
                  <a:ea typeface="+mn-ea"/>
                  <a:cs typeface="+mn-cs"/>
                </a:rPr>
                <a:t>Moyenne</a:t>
              </a:r>
            </a:p>
          </p:txBody>
        </p:sp>
      </p:grpSp>
      <p:sp>
        <p:nvSpPr>
          <p:cNvPr id="9" name="Bulle narrative : rectangle 8">
            <a:extLst>
              <a:ext uri="{FF2B5EF4-FFF2-40B4-BE49-F238E27FC236}">
                <a16:creationId xmlns:a16="http://schemas.microsoft.com/office/drawing/2014/main" id="{B0141383-10B4-D418-EA47-60E936F3FC28}"/>
              </a:ext>
            </a:extLst>
          </p:cNvPr>
          <p:cNvSpPr/>
          <p:nvPr/>
        </p:nvSpPr>
        <p:spPr>
          <a:xfrm>
            <a:off x="11020030" y="1507425"/>
            <a:ext cx="975872" cy="377939"/>
          </a:xfrm>
          <a:prstGeom prst="wedgeRectCallout">
            <a:avLst>
              <a:gd name="adj1" fmla="val -42262"/>
              <a:gd name="adj2" fmla="val 78281"/>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fr-FR" sz="1100" dirty="0">
                <a:solidFill>
                  <a:schemeClr val="tx1"/>
                </a:solidFill>
              </a:rPr>
              <a:t>(+)  2021 : 8,56</a:t>
            </a:r>
          </a:p>
          <a:p>
            <a:r>
              <a:rPr lang="fr-FR" sz="1100" dirty="0">
                <a:solidFill>
                  <a:schemeClr val="tx1"/>
                </a:solidFill>
              </a:rPr>
              <a:t>(-)  2017 : 8,25</a:t>
            </a:r>
          </a:p>
        </p:txBody>
      </p:sp>
      <p:sp>
        <p:nvSpPr>
          <p:cNvPr id="3" name="ZoneTexte 2">
            <a:extLst>
              <a:ext uri="{FF2B5EF4-FFF2-40B4-BE49-F238E27FC236}">
                <a16:creationId xmlns:a16="http://schemas.microsoft.com/office/drawing/2014/main" id="{CEB501A5-279C-E1DD-AF26-7EEB1D4C0886}"/>
              </a:ext>
            </a:extLst>
          </p:cNvPr>
          <p:cNvSpPr txBox="1"/>
          <p:nvPr/>
        </p:nvSpPr>
        <p:spPr>
          <a:xfrm>
            <a:off x="8095855" y="6196471"/>
            <a:ext cx="2924175" cy="369332"/>
          </a:xfrm>
          <a:prstGeom prst="rect">
            <a:avLst/>
          </a:prstGeom>
          <a:solidFill>
            <a:srgbClr val="E7EBF0"/>
          </a:solidFill>
        </p:spPr>
        <p:txBody>
          <a:bodyPr wrap="square" lIns="0" tIns="0" rIns="0" bIns="0" rtlCol="0">
            <a:spAutoFit/>
          </a:bodyPr>
          <a:lstStyle/>
          <a:p>
            <a:pPr algn="l">
              <a:buSzPct val="100000"/>
            </a:pPr>
            <a:r>
              <a:rPr lang="fr-FR" sz="1200" dirty="0"/>
              <a:t>(+) score le plus élevé observé avant 2025 </a:t>
            </a:r>
          </a:p>
          <a:p>
            <a:pPr>
              <a:buSzPct val="100000"/>
            </a:pPr>
            <a:r>
              <a:rPr lang="fr-FR" sz="1200" dirty="0"/>
              <a:t>(-) score le plus bas observé avant 2025</a:t>
            </a:r>
          </a:p>
        </p:txBody>
      </p:sp>
      <p:sp>
        <p:nvSpPr>
          <p:cNvPr id="10" name="ZoneTexte 9">
            <a:extLst>
              <a:ext uri="{FF2B5EF4-FFF2-40B4-BE49-F238E27FC236}">
                <a16:creationId xmlns:a16="http://schemas.microsoft.com/office/drawing/2014/main" id="{8B0A28B0-C729-92B1-22BE-3232259DD03A}"/>
              </a:ext>
            </a:extLst>
          </p:cNvPr>
          <p:cNvSpPr txBox="1"/>
          <p:nvPr/>
        </p:nvSpPr>
        <p:spPr>
          <a:xfrm>
            <a:off x="11610397" y="2069496"/>
            <a:ext cx="551688" cy="153888"/>
          </a:xfrm>
          <a:prstGeom prst="rect">
            <a:avLst/>
          </a:prstGeom>
        </p:spPr>
        <p:txBody>
          <a:bodyPr vert="horz" wrap="square" lIns="0" tIns="0" rIns="0" bIns="0" rtlCol="0">
            <a:spAutoFit/>
          </a:bodyPr>
          <a:lstStyle/>
          <a:p>
            <a:pPr marL="4763"/>
            <a:r>
              <a:rPr lang="fr-FR" sz="1000" b="1" dirty="0">
                <a:solidFill>
                  <a:srgbClr val="00B050"/>
                </a:solidFill>
                <a:latin typeface="+mj-lt"/>
              </a:rPr>
              <a:t>+</a:t>
            </a:r>
            <a:r>
              <a:rPr lang="fr-FR" sz="1000" b="1" dirty="0">
                <a:solidFill>
                  <a:srgbClr val="2DB574"/>
                </a:solidFill>
              </a:rPr>
              <a:t>0,24 pt</a:t>
            </a:r>
            <a:endParaRPr lang="fr-FR" sz="1000" dirty="0">
              <a:solidFill>
                <a:srgbClr val="2DB574"/>
              </a:solidFill>
              <a:latin typeface="Wingdings" panose="05000000000000000000" pitchFamily="2" charset="2"/>
            </a:endParaRPr>
          </a:p>
        </p:txBody>
      </p:sp>
      <p:sp>
        <p:nvSpPr>
          <p:cNvPr id="14" name="ZoneTexte 13">
            <a:extLst>
              <a:ext uri="{FF2B5EF4-FFF2-40B4-BE49-F238E27FC236}">
                <a16:creationId xmlns:a16="http://schemas.microsoft.com/office/drawing/2014/main" id="{4E15FAA9-DC9C-A572-66FA-1BFCED3413A4}"/>
              </a:ext>
            </a:extLst>
          </p:cNvPr>
          <p:cNvSpPr txBox="1"/>
          <p:nvPr/>
        </p:nvSpPr>
        <p:spPr>
          <a:xfrm>
            <a:off x="11450472" y="2038263"/>
            <a:ext cx="134652" cy="193579"/>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fr-FR" sz="1200" dirty="0">
                <a:solidFill>
                  <a:srgbClr val="2DB574"/>
                </a:solidFill>
                <a:sym typeface="Wingdings" panose="05000000000000000000" pitchFamily="2" charset="2"/>
              </a:rPr>
              <a:t></a:t>
            </a:r>
            <a:endParaRPr lang="fr-FR" sz="1200" dirty="0">
              <a:solidFill>
                <a:srgbClr val="2DB574"/>
              </a:solidFill>
            </a:endParaRPr>
          </a:p>
        </p:txBody>
      </p:sp>
      <p:sp>
        <p:nvSpPr>
          <p:cNvPr id="8" name="Freeform 6">
            <a:extLst>
              <a:ext uri="{FF2B5EF4-FFF2-40B4-BE49-F238E27FC236}">
                <a16:creationId xmlns:a16="http://schemas.microsoft.com/office/drawing/2014/main" id="{4D6321CB-E6BC-B10E-299E-C0E8456D92C3}"/>
              </a:ext>
            </a:extLst>
          </p:cNvPr>
          <p:cNvSpPr>
            <a:spLocks/>
          </p:cNvSpPr>
          <p:nvPr/>
        </p:nvSpPr>
        <p:spPr bwMode="auto">
          <a:xfrm>
            <a:off x="10775366" y="2038263"/>
            <a:ext cx="186427" cy="162346"/>
          </a:xfrm>
          <a:custGeom>
            <a:avLst/>
            <a:gdLst/>
            <a:ahLst/>
            <a:cxnLst>
              <a:cxn ang="0">
                <a:pos x="60" y="4"/>
              </a:cxn>
              <a:cxn ang="0">
                <a:pos x="60" y="4"/>
              </a:cxn>
              <a:cxn ang="0">
                <a:pos x="74" y="26"/>
              </a:cxn>
              <a:cxn ang="0">
                <a:pos x="74" y="26"/>
              </a:cxn>
              <a:cxn ang="0">
                <a:pos x="100" y="34"/>
              </a:cxn>
              <a:cxn ang="0">
                <a:pos x="100" y="34"/>
              </a:cxn>
              <a:cxn ang="0">
                <a:pos x="104" y="36"/>
              </a:cxn>
              <a:cxn ang="0">
                <a:pos x="106" y="38"/>
              </a:cxn>
              <a:cxn ang="0">
                <a:pos x="106" y="42"/>
              </a:cxn>
              <a:cxn ang="0">
                <a:pos x="104" y="44"/>
              </a:cxn>
              <a:cxn ang="0">
                <a:pos x="104" y="44"/>
              </a:cxn>
              <a:cxn ang="0">
                <a:pos x="86" y="66"/>
              </a:cxn>
              <a:cxn ang="0">
                <a:pos x="86" y="66"/>
              </a:cxn>
              <a:cxn ang="0">
                <a:pos x="88" y="92"/>
              </a:cxn>
              <a:cxn ang="0">
                <a:pos x="88" y="92"/>
              </a:cxn>
              <a:cxn ang="0">
                <a:pos x="86" y="96"/>
              </a:cxn>
              <a:cxn ang="0">
                <a:pos x="84" y="98"/>
              </a:cxn>
              <a:cxn ang="0">
                <a:pos x="82" y="100"/>
              </a:cxn>
              <a:cxn ang="0">
                <a:pos x="78" y="100"/>
              </a:cxn>
              <a:cxn ang="0">
                <a:pos x="78" y="100"/>
              </a:cxn>
              <a:cxn ang="0">
                <a:pos x="50" y="90"/>
              </a:cxn>
              <a:cxn ang="0">
                <a:pos x="50" y="90"/>
              </a:cxn>
              <a:cxn ang="0">
                <a:pos x="28" y="98"/>
              </a:cxn>
              <a:cxn ang="0">
                <a:pos x="28" y="98"/>
              </a:cxn>
              <a:cxn ang="0">
                <a:pos x="22" y="100"/>
              </a:cxn>
              <a:cxn ang="0">
                <a:pos x="20" y="100"/>
              </a:cxn>
              <a:cxn ang="0">
                <a:pos x="18" y="98"/>
              </a:cxn>
              <a:cxn ang="0">
                <a:pos x="16" y="92"/>
              </a:cxn>
              <a:cxn ang="0">
                <a:pos x="16" y="92"/>
              </a:cxn>
              <a:cxn ang="0">
                <a:pos x="18" y="64"/>
              </a:cxn>
              <a:cxn ang="0">
                <a:pos x="18" y="64"/>
              </a:cxn>
              <a:cxn ang="0">
                <a:pos x="2" y="44"/>
              </a:cxn>
              <a:cxn ang="0">
                <a:pos x="2" y="44"/>
              </a:cxn>
              <a:cxn ang="0">
                <a:pos x="0" y="40"/>
              </a:cxn>
              <a:cxn ang="0">
                <a:pos x="0" y="38"/>
              </a:cxn>
              <a:cxn ang="0">
                <a:pos x="2" y="34"/>
              </a:cxn>
              <a:cxn ang="0">
                <a:pos x="6" y="32"/>
              </a:cxn>
              <a:cxn ang="0">
                <a:pos x="6" y="32"/>
              </a:cxn>
              <a:cxn ang="0">
                <a:pos x="32" y="24"/>
              </a:cxn>
              <a:cxn ang="0">
                <a:pos x="32" y="24"/>
              </a:cxn>
              <a:cxn ang="0">
                <a:pos x="46" y="4"/>
              </a:cxn>
              <a:cxn ang="0">
                <a:pos x="46" y="4"/>
              </a:cxn>
              <a:cxn ang="0">
                <a:pos x="50" y="0"/>
              </a:cxn>
              <a:cxn ang="0">
                <a:pos x="52" y="0"/>
              </a:cxn>
              <a:cxn ang="0">
                <a:pos x="56" y="0"/>
              </a:cxn>
              <a:cxn ang="0">
                <a:pos x="60" y="4"/>
              </a:cxn>
              <a:cxn ang="0">
                <a:pos x="60" y="4"/>
              </a:cxn>
            </a:cxnLst>
            <a:rect l="0" t="0" r="r" b="b"/>
            <a:pathLst>
              <a:path w="106" h="100">
                <a:moveTo>
                  <a:pt x="60" y="4"/>
                </a:moveTo>
                <a:lnTo>
                  <a:pt x="60" y="4"/>
                </a:lnTo>
                <a:lnTo>
                  <a:pt x="74" y="26"/>
                </a:lnTo>
                <a:lnTo>
                  <a:pt x="74" y="26"/>
                </a:lnTo>
                <a:lnTo>
                  <a:pt x="100" y="34"/>
                </a:lnTo>
                <a:lnTo>
                  <a:pt x="100" y="34"/>
                </a:lnTo>
                <a:lnTo>
                  <a:pt x="104" y="36"/>
                </a:lnTo>
                <a:lnTo>
                  <a:pt x="106" y="38"/>
                </a:lnTo>
                <a:lnTo>
                  <a:pt x="106" y="42"/>
                </a:lnTo>
                <a:lnTo>
                  <a:pt x="104" y="44"/>
                </a:lnTo>
                <a:lnTo>
                  <a:pt x="104" y="44"/>
                </a:lnTo>
                <a:lnTo>
                  <a:pt x="86" y="66"/>
                </a:lnTo>
                <a:lnTo>
                  <a:pt x="86" y="66"/>
                </a:lnTo>
                <a:lnTo>
                  <a:pt x="88" y="92"/>
                </a:lnTo>
                <a:lnTo>
                  <a:pt x="88" y="92"/>
                </a:lnTo>
                <a:lnTo>
                  <a:pt x="86" y="96"/>
                </a:lnTo>
                <a:lnTo>
                  <a:pt x="84" y="98"/>
                </a:lnTo>
                <a:lnTo>
                  <a:pt x="82" y="100"/>
                </a:lnTo>
                <a:lnTo>
                  <a:pt x="78" y="100"/>
                </a:lnTo>
                <a:lnTo>
                  <a:pt x="78" y="100"/>
                </a:lnTo>
                <a:lnTo>
                  <a:pt x="50" y="90"/>
                </a:lnTo>
                <a:lnTo>
                  <a:pt x="50" y="90"/>
                </a:lnTo>
                <a:lnTo>
                  <a:pt x="28" y="98"/>
                </a:lnTo>
                <a:lnTo>
                  <a:pt x="28" y="98"/>
                </a:lnTo>
                <a:lnTo>
                  <a:pt x="22" y="100"/>
                </a:lnTo>
                <a:lnTo>
                  <a:pt x="20" y="100"/>
                </a:lnTo>
                <a:lnTo>
                  <a:pt x="18" y="98"/>
                </a:lnTo>
                <a:lnTo>
                  <a:pt x="16" y="92"/>
                </a:lnTo>
                <a:lnTo>
                  <a:pt x="16" y="92"/>
                </a:lnTo>
                <a:lnTo>
                  <a:pt x="18" y="64"/>
                </a:lnTo>
                <a:lnTo>
                  <a:pt x="18" y="64"/>
                </a:lnTo>
                <a:lnTo>
                  <a:pt x="2" y="44"/>
                </a:lnTo>
                <a:lnTo>
                  <a:pt x="2" y="44"/>
                </a:lnTo>
                <a:lnTo>
                  <a:pt x="0" y="40"/>
                </a:lnTo>
                <a:lnTo>
                  <a:pt x="0" y="38"/>
                </a:lnTo>
                <a:lnTo>
                  <a:pt x="2" y="34"/>
                </a:lnTo>
                <a:lnTo>
                  <a:pt x="6" y="32"/>
                </a:lnTo>
                <a:lnTo>
                  <a:pt x="6" y="32"/>
                </a:lnTo>
                <a:lnTo>
                  <a:pt x="32" y="24"/>
                </a:lnTo>
                <a:lnTo>
                  <a:pt x="32" y="24"/>
                </a:lnTo>
                <a:lnTo>
                  <a:pt x="46" y="4"/>
                </a:lnTo>
                <a:lnTo>
                  <a:pt x="46" y="4"/>
                </a:lnTo>
                <a:lnTo>
                  <a:pt x="50" y="0"/>
                </a:lnTo>
                <a:lnTo>
                  <a:pt x="52" y="0"/>
                </a:lnTo>
                <a:lnTo>
                  <a:pt x="56" y="0"/>
                </a:lnTo>
                <a:lnTo>
                  <a:pt x="60" y="4"/>
                </a:lnTo>
                <a:lnTo>
                  <a:pt x="60" y="4"/>
                </a:lnTo>
                <a:close/>
              </a:path>
            </a:pathLst>
          </a:custGeom>
          <a:solidFill>
            <a:srgbClr val="121B5A"/>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2210924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Q10_Graph">
            <a:extLst>
              <a:ext uri="{FF2B5EF4-FFF2-40B4-BE49-F238E27FC236}">
                <a16:creationId xmlns:a16="http://schemas.microsoft.com/office/drawing/2014/main" id="{D55A43F0-91C7-F06D-8D73-230AE6F17015}"/>
              </a:ext>
            </a:extLst>
          </p:cNvPr>
          <p:cNvGraphicFramePr>
            <a:graphicFrameLocks noChangeAspect="1"/>
          </p:cNvGraphicFramePr>
          <p:nvPr>
            <p:extLst>
              <p:ext uri="{D42A27DB-BD31-4B8C-83A1-F6EECF244321}">
                <p14:modId xmlns:p14="http://schemas.microsoft.com/office/powerpoint/2010/main" val="2302975667"/>
              </p:ext>
            </p:extLst>
          </p:nvPr>
        </p:nvGraphicFramePr>
        <p:xfrm>
          <a:off x="3410574" y="1199875"/>
          <a:ext cx="8101134" cy="47960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 name="Q10_Graph_Moyenne">
            <a:extLst>
              <a:ext uri="{FF2B5EF4-FFF2-40B4-BE49-F238E27FC236}">
                <a16:creationId xmlns:a16="http://schemas.microsoft.com/office/drawing/2014/main" id="{4186465F-5123-C785-70E1-D683D44A97F8}"/>
              </a:ext>
            </a:extLst>
          </p:cNvPr>
          <p:cNvGraphicFramePr>
            <a:graphicFrameLocks noChangeAspect="1"/>
          </p:cNvGraphicFramePr>
          <p:nvPr>
            <p:extLst>
              <p:ext uri="{D42A27DB-BD31-4B8C-83A1-F6EECF244321}">
                <p14:modId xmlns:p14="http://schemas.microsoft.com/office/powerpoint/2010/main" val="348860704"/>
              </p:ext>
            </p:extLst>
          </p:nvPr>
        </p:nvGraphicFramePr>
        <p:xfrm>
          <a:off x="8850831" y="1177734"/>
          <a:ext cx="2738026" cy="4796090"/>
        </p:xfrm>
        <a:graphic>
          <a:graphicData uri="http://schemas.openxmlformats.org/drawingml/2006/chart">
            <c:chart xmlns:c="http://schemas.openxmlformats.org/drawingml/2006/chart" xmlns:r="http://schemas.openxmlformats.org/officeDocument/2006/relationships" r:id="rId4"/>
          </a:graphicData>
        </a:graphic>
      </p:graphicFrame>
      <p:sp>
        <p:nvSpPr>
          <p:cNvPr id="11" name="Background Box">
            <a:extLst>
              <a:ext uri="{FF2B5EF4-FFF2-40B4-BE49-F238E27FC236}">
                <a16:creationId xmlns:a16="http://schemas.microsoft.com/office/drawing/2014/main" id="{36F1751D-751A-653A-2912-A6451EDA231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flipV="1">
            <a:off x="444569" y="-5"/>
            <a:ext cx="2597081" cy="5948363"/>
          </a:xfrm>
          <a:prstGeom prst="snip1Rect">
            <a:avLst>
              <a:gd name="adj" fmla="val 14222"/>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914400" rtl="0" eaLnBrk="1" fontAlgn="auto" latinLnBrk="0" hangingPunct="1">
              <a:lnSpc>
                <a:spcPct val="112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Barlow"/>
              <a:ea typeface="+mn-ea"/>
              <a:cs typeface="+mn-cs"/>
            </a:endParaRPr>
          </a:p>
        </p:txBody>
      </p:sp>
      <p:sp>
        <p:nvSpPr>
          <p:cNvPr id="4" name="Title">
            <a:extLst>
              <a:ext uri="{FF2B5EF4-FFF2-40B4-BE49-F238E27FC236}">
                <a16:creationId xmlns:a16="http://schemas.microsoft.com/office/drawing/2014/main" id="{FB0D11D1-11DA-F049-3A2A-F8BBAC3246CD}"/>
              </a:ext>
            </a:extLst>
          </p:cNvPr>
          <p:cNvSpPr>
            <a:spLocks noGrp="1"/>
          </p:cNvSpPr>
          <p:nvPr>
            <p:ph type="title"/>
          </p:nvPr>
        </p:nvSpPr>
        <p:spPr>
          <a:xfrm>
            <a:off x="558800" y="701675"/>
            <a:ext cx="2451100" cy="715963"/>
          </a:xfrm>
        </p:spPr>
        <p:txBody>
          <a:bodyPr/>
          <a:lstStyle/>
          <a:p>
            <a:r>
              <a:rPr lang="fr-FR" dirty="0"/>
              <a:t>Des crèches qui intensifient la confiance des parents</a:t>
            </a:r>
          </a:p>
        </p:txBody>
      </p:sp>
      <p:sp>
        <p:nvSpPr>
          <p:cNvPr id="15" name="Placeholder">
            <a:extLst>
              <a:ext uri="{FF2B5EF4-FFF2-40B4-BE49-F238E27FC236}">
                <a16:creationId xmlns:a16="http://schemas.microsoft.com/office/drawing/2014/main" id="{F90FC69E-7DCC-C157-49FD-2CD845919234}"/>
              </a:ext>
            </a:extLst>
          </p:cNvPr>
          <p:cNvSpPr txBox="1"/>
          <p:nvPr/>
        </p:nvSpPr>
        <p:spPr>
          <a:xfrm>
            <a:off x="558800" y="3532596"/>
            <a:ext cx="2374900" cy="1075231"/>
          </a:xfrm>
          <a:prstGeom prst="rect">
            <a:avLst/>
          </a:prstGeom>
          <a:noFill/>
        </p:spPr>
        <p:txBody>
          <a:bodyPr wrap="square" lIns="0" tIns="0" rIns="0" bIns="0" rtlCol="0" anchor="t">
            <a:spAutoFit/>
          </a:bodyPr>
          <a:lstStyle/>
          <a:p>
            <a:pPr lvl="0">
              <a:lnSpc>
                <a:spcPct val="112000"/>
              </a:lnSpc>
              <a:spcBef>
                <a:spcPts val="400"/>
              </a:spcBef>
              <a:spcAft>
                <a:spcPts val="400"/>
              </a:spcAft>
              <a:defRPr/>
            </a:pPr>
            <a:r>
              <a:rPr lang="fr-FR" sz="1600" dirty="0">
                <a:solidFill>
                  <a:prstClr val="white"/>
                </a:solidFill>
                <a:ea typeface="Barlow" panose="020F0502020204030204" pitchFamily="34" charset="0"/>
              </a:rPr>
              <a:t>Le niveau de confiance repart à la hausse pour atteindre un niveau élevé, après le recul de 2024. </a:t>
            </a:r>
            <a:endParaRPr kumimoji="0" lang="fr-FR" sz="1600" b="0" i="0" u="none" strike="noStrike" kern="1200" cap="none" spc="0" normalizeH="0" baseline="0" noProof="0" dirty="0">
              <a:ln>
                <a:noFill/>
              </a:ln>
              <a:solidFill>
                <a:prstClr val="white"/>
              </a:solidFill>
              <a:effectLst/>
              <a:uLnTx/>
              <a:uFillTx/>
              <a:latin typeface="Barlow"/>
              <a:ea typeface="Barlow" panose="020F0502020204030204" pitchFamily="34" charset="0"/>
              <a:cs typeface="+mn-cs"/>
            </a:endParaRPr>
          </a:p>
        </p:txBody>
      </p:sp>
      <p:sp>
        <p:nvSpPr>
          <p:cNvPr id="21" name="Difference Header">
            <a:extLst>
              <a:ext uri="{FF2B5EF4-FFF2-40B4-BE49-F238E27FC236}">
                <a16:creationId xmlns:a16="http://schemas.microsoft.com/office/drawing/2014/main" id="{4D86E5A0-6B3B-C451-60F8-2054C5260AAB}"/>
              </a:ext>
              <a:ext uri="{C183D7F6-B498-43B3-948B-1728B52AA6E4}">
                <adec:decorative xmlns:adec="http://schemas.microsoft.com/office/drawing/2017/decorative" val="1"/>
              </a:ext>
            </a:extLst>
          </p:cNvPr>
          <p:cNvSpPr txBox="1"/>
          <p:nvPr/>
        </p:nvSpPr>
        <p:spPr>
          <a:xfrm>
            <a:off x="3410573" y="576895"/>
            <a:ext cx="6914528"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2400"/>
              </a:spcBef>
              <a:spcAft>
                <a:spcPts val="0"/>
              </a:spcAft>
              <a:buClr>
                <a:srgbClr val="103C50"/>
              </a:buClr>
              <a:buSzTx/>
              <a:buFontTx/>
              <a:buNone/>
              <a:tabLst/>
              <a:defRPr/>
            </a:pPr>
            <a:r>
              <a:rPr lang="fr-FR" sz="1400" b="1" kern="0" dirty="0">
                <a:solidFill>
                  <a:srgbClr val="000000"/>
                </a:solidFill>
                <a:latin typeface="Barlow"/>
              </a:rPr>
              <a:t>Si vous deviez noter entre 1 et 10 votre niveau de confiance lorsque vous laissez votre/vos enfant(s) à la crèche, quelle note donneriez-vous ?</a:t>
            </a:r>
          </a:p>
        </p:txBody>
      </p:sp>
      <p:cxnSp>
        <p:nvCxnSpPr>
          <p:cNvPr id="22" name="Difference Underline">
            <a:extLst>
              <a:ext uri="{FF2B5EF4-FFF2-40B4-BE49-F238E27FC236}">
                <a16:creationId xmlns:a16="http://schemas.microsoft.com/office/drawing/2014/main" id="{D5896B36-8AC1-214C-66D4-5EBF7E46F043}"/>
              </a:ext>
              <a:ext uri="{C183D7F6-B498-43B3-948B-1728B52AA6E4}">
                <adec:decorative xmlns:adec="http://schemas.microsoft.com/office/drawing/2017/decorative" val="1"/>
              </a:ext>
            </a:extLst>
          </p:cNvPr>
          <p:cNvCxnSpPr>
            <a:cxnSpLocks/>
          </p:cNvCxnSpPr>
          <p:nvPr/>
        </p:nvCxnSpPr>
        <p:spPr>
          <a:xfrm>
            <a:off x="3410573" y="1056751"/>
            <a:ext cx="7110164"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3" name="Base &amp; Source">
            <a:extLst>
              <a:ext uri="{FF2B5EF4-FFF2-40B4-BE49-F238E27FC236}">
                <a16:creationId xmlns:a16="http://schemas.microsoft.com/office/drawing/2014/main" id="{6D4BFB9B-F8D0-C71C-5E75-5332354E024B}"/>
              </a:ext>
              <a:ext uri="{C183D7F6-B498-43B3-948B-1728B52AA6E4}">
                <adec:decorative xmlns:adec="http://schemas.microsoft.com/office/drawing/2017/decorative" val="0"/>
              </a:ext>
            </a:extLst>
          </p:cNvPr>
          <p:cNvSpPr txBox="1">
            <a:spLocks/>
          </p:cNvSpPr>
          <p:nvPr/>
        </p:nvSpPr>
        <p:spPr>
          <a:xfrm>
            <a:off x="2841398" y="5784210"/>
            <a:ext cx="278707" cy="164148"/>
          </a:xfrm>
          <a:prstGeom prst="rect">
            <a:avLst/>
          </a:prstGeom>
        </p:spPr>
        <p:txBody>
          <a:bodyPr vert="horz" wrap="square" lIns="0" tIns="0" rIns="0" bIns="0" rtlCol="0" anchor="b">
            <a:spAutoFit/>
          </a:bodyPr>
          <a:lstStyle>
            <a:lvl1pPr marL="0" indent="0" algn="l" defTabSz="914400" rtl="0" eaLnBrk="1" latinLnBrk="0" hangingPunct="1">
              <a:lnSpc>
                <a:spcPct val="110000"/>
              </a:lnSpc>
              <a:spcBef>
                <a:spcPts val="400"/>
              </a:spcBef>
              <a:spcAft>
                <a:spcPts val="400"/>
              </a:spcAft>
              <a:buSzPct val="50000"/>
              <a:buFont typeface="Barlow" panose="020B0406020202030204" pitchFamily="34" charset="0"/>
              <a:buNone/>
              <a:defRPr sz="800" b="0" i="1" kern="1200">
                <a:solidFill>
                  <a:schemeClr val="bg1">
                    <a:lumMod val="50000"/>
                  </a:schemeClr>
                </a:solidFill>
                <a:latin typeface="+mn-lt"/>
                <a:ea typeface="+mn-ea"/>
                <a:cs typeface="+mn-cs"/>
              </a:defRPr>
            </a:lvl1pPr>
            <a:lvl2pPr marL="133350" indent="0" algn="l" defTabSz="914400" rtl="0" eaLnBrk="1" latinLnBrk="0" hangingPunct="1">
              <a:lnSpc>
                <a:spcPct val="110000"/>
              </a:lnSpc>
              <a:spcBef>
                <a:spcPts val="400"/>
              </a:spcBef>
              <a:spcAft>
                <a:spcPts val="400"/>
              </a:spcAft>
              <a:buSzPct val="80000"/>
              <a:buFont typeface="Barlow" panose="020B0502040204020203" pitchFamily="34" charset="0"/>
              <a:buNone/>
              <a:defRPr sz="1400" kern="1200">
                <a:solidFill>
                  <a:schemeClr val="tx1"/>
                </a:solidFill>
                <a:latin typeface="+mn-lt"/>
                <a:ea typeface="+mn-ea"/>
                <a:cs typeface="+mn-cs"/>
              </a:defRPr>
            </a:lvl2pPr>
            <a:lvl3pPr marL="542925" indent="0" algn="l" defTabSz="914400" rtl="0" eaLnBrk="1" latinLnBrk="0" hangingPunct="1">
              <a:lnSpc>
                <a:spcPct val="110000"/>
              </a:lnSpc>
              <a:spcBef>
                <a:spcPts val="400"/>
              </a:spcBef>
              <a:spcAft>
                <a:spcPts val="400"/>
              </a:spcAft>
              <a:buFont typeface="Barlow" panose="020B0604020202020204" pitchFamily="34" charset="0"/>
              <a:buNone/>
              <a:defRPr sz="1400" kern="1200">
                <a:solidFill>
                  <a:schemeClr val="tx1"/>
                </a:solidFill>
                <a:latin typeface="+mn-lt"/>
                <a:ea typeface="+mn-ea"/>
                <a:cs typeface="+mn-cs"/>
              </a:defRPr>
            </a:lvl3pPr>
            <a:lvl4pPr marL="758825" indent="0" algn="l" defTabSz="914400" rtl="0" eaLnBrk="1" latinLnBrk="0" hangingPunct="1">
              <a:lnSpc>
                <a:spcPct val="90000"/>
              </a:lnSpc>
              <a:spcBef>
                <a:spcPts val="500"/>
              </a:spcBef>
              <a:buFont typeface="Barlow" panose="020B0604020202020204" pitchFamily="34" charset="0"/>
              <a:buNone/>
              <a:defRPr sz="1400" kern="1200">
                <a:solidFill>
                  <a:schemeClr val="tx1"/>
                </a:solidFill>
                <a:latin typeface="+mn-lt"/>
                <a:ea typeface="+mn-ea"/>
                <a:cs typeface="+mn-cs"/>
              </a:defRPr>
            </a:lvl4pPr>
            <a:lvl5pPr marL="1033463" indent="0" algn="l" defTabSz="914400" rtl="0" eaLnBrk="1" latinLnBrk="0" hangingPunct="1">
              <a:lnSpc>
                <a:spcPct val="90000"/>
              </a:lnSpc>
              <a:spcBef>
                <a:spcPts val="500"/>
              </a:spcBef>
              <a:buFont typeface="Barlow" panose="020B040602020203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400"/>
              </a:spcBef>
              <a:spcAft>
                <a:spcPts val="400"/>
              </a:spcAft>
              <a:buClrTx/>
              <a:buSzPct val="50000"/>
              <a:buFont typeface="Barlow" panose="020B0406020202030204" pitchFamily="34" charset="0"/>
              <a:buNone/>
              <a:tabLst/>
              <a:defRPr/>
            </a:pPr>
            <a:r>
              <a:rPr kumimoji="0" lang="en-GB" sz="1000" b="0" i="0" u="none" strike="noStrike" kern="1200" cap="none" spc="0" normalizeH="0" baseline="0" noProof="0" dirty="0">
                <a:ln>
                  <a:noFill/>
                </a:ln>
                <a:solidFill>
                  <a:srgbClr val="000000"/>
                </a:solidFill>
                <a:effectLst/>
                <a:uLnTx/>
                <a:uFillTx/>
                <a:latin typeface="Barlow"/>
                <a:ea typeface="+mn-ea"/>
                <a:cs typeface="+mn-cs"/>
              </a:rPr>
              <a:t>Q10</a:t>
            </a:r>
          </a:p>
        </p:txBody>
      </p:sp>
      <p:sp>
        <p:nvSpPr>
          <p:cNvPr id="2" name="ZoneTexte 15">
            <a:extLst>
              <a:ext uri="{FF2B5EF4-FFF2-40B4-BE49-F238E27FC236}">
                <a16:creationId xmlns:a16="http://schemas.microsoft.com/office/drawing/2014/main" id="{83801910-D50B-28B8-BC7B-C6AF1E5447BA}"/>
              </a:ext>
            </a:extLst>
          </p:cNvPr>
          <p:cNvSpPr txBox="1"/>
          <p:nvPr/>
        </p:nvSpPr>
        <p:spPr>
          <a:xfrm>
            <a:off x="10325101" y="0"/>
            <a:ext cx="1412876" cy="313880"/>
          </a:xfrm>
          <a:prstGeom prst="snip2DiagRect">
            <a:avLst>
              <a:gd name="adj1" fmla="val 0"/>
              <a:gd name="adj2" fmla="val 45020"/>
            </a:avLst>
          </a:prstGeom>
          <a:solidFill>
            <a:srgbClr val="9FE5D8"/>
          </a:solidFill>
          <a:ln>
            <a:noFill/>
          </a:ln>
        </p:spPr>
        <p:txBody>
          <a:bodyPr wrap="square" lIns="0" rIns="0" rtlCol="0" anchor="ctr" anchorCtr="0">
            <a:noAutofit/>
          </a:bodyPr>
          <a:lstStyle>
            <a:defPPr marR="0" lvl="0" algn="l" rtl="0">
              <a:lnSpc>
                <a:spcPct val="100000"/>
              </a:lnSpc>
              <a:spcBef>
                <a:spcPts val="0"/>
              </a:spcBef>
              <a:spcAft>
                <a:spcPts val="0"/>
              </a:spcAft>
              <a:defRPr lang="fr-FR"/>
            </a:defPPr>
            <a:lvl1pPr marR="0" lvl="0" algn="ctr">
              <a:lnSpc>
                <a:spcPct val="100000"/>
              </a:lnSpc>
              <a:spcBef>
                <a:spcPts val="0"/>
              </a:spcBef>
              <a:spcAft>
                <a:spcPts val="600"/>
              </a:spcAft>
              <a:buClr>
                <a:srgbClr val="000000"/>
              </a:buClr>
              <a:buFont typeface="Arial"/>
              <a:defRPr sz="1600" b="1" i="0" u="none" strike="noStrike" cap="none">
                <a:solidFill>
                  <a:srgbClr val="2F469C"/>
                </a:solidFill>
                <a:ea typeface="Calibri"/>
                <a:cs typeface="Times New Roman"/>
              </a:defRPr>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r>
              <a:rPr kumimoji="0" lang="fr-FR" sz="1200" b="1" i="0" u="none" strike="noStrike" kern="1200" cap="all" spc="0" normalizeH="0" baseline="0" noProof="0" dirty="0">
                <a:ln>
                  <a:noFill/>
                </a:ln>
                <a:solidFill>
                  <a:prstClr val="white"/>
                </a:solidFill>
                <a:effectLst/>
                <a:uLnTx/>
                <a:uFillTx/>
                <a:latin typeface="Barlow"/>
                <a:cs typeface="Times New Roman"/>
              </a:rPr>
              <a:t>Résultats détaillés</a:t>
            </a:r>
          </a:p>
        </p:txBody>
      </p:sp>
      <p:grpSp>
        <p:nvGrpSpPr>
          <p:cNvPr id="5" name="Groupe 4">
            <a:extLst>
              <a:ext uri="{FF2B5EF4-FFF2-40B4-BE49-F238E27FC236}">
                <a16:creationId xmlns:a16="http://schemas.microsoft.com/office/drawing/2014/main" id="{B610AC85-D958-CF7B-CAAD-F495D89B254B}"/>
              </a:ext>
            </a:extLst>
          </p:cNvPr>
          <p:cNvGrpSpPr/>
          <p:nvPr/>
        </p:nvGrpSpPr>
        <p:grpSpPr>
          <a:xfrm>
            <a:off x="10838263" y="783925"/>
            <a:ext cx="975872" cy="272826"/>
            <a:chOff x="9776741" y="783925"/>
            <a:chExt cx="975872" cy="272826"/>
          </a:xfrm>
        </p:grpSpPr>
        <p:cxnSp>
          <p:nvCxnSpPr>
            <p:cNvPr id="6" name="Avg. Guess and Actual Underline">
              <a:extLst>
                <a:ext uri="{FF2B5EF4-FFF2-40B4-BE49-F238E27FC236}">
                  <a16:creationId xmlns:a16="http://schemas.microsoft.com/office/drawing/2014/main" id="{C3D15101-F3EE-FF69-AD91-4688D55BC741}"/>
                </a:ext>
                <a:ext uri="{C183D7F6-B498-43B3-948B-1728B52AA6E4}">
                  <adec:decorative xmlns:adec="http://schemas.microsoft.com/office/drawing/2017/decorative" val="1"/>
                </a:ext>
              </a:extLst>
            </p:cNvPr>
            <p:cNvCxnSpPr>
              <a:cxnSpLocks/>
            </p:cNvCxnSpPr>
            <p:nvPr/>
          </p:nvCxnSpPr>
          <p:spPr>
            <a:xfrm>
              <a:off x="9807058" y="1056751"/>
              <a:ext cx="884758"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7" name="Avg. Guess Header">
              <a:extLst>
                <a:ext uri="{FF2B5EF4-FFF2-40B4-BE49-F238E27FC236}">
                  <a16:creationId xmlns:a16="http://schemas.microsoft.com/office/drawing/2014/main" id="{CADB3F0E-C8CC-9BD4-F3C1-40071456EF0D}"/>
                </a:ext>
                <a:ext uri="{C183D7F6-B498-43B3-948B-1728B52AA6E4}">
                  <adec:decorative xmlns:adec="http://schemas.microsoft.com/office/drawing/2017/decorative" val="1"/>
                </a:ext>
              </a:extLst>
            </p:cNvPr>
            <p:cNvSpPr txBox="1"/>
            <p:nvPr/>
          </p:nvSpPr>
          <p:spPr>
            <a:xfrm>
              <a:off x="9776741" y="783925"/>
              <a:ext cx="975872" cy="215444"/>
            </a:xfrm>
            <a:prstGeom prst="rect">
              <a:avLst/>
            </a:prstGeom>
            <a:noFill/>
          </p:spPr>
          <p:txBody>
            <a:bodyPr wrap="square" lIns="0" tIns="0" rIns="0" bIns="0" rtlCol="0" anchor="b">
              <a:spAutoFit/>
            </a:bodyPr>
            <a:lstStyle/>
            <a:p>
              <a:pPr marL="0" marR="0" lvl="0" indent="0" algn="ctr" defTabSz="914400" rtl="0" eaLnBrk="1" fontAlgn="auto" latinLnBrk="0" hangingPunct="1">
                <a:lnSpc>
                  <a:spcPct val="100000"/>
                </a:lnSpc>
                <a:spcBef>
                  <a:spcPts val="2400"/>
                </a:spcBef>
                <a:spcAft>
                  <a:spcPts val="0"/>
                </a:spcAft>
                <a:buClr>
                  <a:srgbClr val="103C50"/>
                </a:buClr>
                <a:buSzTx/>
                <a:buFontTx/>
                <a:buNone/>
                <a:tabLst/>
                <a:defRPr/>
              </a:pPr>
              <a:r>
                <a:rPr kumimoji="0" lang="en-GB" sz="1400" b="1" i="0" u="none" strike="noStrike" kern="0" cap="none" spc="0" normalizeH="0" baseline="0" noProof="0" dirty="0">
                  <a:ln>
                    <a:noFill/>
                  </a:ln>
                  <a:solidFill>
                    <a:srgbClr val="000000"/>
                  </a:solidFill>
                  <a:effectLst/>
                  <a:uLnTx/>
                  <a:uFillTx/>
                  <a:latin typeface="Barlow"/>
                  <a:ea typeface="+mn-ea"/>
                  <a:cs typeface="+mn-cs"/>
                </a:rPr>
                <a:t>Moyenne</a:t>
              </a:r>
            </a:p>
          </p:txBody>
        </p:sp>
      </p:grpSp>
      <p:sp>
        <p:nvSpPr>
          <p:cNvPr id="8" name="ZoneTexte 7">
            <a:extLst>
              <a:ext uri="{FF2B5EF4-FFF2-40B4-BE49-F238E27FC236}">
                <a16:creationId xmlns:a16="http://schemas.microsoft.com/office/drawing/2014/main" id="{8FBFD505-B1B8-4E12-3C06-FFE8204B1489}"/>
              </a:ext>
            </a:extLst>
          </p:cNvPr>
          <p:cNvSpPr txBox="1"/>
          <p:nvPr/>
        </p:nvSpPr>
        <p:spPr>
          <a:xfrm>
            <a:off x="11427445" y="2040624"/>
            <a:ext cx="551688" cy="156520"/>
          </a:xfrm>
          <a:prstGeom prst="rect">
            <a:avLst/>
          </a:prstGeom>
        </p:spPr>
        <p:txBody>
          <a:bodyPr vert="horz" wrap="square" lIns="0" tIns="0" rIns="0" bIns="0" rtlCol="0">
            <a:spAutoFit/>
          </a:bodyPr>
          <a:lstStyle/>
          <a:p>
            <a:pPr marL="4763"/>
            <a:r>
              <a:rPr lang="fr-FR" sz="1000" b="1" dirty="0">
                <a:solidFill>
                  <a:srgbClr val="2DB574"/>
                </a:solidFill>
              </a:rPr>
              <a:t>+0,1</a:t>
            </a:r>
            <a:r>
              <a:rPr lang="fr-FR" sz="1000" b="1" dirty="0">
                <a:solidFill>
                  <a:schemeClr val="accent2">
                    <a:lumMod val="75000"/>
                  </a:schemeClr>
                </a:solidFill>
              </a:rPr>
              <a:t> </a:t>
            </a:r>
            <a:r>
              <a:rPr lang="fr-FR" sz="1000" b="1" dirty="0">
                <a:solidFill>
                  <a:srgbClr val="2DB574"/>
                </a:solidFill>
              </a:rPr>
              <a:t>3 pt</a:t>
            </a:r>
            <a:endParaRPr lang="fr-FR" sz="1000" dirty="0">
              <a:solidFill>
                <a:srgbClr val="2DB574"/>
              </a:solidFill>
              <a:latin typeface="Wingdings" panose="05000000000000000000" pitchFamily="2" charset="2"/>
            </a:endParaRPr>
          </a:p>
        </p:txBody>
      </p:sp>
      <p:sp>
        <p:nvSpPr>
          <p:cNvPr id="9" name="Bulle narrative : rectangle 8">
            <a:extLst>
              <a:ext uri="{FF2B5EF4-FFF2-40B4-BE49-F238E27FC236}">
                <a16:creationId xmlns:a16="http://schemas.microsoft.com/office/drawing/2014/main" id="{0CAA76A7-0A8B-9C66-DE67-C3A6F3EEE837}"/>
              </a:ext>
            </a:extLst>
          </p:cNvPr>
          <p:cNvSpPr/>
          <p:nvPr/>
        </p:nvSpPr>
        <p:spPr>
          <a:xfrm>
            <a:off x="11077952" y="1447243"/>
            <a:ext cx="975872" cy="377939"/>
          </a:xfrm>
          <a:prstGeom prst="wedgeRectCallout">
            <a:avLst>
              <a:gd name="adj1" fmla="val -42262"/>
              <a:gd name="adj2" fmla="val 78281"/>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fr-FR" sz="1100" dirty="0">
                <a:solidFill>
                  <a:schemeClr val="tx1"/>
                </a:solidFill>
              </a:rPr>
              <a:t>(+) 2021 : 8,95</a:t>
            </a:r>
          </a:p>
          <a:p>
            <a:r>
              <a:rPr lang="fr-FR" sz="1100" dirty="0">
                <a:solidFill>
                  <a:schemeClr val="tx1"/>
                </a:solidFill>
              </a:rPr>
              <a:t>(-) 202</a:t>
            </a:r>
            <a:r>
              <a:rPr lang="fr-FR" dirty="0">
                <a:solidFill>
                  <a:schemeClr val="tx1"/>
                </a:solidFill>
              </a:rPr>
              <a:t>4</a:t>
            </a:r>
            <a:r>
              <a:rPr lang="fr-FR" sz="1100" dirty="0">
                <a:solidFill>
                  <a:schemeClr val="tx1"/>
                </a:solidFill>
              </a:rPr>
              <a:t> : 8,67</a:t>
            </a:r>
          </a:p>
        </p:txBody>
      </p:sp>
      <p:sp>
        <p:nvSpPr>
          <p:cNvPr id="3" name="ZoneTexte 2">
            <a:extLst>
              <a:ext uri="{FF2B5EF4-FFF2-40B4-BE49-F238E27FC236}">
                <a16:creationId xmlns:a16="http://schemas.microsoft.com/office/drawing/2014/main" id="{2AFC96BA-FB1E-0436-7F16-119757B2C374}"/>
              </a:ext>
            </a:extLst>
          </p:cNvPr>
          <p:cNvSpPr txBox="1"/>
          <p:nvPr/>
        </p:nvSpPr>
        <p:spPr>
          <a:xfrm>
            <a:off x="8095855" y="6196471"/>
            <a:ext cx="2924175" cy="369332"/>
          </a:xfrm>
          <a:prstGeom prst="rect">
            <a:avLst/>
          </a:prstGeom>
          <a:solidFill>
            <a:srgbClr val="E7EBF0"/>
          </a:solidFill>
        </p:spPr>
        <p:txBody>
          <a:bodyPr wrap="square" lIns="0" tIns="0" rIns="0" bIns="0" rtlCol="0">
            <a:spAutoFit/>
          </a:bodyPr>
          <a:lstStyle/>
          <a:p>
            <a:pPr algn="l">
              <a:buSzPct val="100000"/>
            </a:pPr>
            <a:r>
              <a:rPr lang="fr-FR" sz="1200" dirty="0"/>
              <a:t>(+) score le plus élevé observé avant 2025 </a:t>
            </a:r>
          </a:p>
          <a:p>
            <a:pPr algn="l">
              <a:buSzPct val="100000"/>
            </a:pPr>
            <a:r>
              <a:rPr lang="fr-FR" sz="1200" dirty="0"/>
              <a:t>(-) score le plus bas observé avant 2025</a:t>
            </a:r>
          </a:p>
        </p:txBody>
      </p:sp>
      <p:sp>
        <p:nvSpPr>
          <p:cNvPr id="10" name="ZoneTexte 9">
            <a:extLst>
              <a:ext uri="{FF2B5EF4-FFF2-40B4-BE49-F238E27FC236}">
                <a16:creationId xmlns:a16="http://schemas.microsoft.com/office/drawing/2014/main" id="{2F617AF1-6083-E2BF-2607-9CE1E3F88F97}"/>
              </a:ext>
            </a:extLst>
          </p:cNvPr>
          <p:cNvSpPr txBox="1"/>
          <p:nvPr/>
        </p:nvSpPr>
        <p:spPr>
          <a:xfrm>
            <a:off x="11243633" y="2022094"/>
            <a:ext cx="134652" cy="193579"/>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fr-FR" sz="1200" dirty="0">
                <a:solidFill>
                  <a:srgbClr val="2DB574"/>
                </a:solidFill>
                <a:sym typeface="Wingdings" panose="05000000000000000000" pitchFamily="2" charset="2"/>
              </a:rPr>
              <a:t></a:t>
            </a:r>
            <a:endParaRPr lang="fr-FR" sz="1200" dirty="0">
              <a:solidFill>
                <a:srgbClr val="2DB574"/>
              </a:solidFill>
            </a:endParaRPr>
          </a:p>
        </p:txBody>
      </p:sp>
    </p:spTree>
    <p:extLst>
      <p:ext uri="{BB962C8B-B14F-4D97-AF65-F5344CB8AC3E}">
        <p14:creationId xmlns:p14="http://schemas.microsoft.com/office/powerpoint/2010/main" val="410672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ackground Box">
            <a:extLst>
              <a:ext uri="{FF2B5EF4-FFF2-40B4-BE49-F238E27FC236}">
                <a16:creationId xmlns:a16="http://schemas.microsoft.com/office/drawing/2014/main" id="{36F1751D-751A-653A-2912-A6451EDA231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flipV="1">
            <a:off x="444569" y="-5"/>
            <a:ext cx="2597081" cy="5948363"/>
          </a:xfrm>
          <a:prstGeom prst="snip1Rect">
            <a:avLst>
              <a:gd name="adj" fmla="val 14222"/>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914400" rtl="0" eaLnBrk="1" fontAlgn="auto" latinLnBrk="0" hangingPunct="1">
              <a:lnSpc>
                <a:spcPct val="112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Barlow"/>
              <a:ea typeface="+mn-ea"/>
              <a:cs typeface="+mn-cs"/>
            </a:endParaRPr>
          </a:p>
        </p:txBody>
      </p:sp>
      <p:sp>
        <p:nvSpPr>
          <p:cNvPr id="4" name="Title">
            <a:extLst>
              <a:ext uri="{FF2B5EF4-FFF2-40B4-BE49-F238E27FC236}">
                <a16:creationId xmlns:a16="http://schemas.microsoft.com/office/drawing/2014/main" id="{FB0D11D1-11DA-F049-3A2A-F8BBAC3246CD}"/>
              </a:ext>
            </a:extLst>
          </p:cNvPr>
          <p:cNvSpPr>
            <a:spLocks noGrp="1"/>
          </p:cNvSpPr>
          <p:nvPr>
            <p:ph type="title"/>
          </p:nvPr>
        </p:nvSpPr>
        <p:spPr>
          <a:xfrm>
            <a:off x="481145" y="399923"/>
            <a:ext cx="2560505" cy="715963"/>
          </a:xfrm>
        </p:spPr>
        <p:txBody>
          <a:bodyPr/>
          <a:lstStyle/>
          <a:p>
            <a:r>
              <a:rPr lang="fr-FR" sz="2600" dirty="0"/>
              <a:t>Le passage en crèche, une étape nécessaire pour le développement de l’enfant</a:t>
            </a:r>
          </a:p>
        </p:txBody>
      </p:sp>
      <p:sp>
        <p:nvSpPr>
          <p:cNvPr id="15" name="Placeholder">
            <a:extLst>
              <a:ext uri="{FF2B5EF4-FFF2-40B4-BE49-F238E27FC236}">
                <a16:creationId xmlns:a16="http://schemas.microsoft.com/office/drawing/2014/main" id="{F90FC69E-7DCC-C157-49FD-2CD845919234}"/>
              </a:ext>
            </a:extLst>
          </p:cNvPr>
          <p:cNvSpPr txBox="1"/>
          <p:nvPr/>
        </p:nvSpPr>
        <p:spPr>
          <a:xfrm>
            <a:off x="555659" y="3179637"/>
            <a:ext cx="2374900" cy="1351011"/>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2000"/>
              </a:lnSpc>
              <a:spcBef>
                <a:spcPts val="400"/>
              </a:spcBef>
              <a:spcAft>
                <a:spcPts val="400"/>
              </a:spcAft>
              <a:buClrTx/>
              <a:buSzTx/>
              <a:buFontTx/>
              <a:buNone/>
              <a:tabLst/>
              <a:defRPr/>
            </a:pPr>
            <a:r>
              <a:rPr lang="fr-FR" sz="1600" dirty="0">
                <a:solidFill>
                  <a:prstClr val="white"/>
                </a:solidFill>
                <a:latin typeface="Barlow"/>
                <a:ea typeface="Barlow" panose="020F0502020204030204" pitchFamily="34" charset="0"/>
              </a:rPr>
              <a:t>Notamment pour le développement social, qui reste considéré comme nécessaire pour la quasi-totalité des parents.</a:t>
            </a:r>
            <a:endParaRPr kumimoji="0" lang="fr-FR" sz="1600" b="0" i="0" u="none" strike="noStrike" kern="1200" cap="none" spc="0" normalizeH="0" baseline="0" noProof="0" dirty="0">
              <a:ln>
                <a:noFill/>
              </a:ln>
              <a:solidFill>
                <a:prstClr val="white"/>
              </a:solidFill>
              <a:effectLst/>
              <a:uLnTx/>
              <a:uFillTx/>
              <a:latin typeface="Barlow"/>
              <a:ea typeface="Barlow" panose="020F0502020204030204" pitchFamily="34" charset="0"/>
              <a:cs typeface="+mn-cs"/>
            </a:endParaRPr>
          </a:p>
        </p:txBody>
      </p:sp>
      <p:sp>
        <p:nvSpPr>
          <p:cNvPr id="21" name="Difference Header">
            <a:extLst>
              <a:ext uri="{FF2B5EF4-FFF2-40B4-BE49-F238E27FC236}">
                <a16:creationId xmlns:a16="http://schemas.microsoft.com/office/drawing/2014/main" id="{4D86E5A0-6B3B-C451-60F8-2054C5260AAB}"/>
              </a:ext>
              <a:ext uri="{C183D7F6-B498-43B3-948B-1728B52AA6E4}">
                <adec:decorative xmlns:adec="http://schemas.microsoft.com/office/drawing/2017/decorative" val="1"/>
              </a:ext>
            </a:extLst>
          </p:cNvPr>
          <p:cNvSpPr txBox="1"/>
          <p:nvPr/>
        </p:nvSpPr>
        <p:spPr>
          <a:xfrm>
            <a:off x="3410573" y="576895"/>
            <a:ext cx="6914528"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2400"/>
              </a:spcBef>
              <a:spcAft>
                <a:spcPts val="0"/>
              </a:spcAft>
              <a:buClr>
                <a:srgbClr val="103C50"/>
              </a:buClr>
              <a:buSzTx/>
              <a:buFontTx/>
              <a:buNone/>
              <a:tabLst/>
              <a:defRPr/>
            </a:pPr>
            <a:r>
              <a:rPr lang="fr-FR" sz="1400" b="1" kern="0" dirty="0">
                <a:solidFill>
                  <a:srgbClr val="000000"/>
                </a:solidFill>
                <a:latin typeface="Barlow"/>
              </a:rPr>
              <a:t>Vous diriez que l’accueil en crèche est pour votre enfant indispensable, souhaitable ou sans effet pour son développement ?</a:t>
            </a:r>
          </a:p>
        </p:txBody>
      </p:sp>
      <p:cxnSp>
        <p:nvCxnSpPr>
          <p:cNvPr id="22" name="Difference Underline">
            <a:extLst>
              <a:ext uri="{FF2B5EF4-FFF2-40B4-BE49-F238E27FC236}">
                <a16:creationId xmlns:a16="http://schemas.microsoft.com/office/drawing/2014/main" id="{D5896B36-8AC1-214C-66D4-5EBF7E46F043}"/>
              </a:ext>
              <a:ext uri="{C183D7F6-B498-43B3-948B-1728B52AA6E4}">
                <adec:decorative xmlns:adec="http://schemas.microsoft.com/office/drawing/2017/decorative" val="1"/>
              </a:ext>
            </a:extLst>
          </p:cNvPr>
          <p:cNvCxnSpPr>
            <a:cxnSpLocks/>
          </p:cNvCxnSpPr>
          <p:nvPr/>
        </p:nvCxnSpPr>
        <p:spPr>
          <a:xfrm>
            <a:off x="3410573" y="1056751"/>
            <a:ext cx="7110164"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3" name="Base &amp; Source">
            <a:extLst>
              <a:ext uri="{FF2B5EF4-FFF2-40B4-BE49-F238E27FC236}">
                <a16:creationId xmlns:a16="http://schemas.microsoft.com/office/drawing/2014/main" id="{6D4BFB9B-F8D0-C71C-5E75-5332354E024B}"/>
              </a:ext>
              <a:ext uri="{C183D7F6-B498-43B3-948B-1728B52AA6E4}">
                <adec:decorative xmlns:adec="http://schemas.microsoft.com/office/drawing/2017/decorative" val="0"/>
              </a:ext>
            </a:extLst>
          </p:cNvPr>
          <p:cNvSpPr txBox="1">
            <a:spLocks/>
          </p:cNvSpPr>
          <p:nvPr/>
        </p:nvSpPr>
        <p:spPr>
          <a:xfrm>
            <a:off x="2841398" y="5784211"/>
            <a:ext cx="459586" cy="164148"/>
          </a:xfrm>
          <a:prstGeom prst="rect">
            <a:avLst/>
          </a:prstGeom>
        </p:spPr>
        <p:txBody>
          <a:bodyPr vert="horz" wrap="square" lIns="0" tIns="0" rIns="0" bIns="0" rtlCol="0" anchor="b">
            <a:spAutoFit/>
          </a:bodyPr>
          <a:lstStyle>
            <a:lvl1pPr marL="0" indent="0" algn="l" defTabSz="914400" rtl="0" eaLnBrk="1" latinLnBrk="0" hangingPunct="1">
              <a:lnSpc>
                <a:spcPct val="110000"/>
              </a:lnSpc>
              <a:spcBef>
                <a:spcPts val="400"/>
              </a:spcBef>
              <a:spcAft>
                <a:spcPts val="400"/>
              </a:spcAft>
              <a:buSzPct val="50000"/>
              <a:buFont typeface="Barlow" panose="020B0406020202030204" pitchFamily="34" charset="0"/>
              <a:buNone/>
              <a:defRPr sz="800" b="0" i="1" kern="1200">
                <a:solidFill>
                  <a:schemeClr val="bg1">
                    <a:lumMod val="50000"/>
                  </a:schemeClr>
                </a:solidFill>
                <a:latin typeface="+mn-lt"/>
                <a:ea typeface="+mn-ea"/>
                <a:cs typeface="+mn-cs"/>
              </a:defRPr>
            </a:lvl1pPr>
            <a:lvl2pPr marL="133350" indent="0" algn="l" defTabSz="914400" rtl="0" eaLnBrk="1" latinLnBrk="0" hangingPunct="1">
              <a:lnSpc>
                <a:spcPct val="110000"/>
              </a:lnSpc>
              <a:spcBef>
                <a:spcPts val="400"/>
              </a:spcBef>
              <a:spcAft>
                <a:spcPts val="400"/>
              </a:spcAft>
              <a:buSzPct val="80000"/>
              <a:buFont typeface="Barlow" panose="020B0502040204020203" pitchFamily="34" charset="0"/>
              <a:buNone/>
              <a:defRPr sz="1400" kern="1200">
                <a:solidFill>
                  <a:schemeClr val="tx1"/>
                </a:solidFill>
                <a:latin typeface="+mn-lt"/>
                <a:ea typeface="+mn-ea"/>
                <a:cs typeface="+mn-cs"/>
              </a:defRPr>
            </a:lvl2pPr>
            <a:lvl3pPr marL="542925" indent="0" algn="l" defTabSz="914400" rtl="0" eaLnBrk="1" latinLnBrk="0" hangingPunct="1">
              <a:lnSpc>
                <a:spcPct val="110000"/>
              </a:lnSpc>
              <a:spcBef>
                <a:spcPts val="400"/>
              </a:spcBef>
              <a:spcAft>
                <a:spcPts val="400"/>
              </a:spcAft>
              <a:buFont typeface="Barlow" panose="020B0604020202020204" pitchFamily="34" charset="0"/>
              <a:buNone/>
              <a:defRPr sz="1400" kern="1200">
                <a:solidFill>
                  <a:schemeClr val="tx1"/>
                </a:solidFill>
                <a:latin typeface="+mn-lt"/>
                <a:ea typeface="+mn-ea"/>
                <a:cs typeface="+mn-cs"/>
              </a:defRPr>
            </a:lvl3pPr>
            <a:lvl4pPr marL="758825" indent="0" algn="l" defTabSz="914400" rtl="0" eaLnBrk="1" latinLnBrk="0" hangingPunct="1">
              <a:lnSpc>
                <a:spcPct val="90000"/>
              </a:lnSpc>
              <a:spcBef>
                <a:spcPts val="500"/>
              </a:spcBef>
              <a:buFont typeface="Barlow" panose="020B0604020202020204" pitchFamily="34" charset="0"/>
              <a:buNone/>
              <a:defRPr sz="1400" kern="1200">
                <a:solidFill>
                  <a:schemeClr val="tx1"/>
                </a:solidFill>
                <a:latin typeface="+mn-lt"/>
                <a:ea typeface="+mn-ea"/>
                <a:cs typeface="+mn-cs"/>
              </a:defRPr>
            </a:lvl4pPr>
            <a:lvl5pPr marL="1033463" indent="0" algn="l" defTabSz="914400" rtl="0" eaLnBrk="1" latinLnBrk="0" hangingPunct="1">
              <a:lnSpc>
                <a:spcPct val="90000"/>
              </a:lnSpc>
              <a:spcBef>
                <a:spcPts val="500"/>
              </a:spcBef>
              <a:buFont typeface="Barlow" panose="020B040602020203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400"/>
              </a:spcBef>
              <a:spcAft>
                <a:spcPts val="400"/>
              </a:spcAft>
              <a:buClrTx/>
              <a:buSzPct val="50000"/>
              <a:buFont typeface="Barlow" panose="020B0406020202030204" pitchFamily="34" charset="0"/>
              <a:buNone/>
              <a:tabLst/>
              <a:defRPr/>
            </a:pPr>
            <a:r>
              <a:rPr kumimoji="0" lang="en-GB" sz="1000" b="0" i="0" u="none" strike="noStrike" kern="1200" cap="none" spc="0" normalizeH="0" baseline="0" noProof="0" dirty="0">
                <a:ln>
                  <a:noFill/>
                </a:ln>
                <a:solidFill>
                  <a:srgbClr val="000000"/>
                </a:solidFill>
                <a:effectLst/>
                <a:uLnTx/>
                <a:uFillTx/>
                <a:latin typeface="Barlow"/>
                <a:ea typeface="+mn-ea"/>
                <a:cs typeface="+mn-cs"/>
              </a:rPr>
              <a:t>Q20</a:t>
            </a:r>
          </a:p>
        </p:txBody>
      </p:sp>
      <p:sp>
        <p:nvSpPr>
          <p:cNvPr id="2" name="ZoneTexte 15">
            <a:extLst>
              <a:ext uri="{FF2B5EF4-FFF2-40B4-BE49-F238E27FC236}">
                <a16:creationId xmlns:a16="http://schemas.microsoft.com/office/drawing/2014/main" id="{83801910-D50B-28B8-BC7B-C6AF1E5447BA}"/>
              </a:ext>
            </a:extLst>
          </p:cNvPr>
          <p:cNvSpPr txBox="1"/>
          <p:nvPr/>
        </p:nvSpPr>
        <p:spPr>
          <a:xfrm>
            <a:off x="10325101" y="0"/>
            <a:ext cx="1412876" cy="313880"/>
          </a:xfrm>
          <a:prstGeom prst="snip2DiagRect">
            <a:avLst>
              <a:gd name="adj1" fmla="val 0"/>
              <a:gd name="adj2" fmla="val 45020"/>
            </a:avLst>
          </a:prstGeom>
          <a:solidFill>
            <a:srgbClr val="9FE5D8"/>
          </a:solidFill>
          <a:ln>
            <a:noFill/>
          </a:ln>
        </p:spPr>
        <p:txBody>
          <a:bodyPr wrap="square" lIns="0" rIns="0" rtlCol="0" anchor="ctr" anchorCtr="0">
            <a:noAutofit/>
          </a:bodyPr>
          <a:lstStyle>
            <a:defPPr marR="0" lvl="0" algn="l" rtl="0">
              <a:lnSpc>
                <a:spcPct val="100000"/>
              </a:lnSpc>
              <a:spcBef>
                <a:spcPts val="0"/>
              </a:spcBef>
              <a:spcAft>
                <a:spcPts val="0"/>
              </a:spcAft>
              <a:defRPr lang="fr-FR"/>
            </a:defPPr>
            <a:lvl1pPr marR="0" lvl="0" algn="ctr">
              <a:lnSpc>
                <a:spcPct val="100000"/>
              </a:lnSpc>
              <a:spcBef>
                <a:spcPts val="0"/>
              </a:spcBef>
              <a:spcAft>
                <a:spcPts val="600"/>
              </a:spcAft>
              <a:buClr>
                <a:srgbClr val="000000"/>
              </a:buClr>
              <a:buFont typeface="Arial"/>
              <a:defRPr sz="1600" b="1" i="0" u="none" strike="noStrike" cap="none">
                <a:solidFill>
                  <a:srgbClr val="2F469C"/>
                </a:solidFill>
                <a:ea typeface="Calibri"/>
                <a:cs typeface="Times New Roman"/>
              </a:defRPr>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r>
              <a:rPr kumimoji="0" lang="fr-FR" sz="1200" b="1" i="0" u="none" strike="noStrike" kern="1200" cap="all" spc="0" normalizeH="0" baseline="0" noProof="0" dirty="0">
                <a:ln>
                  <a:noFill/>
                </a:ln>
                <a:solidFill>
                  <a:prstClr val="white"/>
                </a:solidFill>
                <a:effectLst/>
                <a:uLnTx/>
                <a:uFillTx/>
                <a:latin typeface="Barlow"/>
                <a:cs typeface="Times New Roman"/>
              </a:rPr>
              <a:t>Résultats détaillés</a:t>
            </a:r>
          </a:p>
        </p:txBody>
      </p:sp>
      <p:graphicFrame>
        <p:nvGraphicFramePr>
          <p:cNvPr id="3" name="Q20.X_Graph">
            <a:extLst>
              <a:ext uri="{FF2B5EF4-FFF2-40B4-BE49-F238E27FC236}">
                <a16:creationId xmlns:a16="http://schemas.microsoft.com/office/drawing/2014/main" id="{BB87BB74-D840-5B36-5933-8EAF9CAAC3AE}"/>
              </a:ext>
            </a:extLst>
          </p:cNvPr>
          <p:cNvGraphicFramePr>
            <a:graphicFrameLocks noChangeAspect="1"/>
          </p:cNvGraphicFramePr>
          <p:nvPr>
            <p:extLst>
              <p:ext uri="{D42A27DB-BD31-4B8C-83A1-F6EECF244321}">
                <p14:modId xmlns:p14="http://schemas.microsoft.com/office/powerpoint/2010/main" val="2428228149"/>
              </p:ext>
            </p:extLst>
          </p:nvPr>
        </p:nvGraphicFramePr>
        <p:xfrm>
          <a:off x="3327400" y="1076325"/>
          <a:ext cx="8539480" cy="508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ZoneTexte 6">
            <a:extLst>
              <a:ext uri="{FF2B5EF4-FFF2-40B4-BE49-F238E27FC236}">
                <a16:creationId xmlns:a16="http://schemas.microsoft.com/office/drawing/2014/main" id="{C7979587-2FBB-8D0B-0B7D-76904482EA8D}"/>
              </a:ext>
            </a:extLst>
          </p:cNvPr>
          <p:cNvSpPr txBox="1"/>
          <p:nvPr/>
        </p:nvSpPr>
        <p:spPr>
          <a:xfrm>
            <a:off x="7039897" y="2499830"/>
            <a:ext cx="718145" cy="193579"/>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fr-FR" sz="1200" dirty="0">
                <a:solidFill>
                  <a:schemeClr val="bg1"/>
                </a:solidFill>
                <a:sym typeface="Wingdings" panose="05000000000000000000" pitchFamily="2" charset="2"/>
              </a:rPr>
              <a:t> +1,12 pts</a:t>
            </a:r>
            <a:endParaRPr lang="fr-FR" sz="1200" dirty="0">
              <a:solidFill>
                <a:schemeClr val="bg1"/>
              </a:solidFill>
            </a:endParaRPr>
          </a:p>
        </p:txBody>
      </p:sp>
      <p:sp>
        <p:nvSpPr>
          <p:cNvPr id="8" name="ZoneTexte 7">
            <a:extLst>
              <a:ext uri="{FF2B5EF4-FFF2-40B4-BE49-F238E27FC236}">
                <a16:creationId xmlns:a16="http://schemas.microsoft.com/office/drawing/2014/main" id="{953252CF-5195-5BB2-D271-17707BC325F0}"/>
              </a:ext>
            </a:extLst>
          </p:cNvPr>
          <p:cNvSpPr txBox="1"/>
          <p:nvPr/>
        </p:nvSpPr>
        <p:spPr>
          <a:xfrm>
            <a:off x="7039897" y="3179637"/>
            <a:ext cx="700513" cy="193579"/>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fr-FR" sz="1200" dirty="0">
                <a:solidFill>
                  <a:schemeClr val="bg1"/>
                </a:solidFill>
                <a:sym typeface="Wingdings" panose="05000000000000000000" pitchFamily="2" charset="2"/>
              </a:rPr>
              <a:t> +0,98 pt</a:t>
            </a:r>
            <a:endParaRPr lang="fr-FR" sz="1200" dirty="0">
              <a:solidFill>
                <a:schemeClr val="bg1"/>
              </a:solidFill>
            </a:endParaRPr>
          </a:p>
        </p:txBody>
      </p:sp>
      <p:sp>
        <p:nvSpPr>
          <p:cNvPr id="9" name="ZoneTexte 8">
            <a:extLst>
              <a:ext uri="{FF2B5EF4-FFF2-40B4-BE49-F238E27FC236}">
                <a16:creationId xmlns:a16="http://schemas.microsoft.com/office/drawing/2014/main" id="{2F3A307C-3337-275E-8C5E-A0E414C84A7E}"/>
              </a:ext>
            </a:extLst>
          </p:cNvPr>
          <p:cNvSpPr txBox="1"/>
          <p:nvPr/>
        </p:nvSpPr>
        <p:spPr>
          <a:xfrm>
            <a:off x="6965655" y="3831755"/>
            <a:ext cx="740587" cy="193579"/>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fr-FR" sz="1200" dirty="0">
                <a:solidFill>
                  <a:schemeClr val="bg1"/>
                </a:solidFill>
                <a:sym typeface="Wingdings" panose="05000000000000000000" pitchFamily="2" charset="2"/>
              </a:rPr>
              <a:t> +1,70 pts</a:t>
            </a:r>
            <a:endParaRPr lang="fr-FR" sz="1200" dirty="0">
              <a:solidFill>
                <a:schemeClr val="bg1"/>
              </a:solidFill>
            </a:endParaRPr>
          </a:p>
        </p:txBody>
      </p:sp>
      <p:sp>
        <p:nvSpPr>
          <p:cNvPr id="12" name="ZoneTexte 11">
            <a:extLst>
              <a:ext uri="{FF2B5EF4-FFF2-40B4-BE49-F238E27FC236}">
                <a16:creationId xmlns:a16="http://schemas.microsoft.com/office/drawing/2014/main" id="{BE401986-CF86-33FD-9DC6-729CBD757D53}"/>
              </a:ext>
            </a:extLst>
          </p:cNvPr>
          <p:cNvSpPr txBox="1"/>
          <p:nvPr/>
        </p:nvSpPr>
        <p:spPr>
          <a:xfrm>
            <a:off x="6867718" y="4531054"/>
            <a:ext cx="698909" cy="193579"/>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fr-FR" sz="1200" dirty="0">
                <a:solidFill>
                  <a:schemeClr val="bg1"/>
                </a:solidFill>
                <a:sym typeface="Wingdings" panose="05000000000000000000" pitchFamily="2" charset="2"/>
              </a:rPr>
              <a:t> +0,85 pt</a:t>
            </a:r>
            <a:endParaRPr lang="fr-FR" sz="1200" dirty="0">
              <a:solidFill>
                <a:schemeClr val="bg1"/>
              </a:solidFill>
            </a:endParaRPr>
          </a:p>
        </p:txBody>
      </p:sp>
      <p:sp>
        <p:nvSpPr>
          <p:cNvPr id="14" name="ZoneTexte 13">
            <a:extLst>
              <a:ext uri="{FF2B5EF4-FFF2-40B4-BE49-F238E27FC236}">
                <a16:creationId xmlns:a16="http://schemas.microsoft.com/office/drawing/2014/main" id="{21362B93-4580-7907-52CF-A86C3A3573E4}"/>
              </a:ext>
            </a:extLst>
          </p:cNvPr>
          <p:cNvSpPr txBox="1"/>
          <p:nvPr/>
        </p:nvSpPr>
        <p:spPr>
          <a:xfrm>
            <a:off x="6813873" y="5225294"/>
            <a:ext cx="743793" cy="193579"/>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fr-FR" sz="1200" dirty="0">
                <a:solidFill>
                  <a:schemeClr val="bg1"/>
                </a:solidFill>
                <a:sym typeface="Wingdings" panose="05000000000000000000" pitchFamily="2" charset="2"/>
              </a:rPr>
              <a:t> +1,29 pts</a:t>
            </a:r>
            <a:endParaRPr lang="fr-FR" sz="1200" dirty="0">
              <a:solidFill>
                <a:schemeClr val="bg1"/>
              </a:solidFill>
            </a:endParaRPr>
          </a:p>
        </p:txBody>
      </p:sp>
      <p:sp>
        <p:nvSpPr>
          <p:cNvPr id="16" name="ZoneTexte 15">
            <a:extLst>
              <a:ext uri="{FF2B5EF4-FFF2-40B4-BE49-F238E27FC236}">
                <a16:creationId xmlns:a16="http://schemas.microsoft.com/office/drawing/2014/main" id="{29EF18EA-1632-1713-F0B1-BF65C68F1E4C}"/>
              </a:ext>
            </a:extLst>
          </p:cNvPr>
          <p:cNvSpPr txBox="1"/>
          <p:nvPr/>
        </p:nvSpPr>
        <p:spPr>
          <a:xfrm>
            <a:off x="7491944" y="1847712"/>
            <a:ext cx="758221" cy="193579"/>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fr-FR" sz="1200" dirty="0">
                <a:solidFill>
                  <a:schemeClr val="bg1"/>
                </a:solidFill>
                <a:sym typeface="Wingdings" panose="05000000000000000000" pitchFamily="2" charset="2"/>
              </a:rPr>
              <a:t> -2,06 pts</a:t>
            </a:r>
            <a:endParaRPr lang="fr-FR" sz="1200" dirty="0">
              <a:solidFill>
                <a:schemeClr val="bg1"/>
              </a:solidFill>
            </a:endParaRPr>
          </a:p>
        </p:txBody>
      </p:sp>
    </p:spTree>
    <p:extLst>
      <p:ext uri="{BB962C8B-B14F-4D97-AF65-F5344CB8AC3E}">
        <p14:creationId xmlns:p14="http://schemas.microsoft.com/office/powerpoint/2010/main" val="1614621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Quote Marks">
            <a:extLst>
              <a:ext uri="{FF2B5EF4-FFF2-40B4-BE49-F238E27FC236}">
                <a16:creationId xmlns:a16="http://schemas.microsoft.com/office/drawing/2014/main" id="{57ABE655-6A0B-4BFE-40F6-1083D0C347C7}"/>
              </a:ext>
              <a:ext uri="{C183D7F6-B498-43B3-948B-1728B52AA6E4}">
                <adec:decorative xmlns:adec="http://schemas.microsoft.com/office/drawing/2017/decorative" val="1"/>
              </a:ext>
            </a:extLst>
          </p:cNvPr>
          <p:cNvGrpSpPr/>
          <p:nvPr/>
        </p:nvGrpSpPr>
        <p:grpSpPr>
          <a:xfrm>
            <a:off x="775795" y="711281"/>
            <a:ext cx="737165" cy="751400"/>
            <a:chOff x="478459" y="1784350"/>
            <a:chExt cx="766253" cy="781049"/>
          </a:xfrm>
          <a:solidFill>
            <a:schemeClr val="bg1">
              <a:alpha val="28000"/>
            </a:schemeClr>
          </a:solidFill>
        </p:grpSpPr>
        <p:sp>
          <p:nvSpPr>
            <p:cNvPr id="4" name="Freeform 5">
              <a:extLst>
                <a:ext uri="{FF2B5EF4-FFF2-40B4-BE49-F238E27FC236}">
                  <a16:creationId xmlns:a16="http://schemas.microsoft.com/office/drawing/2014/main" id="{69FAD10F-46E6-D8BC-2E91-57DC7A13D1F3}"/>
                </a:ext>
              </a:extLst>
            </p:cNvPr>
            <p:cNvSpPr>
              <a:spLocks/>
            </p:cNvSpPr>
            <p:nvPr/>
          </p:nvSpPr>
          <p:spPr bwMode="auto">
            <a:xfrm>
              <a:off x="478459" y="1784350"/>
              <a:ext cx="339265" cy="781049"/>
            </a:xfrm>
            <a:custGeom>
              <a:avLst/>
              <a:gdLst>
                <a:gd name="T0" fmla="*/ 329 w 329"/>
                <a:gd name="T1" fmla="*/ 170 h 756"/>
                <a:gd name="T2" fmla="*/ 183 w 329"/>
                <a:gd name="T3" fmla="*/ 349 h 756"/>
                <a:gd name="T4" fmla="*/ 183 w 329"/>
                <a:gd name="T5" fmla="*/ 365 h 756"/>
                <a:gd name="T6" fmla="*/ 329 w 329"/>
                <a:gd name="T7" fmla="*/ 365 h 756"/>
                <a:gd name="T8" fmla="*/ 329 w 329"/>
                <a:gd name="T9" fmla="*/ 756 h 756"/>
                <a:gd name="T10" fmla="*/ 0 w 329"/>
                <a:gd name="T11" fmla="*/ 756 h 756"/>
                <a:gd name="T12" fmla="*/ 0 w 329"/>
                <a:gd name="T13" fmla="*/ 399 h 756"/>
                <a:gd name="T14" fmla="*/ 329 w 329"/>
                <a:gd name="T15" fmla="*/ 0 h 756"/>
                <a:gd name="T16" fmla="*/ 329 w 329"/>
                <a:gd name="T17" fmla="*/ 17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756">
                  <a:moveTo>
                    <a:pt x="329" y="170"/>
                  </a:moveTo>
                  <a:cubicBezTo>
                    <a:pt x="244" y="187"/>
                    <a:pt x="185" y="260"/>
                    <a:pt x="183" y="349"/>
                  </a:cubicBezTo>
                  <a:cubicBezTo>
                    <a:pt x="183" y="365"/>
                    <a:pt x="183" y="365"/>
                    <a:pt x="183" y="365"/>
                  </a:cubicBezTo>
                  <a:cubicBezTo>
                    <a:pt x="329" y="365"/>
                    <a:pt x="329" y="365"/>
                    <a:pt x="329" y="365"/>
                  </a:cubicBezTo>
                  <a:cubicBezTo>
                    <a:pt x="329" y="756"/>
                    <a:pt x="329" y="756"/>
                    <a:pt x="329" y="756"/>
                  </a:cubicBezTo>
                  <a:cubicBezTo>
                    <a:pt x="0" y="756"/>
                    <a:pt x="0" y="756"/>
                    <a:pt x="0" y="756"/>
                  </a:cubicBezTo>
                  <a:cubicBezTo>
                    <a:pt x="0" y="399"/>
                    <a:pt x="0" y="399"/>
                    <a:pt x="0" y="399"/>
                  </a:cubicBezTo>
                  <a:cubicBezTo>
                    <a:pt x="0" y="195"/>
                    <a:pt x="118" y="36"/>
                    <a:pt x="329" y="0"/>
                  </a:cubicBezTo>
                  <a:lnTo>
                    <a:pt x="329" y="17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Barlow"/>
                <a:ea typeface="+mn-ea"/>
                <a:cs typeface="+mn-cs"/>
              </a:endParaRPr>
            </a:p>
          </p:txBody>
        </p:sp>
        <p:sp>
          <p:nvSpPr>
            <p:cNvPr id="5" name="Freeform 6">
              <a:extLst>
                <a:ext uri="{FF2B5EF4-FFF2-40B4-BE49-F238E27FC236}">
                  <a16:creationId xmlns:a16="http://schemas.microsoft.com/office/drawing/2014/main" id="{48330D00-652B-2090-847E-65C4576F006B}"/>
                </a:ext>
              </a:extLst>
            </p:cNvPr>
            <p:cNvSpPr>
              <a:spLocks/>
            </p:cNvSpPr>
            <p:nvPr/>
          </p:nvSpPr>
          <p:spPr bwMode="auto">
            <a:xfrm>
              <a:off x="905447" y="1784350"/>
              <a:ext cx="339265" cy="781049"/>
            </a:xfrm>
            <a:custGeom>
              <a:avLst/>
              <a:gdLst>
                <a:gd name="T0" fmla="*/ 329 w 329"/>
                <a:gd name="T1" fmla="*/ 170 h 756"/>
                <a:gd name="T2" fmla="*/ 183 w 329"/>
                <a:gd name="T3" fmla="*/ 349 h 756"/>
                <a:gd name="T4" fmla="*/ 183 w 329"/>
                <a:gd name="T5" fmla="*/ 365 h 756"/>
                <a:gd name="T6" fmla="*/ 329 w 329"/>
                <a:gd name="T7" fmla="*/ 365 h 756"/>
                <a:gd name="T8" fmla="*/ 329 w 329"/>
                <a:gd name="T9" fmla="*/ 756 h 756"/>
                <a:gd name="T10" fmla="*/ 0 w 329"/>
                <a:gd name="T11" fmla="*/ 756 h 756"/>
                <a:gd name="T12" fmla="*/ 0 w 329"/>
                <a:gd name="T13" fmla="*/ 407 h 756"/>
                <a:gd name="T14" fmla="*/ 329 w 329"/>
                <a:gd name="T15" fmla="*/ 0 h 756"/>
                <a:gd name="T16" fmla="*/ 329 w 329"/>
                <a:gd name="T17" fmla="*/ 17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756">
                  <a:moveTo>
                    <a:pt x="329" y="170"/>
                  </a:moveTo>
                  <a:cubicBezTo>
                    <a:pt x="244" y="187"/>
                    <a:pt x="185" y="260"/>
                    <a:pt x="183" y="349"/>
                  </a:cubicBezTo>
                  <a:cubicBezTo>
                    <a:pt x="183" y="365"/>
                    <a:pt x="183" y="365"/>
                    <a:pt x="183" y="365"/>
                  </a:cubicBezTo>
                  <a:cubicBezTo>
                    <a:pt x="329" y="365"/>
                    <a:pt x="329" y="365"/>
                    <a:pt x="329" y="365"/>
                  </a:cubicBezTo>
                  <a:cubicBezTo>
                    <a:pt x="329" y="756"/>
                    <a:pt x="329" y="756"/>
                    <a:pt x="329" y="756"/>
                  </a:cubicBezTo>
                  <a:cubicBezTo>
                    <a:pt x="0" y="756"/>
                    <a:pt x="0" y="756"/>
                    <a:pt x="0" y="756"/>
                  </a:cubicBezTo>
                  <a:cubicBezTo>
                    <a:pt x="0" y="407"/>
                    <a:pt x="0" y="407"/>
                    <a:pt x="0" y="407"/>
                  </a:cubicBezTo>
                  <a:cubicBezTo>
                    <a:pt x="0" y="193"/>
                    <a:pt x="112" y="38"/>
                    <a:pt x="329" y="0"/>
                  </a:cubicBezTo>
                  <a:lnTo>
                    <a:pt x="329"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Barlow"/>
                <a:ea typeface="+mn-ea"/>
                <a:cs typeface="+mn-cs"/>
              </a:endParaRPr>
            </a:p>
          </p:txBody>
        </p:sp>
      </p:grpSp>
      <p:sp>
        <p:nvSpPr>
          <p:cNvPr id="15" name="Background Box">
            <a:extLst>
              <a:ext uri="{FF2B5EF4-FFF2-40B4-BE49-F238E27FC236}">
                <a16:creationId xmlns:a16="http://schemas.microsoft.com/office/drawing/2014/main" id="{4DAE5D37-823F-3172-5A28-2668E63E2F21}"/>
              </a:ext>
              <a:ext uri="{C183D7F6-B498-43B3-948B-1728B52AA6E4}">
                <adec:decorative xmlns:adec="http://schemas.microsoft.com/office/drawing/2017/decorative" val="1"/>
              </a:ext>
            </a:extLst>
          </p:cNvPr>
          <p:cNvSpPr/>
          <p:nvPr/>
        </p:nvSpPr>
        <p:spPr>
          <a:xfrm>
            <a:off x="453241" y="9525"/>
            <a:ext cx="5519733" cy="5948363"/>
          </a:xfrm>
          <a:custGeom>
            <a:avLst/>
            <a:gdLst>
              <a:gd name="connsiteX0" fmla="*/ 0 w 5519733"/>
              <a:gd name="connsiteY0" fmla="*/ 0 h 5948363"/>
              <a:gd name="connsiteX1" fmla="*/ 5519733 w 5519733"/>
              <a:gd name="connsiteY1" fmla="*/ 0 h 5948363"/>
              <a:gd name="connsiteX2" fmla="*/ 5519733 w 5519733"/>
              <a:gd name="connsiteY2" fmla="*/ 5258704 h 5948363"/>
              <a:gd name="connsiteX3" fmla="*/ 4830074 w 5519733"/>
              <a:gd name="connsiteY3" fmla="*/ 5948363 h 5948363"/>
              <a:gd name="connsiteX4" fmla="*/ 0 w 5519733"/>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9733" h="5948363">
                <a:moveTo>
                  <a:pt x="0" y="0"/>
                </a:moveTo>
                <a:lnTo>
                  <a:pt x="5519733" y="0"/>
                </a:lnTo>
                <a:lnTo>
                  <a:pt x="5519733" y="5258704"/>
                </a:lnTo>
                <a:lnTo>
                  <a:pt x="4830074" y="5948363"/>
                </a:lnTo>
                <a:lnTo>
                  <a:pt x="0" y="5948363"/>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914400" rtl="0" eaLnBrk="1" fontAlgn="auto" latinLnBrk="0" hangingPunct="1">
              <a:lnSpc>
                <a:spcPct val="112000"/>
              </a:lnSpc>
              <a:spcBef>
                <a:spcPts val="400"/>
              </a:spcBef>
              <a:spcAft>
                <a:spcPts val="400"/>
              </a:spcAft>
              <a:buClrTx/>
              <a:buSzTx/>
              <a:buFontTx/>
              <a:buNone/>
              <a:tabLst/>
              <a:defRPr/>
            </a:pPr>
            <a:endParaRPr kumimoji="0" lang="en-GB" sz="1200" b="1" i="0" u="none" strike="noStrike" kern="1200" cap="none" spc="0" normalizeH="0" baseline="0" noProof="0" dirty="0">
              <a:ln>
                <a:noFill/>
              </a:ln>
              <a:solidFill>
                <a:srgbClr val="000000"/>
              </a:solidFill>
              <a:effectLst/>
              <a:uLnTx/>
              <a:uFillTx/>
              <a:latin typeface="Barlow"/>
              <a:ea typeface="+mn-ea"/>
              <a:cs typeface="+mn-cs"/>
            </a:endParaRPr>
          </a:p>
        </p:txBody>
      </p:sp>
      <p:sp>
        <p:nvSpPr>
          <p:cNvPr id="18" name="Placeholder 2">
            <a:extLst>
              <a:ext uri="{FF2B5EF4-FFF2-40B4-BE49-F238E27FC236}">
                <a16:creationId xmlns:a16="http://schemas.microsoft.com/office/drawing/2014/main" id="{D71CC28E-94A3-384B-C1A0-BB79A04FE3FA}"/>
              </a:ext>
            </a:extLst>
          </p:cNvPr>
          <p:cNvSpPr txBox="1"/>
          <p:nvPr/>
        </p:nvSpPr>
        <p:spPr>
          <a:xfrm>
            <a:off x="653266" y="464759"/>
            <a:ext cx="4792975" cy="469487"/>
          </a:xfrm>
          <a:prstGeom prst="rect">
            <a:avLst/>
          </a:prstGeom>
          <a:noFill/>
        </p:spPr>
        <p:txBody>
          <a:bodyPr wrap="square" lIns="0" tIns="0" rIns="0" bIns="0" rtlCol="0">
            <a:spAutoFit/>
          </a:bodyPr>
          <a:lstStyle/>
          <a:p>
            <a:pPr marL="0" marR="0" lvl="0" indent="0" algn="l" defTabSz="914400" rtl="0" eaLnBrk="1" fontAlgn="auto" latinLnBrk="0" hangingPunct="1">
              <a:lnSpc>
                <a:spcPct val="115000"/>
              </a:lnSpc>
              <a:spcBef>
                <a:spcPts val="400"/>
              </a:spcBef>
              <a:spcAft>
                <a:spcPts val="40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Barlow"/>
                <a:ea typeface="+mn-ea"/>
                <a:cs typeface="+mn-cs"/>
              </a:rPr>
              <a:t>Quels sont les avantages à bénéficier d’une place en crèche via votre employeur ?</a:t>
            </a:r>
          </a:p>
        </p:txBody>
      </p:sp>
      <p:sp>
        <p:nvSpPr>
          <p:cNvPr id="19" name="Q4.2_Base">
            <a:extLst>
              <a:ext uri="{FF2B5EF4-FFF2-40B4-BE49-F238E27FC236}">
                <a16:creationId xmlns:a16="http://schemas.microsoft.com/office/drawing/2014/main" id="{1EBFA8A9-B445-5373-A93B-B1748D59B2F2}"/>
              </a:ext>
            </a:extLst>
          </p:cNvPr>
          <p:cNvSpPr txBox="1"/>
          <p:nvPr/>
        </p:nvSpPr>
        <p:spPr>
          <a:xfrm>
            <a:off x="653266" y="5493392"/>
            <a:ext cx="3457575" cy="166328"/>
          </a:xfrm>
          <a:prstGeom prst="rect">
            <a:avLst/>
          </a:prstGeom>
          <a:noFill/>
        </p:spPr>
        <p:txBody>
          <a:bodyPr wrap="square" lIns="0" tIns="0" rIns="0" bIns="0" rtlCol="0">
            <a:spAutoFit/>
          </a:bodyPr>
          <a:lstStyle/>
          <a:p>
            <a:pPr marL="0" marR="0" lvl="0" indent="0" algn="l" defTabSz="914400" rtl="0" eaLnBrk="1" fontAlgn="auto" latinLnBrk="0" hangingPunct="1">
              <a:lnSpc>
                <a:spcPct val="115000"/>
              </a:lnSpc>
              <a:spcBef>
                <a:spcPts val="400"/>
              </a:spcBef>
              <a:spcAft>
                <a:spcPts val="400"/>
              </a:spcAft>
              <a:buClrTx/>
              <a:buSzTx/>
              <a:buFontTx/>
              <a:buNone/>
              <a:tabLst/>
              <a:defRPr/>
            </a:pPr>
            <a:r>
              <a:rPr lang="fr-FR" sz="1050">
                <a:solidFill>
                  <a:srgbClr val="000000"/>
                </a:solidFill>
                <a:latin typeface="Barlow"/>
              </a:rPr>
              <a:t>Base : 12 828 répondants</a:t>
            </a:r>
            <a:endParaRPr lang="fr-FR" sz="1050" dirty="0">
              <a:solidFill>
                <a:srgbClr val="000000"/>
              </a:solidFill>
              <a:latin typeface="Barlow"/>
            </a:endParaRPr>
          </a:p>
        </p:txBody>
      </p:sp>
      <p:sp>
        <p:nvSpPr>
          <p:cNvPr id="20" name="Base &amp; Source">
            <a:extLst>
              <a:ext uri="{FF2B5EF4-FFF2-40B4-BE49-F238E27FC236}">
                <a16:creationId xmlns:a16="http://schemas.microsoft.com/office/drawing/2014/main" id="{ADBFC72F-9329-4C28-12B8-BEFD5FF49A68}"/>
              </a:ext>
              <a:ext uri="{C183D7F6-B498-43B3-948B-1728B52AA6E4}">
                <adec:decorative xmlns:adec="http://schemas.microsoft.com/office/drawing/2017/decorative" val="0"/>
              </a:ext>
            </a:extLst>
          </p:cNvPr>
          <p:cNvSpPr txBox="1">
            <a:spLocks/>
          </p:cNvSpPr>
          <p:nvPr/>
        </p:nvSpPr>
        <p:spPr>
          <a:xfrm>
            <a:off x="5659347" y="5659922"/>
            <a:ext cx="278707" cy="164148"/>
          </a:xfrm>
          <a:prstGeom prst="rect">
            <a:avLst/>
          </a:prstGeom>
        </p:spPr>
        <p:txBody>
          <a:bodyPr vert="horz" wrap="square" lIns="0" tIns="0" rIns="0" bIns="0" rtlCol="0" anchor="b">
            <a:spAutoFit/>
          </a:bodyPr>
          <a:lstStyle>
            <a:lvl1pPr marL="0" indent="0" algn="l" defTabSz="914400" rtl="0" eaLnBrk="1" latinLnBrk="0" hangingPunct="1">
              <a:lnSpc>
                <a:spcPct val="110000"/>
              </a:lnSpc>
              <a:spcBef>
                <a:spcPts val="400"/>
              </a:spcBef>
              <a:spcAft>
                <a:spcPts val="400"/>
              </a:spcAft>
              <a:buSzPct val="50000"/>
              <a:buFont typeface="Barlow" panose="020B0406020202030204" pitchFamily="34" charset="0"/>
              <a:buNone/>
              <a:defRPr sz="800" b="0" i="1" kern="1200">
                <a:solidFill>
                  <a:schemeClr val="bg1">
                    <a:lumMod val="50000"/>
                  </a:schemeClr>
                </a:solidFill>
                <a:latin typeface="+mn-lt"/>
                <a:ea typeface="+mn-ea"/>
                <a:cs typeface="+mn-cs"/>
              </a:defRPr>
            </a:lvl1pPr>
            <a:lvl2pPr marL="133350" indent="0" algn="l" defTabSz="914400" rtl="0" eaLnBrk="1" latinLnBrk="0" hangingPunct="1">
              <a:lnSpc>
                <a:spcPct val="110000"/>
              </a:lnSpc>
              <a:spcBef>
                <a:spcPts val="400"/>
              </a:spcBef>
              <a:spcAft>
                <a:spcPts val="400"/>
              </a:spcAft>
              <a:buSzPct val="80000"/>
              <a:buFont typeface="Barlow" panose="020B0502040204020203" pitchFamily="34" charset="0"/>
              <a:buNone/>
              <a:defRPr sz="1400" kern="1200">
                <a:solidFill>
                  <a:schemeClr val="tx1"/>
                </a:solidFill>
                <a:latin typeface="+mn-lt"/>
                <a:ea typeface="+mn-ea"/>
                <a:cs typeface="+mn-cs"/>
              </a:defRPr>
            </a:lvl2pPr>
            <a:lvl3pPr marL="542925" indent="0" algn="l" defTabSz="914400" rtl="0" eaLnBrk="1" latinLnBrk="0" hangingPunct="1">
              <a:lnSpc>
                <a:spcPct val="110000"/>
              </a:lnSpc>
              <a:spcBef>
                <a:spcPts val="400"/>
              </a:spcBef>
              <a:spcAft>
                <a:spcPts val="400"/>
              </a:spcAft>
              <a:buFont typeface="Barlow" panose="020B0604020202020204" pitchFamily="34" charset="0"/>
              <a:buNone/>
              <a:defRPr sz="1400" kern="1200">
                <a:solidFill>
                  <a:schemeClr val="tx1"/>
                </a:solidFill>
                <a:latin typeface="+mn-lt"/>
                <a:ea typeface="+mn-ea"/>
                <a:cs typeface="+mn-cs"/>
              </a:defRPr>
            </a:lvl3pPr>
            <a:lvl4pPr marL="758825" indent="0" algn="l" defTabSz="914400" rtl="0" eaLnBrk="1" latinLnBrk="0" hangingPunct="1">
              <a:lnSpc>
                <a:spcPct val="90000"/>
              </a:lnSpc>
              <a:spcBef>
                <a:spcPts val="500"/>
              </a:spcBef>
              <a:buFont typeface="Barlow" panose="020B0604020202020204" pitchFamily="34" charset="0"/>
              <a:buNone/>
              <a:defRPr sz="1400" kern="1200">
                <a:solidFill>
                  <a:schemeClr val="tx1"/>
                </a:solidFill>
                <a:latin typeface="+mn-lt"/>
                <a:ea typeface="+mn-ea"/>
                <a:cs typeface="+mn-cs"/>
              </a:defRPr>
            </a:lvl4pPr>
            <a:lvl5pPr marL="1033463" indent="0" algn="l" defTabSz="914400" rtl="0" eaLnBrk="1" latinLnBrk="0" hangingPunct="1">
              <a:lnSpc>
                <a:spcPct val="90000"/>
              </a:lnSpc>
              <a:spcBef>
                <a:spcPts val="500"/>
              </a:spcBef>
              <a:buFont typeface="Barlow" panose="020B040602020203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400"/>
              </a:spcBef>
              <a:spcAft>
                <a:spcPts val="400"/>
              </a:spcAft>
              <a:buClrTx/>
              <a:buSzPct val="50000"/>
              <a:buFont typeface="Barlow" panose="020B0406020202030204" pitchFamily="34" charset="0"/>
              <a:buNone/>
              <a:tabLst/>
              <a:defRPr/>
            </a:pPr>
            <a:r>
              <a:rPr kumimoji="0" lang="en-GB" sz="1000" b="0" i="0" u="none" strike="noStrike" kern="1200" cap="none" spc="0" normalizeH="0" baseline="0" noProof="0" dirty="0">
                <a:ln>
                  <a:noFill/>
                </a:ln>
                <a:solidFill>
                  <a:srgbClr val="000000"/>
                </a:solidFill>
                <a:effectLst/>
                <a:uLnTx/>
                <a:uFillTx/>
                <a:latin typeface="Barlow"/>
                <a:ea typeface="+mn-ea"/>
                <a:cs typeface="+mn-cs"/>
              </a:rPr>
              <a:t>Q4.2</a:t>
            </a:r>
          </a:p>
        </p:txBody>
      </p:sp>
      <p:graphicFrame>
        <p:nvGraphicFramePr>
          <p:cNvPr id="21" name="Q4.2_Graph">
            <a:extLst>
              <a:ext uri="{FF2B5EF4-FFF2-40B4-BE49-F238E27FC236}">
                <a16:creationId xmlns:a16="http://schemas.microsoft.com/office/drawing/2014/main" id="{A453A302-3262-5867-BEE7-1F30FC32A53C}"/>
              </a:ext>
            </a:extLst>
          </p:cNvPr>
          <p:cNvGraphicFramePr>
            <a:graphicFrameLocks/>
          </p:cNvGraphicFramePr>
          <p:nvPr/>
        </p:nvGraphicFramePr>
        <p:xfrm>
          <a:off x="653266" y="1198281"/>
          <a:ext cx="5145434" cy="4161294"/>
        </p:xfrm>
        <a:graphic>
          <a:graphicData uri="http://schemas.openxmlformats.org/drawingml/2006/chart">
            <c:chart xmlns:c="http://schemas.openxmlformats.org/drawingml/2006/chart" xmlns:r="http://schemas.openxmlformats.org/officeDocument/2006/relationships" r:id="rId3"/>
          </a:graphicData>
        </a:graphic>
      </p:graphicFrame>
      <p:sp>
        <p:nvSpPr>
          <p:cNvPr id="33" name="ZoneTexte 32">
            <a:extLst>
              <a:ext uri="{FF2B5EF4-FFF2-40B4-BE49-F238E27FC236}">
                <a16:creationId xmlns:a16="http://schemas.microsoft.com/office/drawing/2014/main" id="{2C3E159C-A876-1FC3-7EBF-697175C986BF}"/>
              </a:ext>
            </a:extLst>
          </p:cNvPr>
          <p:cNvSpPr txBox="1"/>
          <p:nvPr/>
        </p:nvSpPr>
        <p:spPr>
          <a:xfrm>
            <a:off x="7333350" y="2517429"/>
            <a:ext cx="3622393" cy="1200329"/>
          </a:xfrm>
          <a:prstGeom prst="rect">
            <a:avLst/>
          </a:prstGeom>
          <a:noFill/>
          <a:ln w="19050">
            <a:solidFill>
              <a:srgbClr val="F3F0B9"/>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Barlow"/>
                <a:ea typeface="+mn-ea"/>
                <a:cs typeface="+mn-cs"/>
              </a:rPr>
              <a:t>L’accès à un mode d’accueil collectif reste le principal avantage cité pour une place obtenue via l’employeur</a:t>
            </a:r>
          </a:p>
        </p:txBody>
      </p:sp>
      <p:sp>
        <p:nvSpPr>
          <p:cNvPr id="2" name="ZoneTexte 15">
            <a:extLst>
              <a:ext uri="{FF2B5EF4-FFF2-40B4-BE49-F238E27FC236}">
                <a16:creationId xmlns:a16="http://schemas.microsoft.com/office/drawing/2014/main" id="{F2BA6739-8FF3-2271-89BB-64949B74D7BF}"/>
              </a:ext>
            </a:extLst>
          </p:cNvPr>
          <p:cNvSpPr txBox="1"/>
          <p:nvPr/>
        </p:nvSpPr>
        <p:spPr>
          <a:xfrm>
            <a:off x="10325101" y="0"/>
            <a:ext cx="1412876" cy="313880"/>
          </a:xfrm>
          <a:prstGeom prst="snip2DiagRect">
            <a:avLst>
              <a:gd name="adj1" fmla="val 0"/>
              <a:gd name="adj2" fmla="val 45020"/>
            </a:avLst>
          </a:prstGeom>
          <a:solidFill>
            <a:srgbClr val="9FE5D8"/>
          </a:solidFill>
          <a:ln>
            <a:noFill/>
          </a:ln>
        </p:spPr>
        <p:txBody>
          <a:bodyPr wrap="square" lIns="0" rIns="0" rtlCol="0" anchor="ctr" anchorCtr="0">
            <a:noAutofit/>
          </a:bodyPr>
          <a:lstStyle>
            <a:defPPr marR="0" lvl="0" algn="l" rtl="0">
              <a:lnSpc>
                <a:spcPct val="100000"/>
              </a:lnSpc>
              <a:spcBef>
                <a:spcPts val="0"/>
              </a:spcBef>
              <a:spcAft>
                <a:spcPts val="0"/>
              </a:spcAft>
              <a:defRPr lang="fr-FR"/>
            </a:defPPr>
            <a:lvl1pPr marR="0" lvl="0" algn="ctr">
              <a:lnSpc>
                <a:spcPct val="100000"/>
              </a:lnSpc>
              <a:spcBef>
                <a:spcPts val="0"/>
              </a:spcBef>
              <a:spcAft>
                <a:spcPts val="600"/>
              </a:spcAft>
              <a:buClr>
                <a:srgbClr val="000000"/>
              </a:buClr>
              <a:buFont typeface="Arial"/>
              <a:defRPr sz="1600" b="1" i="0" u="none" strike="noStrike" cap="none">
                <a:solidFill>
                  <a:srgbClr val="2F469C"/>
                </a:solidFill>
                <a:ea typeface="Calibri"/>
                <a:cs typeface="Times New Roman"/>
              </a:defRPr>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r>
              <a:rPr kumimoji="0" lang="fr-FR" sz="1200" b="1" i="0" u="none" strike="noStrike" kern="1200" cap="all" spc="0" normalizeH="0" baseline="0" noProof="0" dirty="0">
                <a:ln>
                  <a:noFill/>
                </a:ln>
                <a:solidFill>
                  <a:prstClr val="white"/>
                </a:solidFill>
                <a:effectLst/>
                <a:uLnTx/>
                <a:uFillTx/>
                <a:latin typeface="Barlow"/>
                <a:cs typeface="Times New Roman"/>
              </a:rPr>
              <a:t>Résultats détaillés</a:t>
            </a:r>
          </a:p>
        </p:txBody>
      </p:sp>
      <p:sp>
        <p:nvSpPr>
          <p:cNvPr id="6" name="Rectangle 5">
            <a:extLst>
              <a:ext uri="{FF2B5EF4-FFF2-40B4-BE49-F238E27FC236}">
                <a16:creationId xmlns:a16="http://schemas.microsoft.com/office/drawing/2014/main" id="{1AFBA1ED-6ECC-2B84-3991-99325F4F4ED2}"/>
              </a:ext>
            </a:extLst>
          </p:cNvPr>
          <p:cNvSpPr/>
          <p:nvPr/>
        </p:nvSpPr>
        <p:spPr>
          <a:xfrm>
            <a:off x="3167634" y="1284571"/>
            <a:ext cx="1593654" cy="318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rPr>
              <a:t>(n’avais pas trouvé de place en crèche autrement) </a:t>
            </a:r>
          </a:p>
        </p:txBody>
      </p:sp>
      <p:sp>
        <p:nvSpPr>
          <p:cNvPr id="7" name="Rectangle 6">
            <a:extLst>
              <a:ext uri="{FF2B5EF4-FFF2-40B4-BE49-F238E27FC236}">
                <a16:creationId xmlns:a16="http://schemas.microsoft.com/office/drawing/2014/main" id="{67B3DCD3-3DE5-654F-068D-3656F8B57D8C}"/>
              </a:ext>
            </a:extLst>
          </p:cNvPr>
          <p:cNvSpPr/>
          <p:nvPr/>
        </p:nvSpPr>
        <p:spPr>
          <a:xfrm>
            <a:off x="3119114" y="1834199"/>
            <a:ext cx="1511539" cy="318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cs typeface="Helvetica" panose="020B0604020202020204" pitchFamily="34" charset="0"/>
              </a:rPr>
              <a:t>(n’avais pas trouvé d’autre solution d’accueil)</a:t>
            </a:r>
          </a:p>
        </p:txBody>
      </p:sp>
      <p:grpSp>
        <p:nvGrpSpPr>
          <p:cNvPr id="12" name="Groupe 11">
            <a:extLst>
              <a:ext uri="{FF2B5EF4-FFF2-40B4-BE49-F238E27FC236}">
                <a16:creationId xmlns:a16="http://schemas.microsoft.com/office/drawing/2014/main" id="{E1C22A79-46A1-3861-60C2-62EF803CBED2}"/>
              </a:ext>
            </a:extLst>
          </p:cNvPr>
          <p:cNvGrpSpPr/>
          <p:nvPr/>
        </p:nvGrpSpPr>
        <p:grpSpPr>
          <a:xfrm>
            <a:off x="6619631" y="588123"/>
            <a:ext cx="5049832" cy="1386501"/>
            <a:chOff x="6718464" y="2666999"/>
            <a:chExt cx="5049832" cy="1386501"/>
          </a:xfrm>
        </p:grpSpPr>
        <p:sp>
          <p:nvSpPr>
            <p:cNvPr id="29" name="Rectangle 28">
              <a:extLst>
                <a:ext uri="{FF2B5EF4-FFF2-40B4-BE49-F238E27FC236}">
                  <a16:creationId xmlns:a16="http://schemas.microsoft.com/office/drawing/2014/main" id="{1C385C6F-6DB8-51C5-AF3E-BFC48E810FEA}"/>
                </a:ext>
              </a:extLst>
            </p:cNvPr>
            <p:cNvSpPr/>
            <p:nvPr/>
          </p:nvSpPr>
          <p:spPr>
            <a:xfrm>
              <a:off x="6748784" y="2666999"/>
              <a:ext cx="4989193" cy="1386501"/>
            </a:xfrm>
            <a:prstGeom prst="rect">
              <a:avLst/>
            </a:prstGeom>
            <a:solidFill>
              <a:srgbClr val="F3F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Helvetica" pitchFamily="34" charset="0"/>
                <a:ea typeface="+mn-ea"/>
                <a:cs typeface="+mn-cs"/>
              </a:endParaRPr>
            </a:p>
          </p:txBody>
        </p:sp>
        <p:sp>
          <p:nvSpPr>
            <p:cNvPr id="30" name="AutoShape 30">
              <a:extLst>
                <a:ext uri="{FF2B5EF4-FFF2-40B4-BE49-F238E27FC236}">
                  <a16:creationId xmlns:a16="http://schemas.microsoft.com/office/drawing/2014/main" id="{8E3727A6-46E4-587D-A273-E2DC710A8BE3}"/>
                </a:ext>
              </a:extLst>
            </p:cNvPr>
            <p:cNvSpPr>
              <a:spLocks noChangeArrowheads="1"/>
            </p:cNvSpPr>
            <p:nvPr/>
          </p:nvSpPr>
          <p:spPr bwMode="auto">
            <a:xfrm>
              <a:off x="8065007" y="2849471"/>
              <a:ext cx="3703289" cy="1021556"/>
            </a:xfrm>
            <a:prstGeom prst="roundRect">
              <a:avLst>
                <a:gd name="adj" fmla="val 16667"/>
              </a:avLst>
            </a:prstGeom>
            <a:noFill/>
            <a:ln w="19050" algn="ctr">
              <a:noFill/>
              <a:round/>
              <a:headEnd/>
              <a:tailEnd/>
            </a:ln>
            <a:effectLst/>
          </p:spPr>
          <p:txBody>
            <a:bodyPr wrap="square" anchor="ctr">
              <a:spAutoFit/>
            </a:bodyPr>
            <a:lstStyle/>
            <a:p>
              <a:pPr marL="0" marR="0" lvl="0" indent="0" algn="ctr" defTabSz="912813" rtl="0" eaLnBrk="1" fontAlgn="auto" latinLnBrk="0" hangingPunct="1">
                <a:lnSpc>
                  <a:spcPct val="100000"/>
                </a:lnSpc>
                <a:spcBef>
                  <a:spcPct val="4000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Barlow"/>
                  <a:ea typeface="+mn-ea"/>
                  <a:cs typeface="+mn-cs"/>
                </a:rPr>
                <a:t>Des parents ont obtenu leur place en crèche via leur employeur ou celui de leur conjoint</a:t>
              </a:r>
            </a:p>
          </p:txBody>
        </p:sp>
        <p:sp>
          <p:nvSpPr>
            <p:cNvPr id="31" name="AutoShape 30">
              <a:extLst>
                <a:ext uri="{FF2B5EF4-FFF2-40B4-BE49-F238E27FC236}">
                  <a16:creationId xmlns:a16="http://schemas.microsoft.com/office/drawing/2014/main" id="{9B94B547-A700-557B-289F-5B6935C5567D}"/>
                </a:ext>
              </a:extLst>
            </p:cNvPr>
            <p:cNvSpPr>
              <a:spLocks noChangeArrowheads="1"/>
            </p:cNvSpPr>
            <p:nvPr/>
          </p:nvSpPr>
          <p:spPr bwMode="auto">
            <a:xfrm>
              <a:off x="6718464" y="2849471"/>
              <a:ext cx="1536192" cy="1021556"/>
            </a:xfrm>
            <a:prstGeom prst="roundRect">
              <a:avLst>
                <a:gd name="adj" fmla="val 16667"/>
              </a:avLst>
            </a:prstGeom>
            <a:noFill/>
            <a:ln w="19050" algn="ctr">
              <a:noFill/>
              <a:round/>
              <a:headEnd/>
              <a:tailEnd/>
            </a:ln>
            <a:effectLst/>
          </p:spPr>
          <p:txBody>
            <a:bodyPr wrap="square" anchor="ctr">
              <a:spAutoFit/>
            </a:bodyPr>
            <a:lstStyle/>
            <a:p>
              <a:pPr marL="0" marR="0" lvl="0" indent="0" algn="ctr" defTabSz="912813" rtl="0" eaLnBrk="1" fontAlgn="auto" latinLnBrk="0" hangingPunct="1">
                <a:lnSpc>
                  <a:spcPct val="100000"/>
                </a:lnSpc>
                <a:spcBef>
                  <a:spcPct val="40000"/>
                </a:spcBef>
                <a:spcAft>
                  <a:spcPts val="0"/>
                </a:spcAft>
                <a:buClrTx/>
                <a:buSzTx/>
                <a:buFontTx/>
                <a:buNone/>
                <a:tabLst/>
                <a:defRPr/>
              </a:pPr>
              <a:r>
                <a:rPr kumimoji="0" lang="fr-FR" sz="5400" b="1" i="0" u="none" strike="noStrike" kern="1200" cap="none" spc="0" normalizeH="0" baseline="0" noProof="0" dirty="0">
                  <a:ln>
                    <a:noFill/>
                  </a:ln>
                  <a:solidFill>
                    <a:srgbClr val="000000"/>
                  </a:solidFill>
                  <a:effectLst/>
                  <a:uLnTx/>
                  <a:uFillTx/>
                  <a:latin typeface="Calibri"/>
                  <a:ea typeface="+mn-ea"/>
                  <a:cs typeface="+mn-cs"/>
                </a:rPr>
                <a:t>47%</a:t>
              </a:r>
            </a:p>
          </p:txBody>
        </p:sp>
        <p:sp>
          <p:nvSpPr>
            <p:cNvPr id="11" name="ZoneTexte 10">
              <a:extLst>
                <a:ext uri="{FF2B5EF4-FFF2-40B4-BE49-F238E27FC236}">
                  <a16:creationId xmlns:a16="http://schemas.microsoft.com/office/drawing/2014/main" id="{2FB43A85-D041-6DD0-3BDF-7736ABC857D5}"/>
                </a:ext>
              </a:extLst>
            </p:cNvPr>
            <p:cNvSpPr txBox="1"/>
            <p:nvPr/>
          </p:nvSpPr>
          <p:spPr>
            <a:xfrm>
              <a:off x="6748784" y="3807278"/>
              <a:ext cx="1855720" cy="246221"/>
            </a:xfrm>
            <a:prstGeom prst="rect">
              <a:avLst/>
            </a:prstGeom>
            <a:noFill/>
          </p:spPr>
          <p:txBody>
            <a:bodyPr wrap="square">
              <a:spAutoFit/>
            </a:bodyPr>
            <a:lstStyle/>
            <a:p>
              <a:pPr marL="0" marR="0" lvl="0" indent="0" defTabSz="912813" rtl="0" eaLnBrk="1" fontAlgn="auto" latinLnBrk="0" hangingPunct="1">
                <a:lnSpc>
                  <a:spcPct val="100000"/>
                </a:lnSpc>
                <a:spcBef>
                  <a:spcPct val="40000"/>
                </a:spcBef>
                <a:spcAft>
                  <a:spcPts val="0"/>
                </a:spcAft>
                <a:buClrTx/>
                <a:buSzTx/>
                <a:buFontTx/>
                <a:buNone/>
                <a:tabLst/>
                <a:defRPr/>
              </a:pPr>
              <a:r>
                <a:rPr lang="fr-FR" sz="1000" dirty="0">
                  <a:solidFill>
                    <a:srgbClr val="000000"/>
                  </a:solidFill>
                  <a:latin typeface="Barlow"/>
                </a:rPr>
                <a:t>Base : 28 676 répondants</a:t>
              </a:r>
              <a:endParaRPr kumimoji="0" lang="fr-FR" sz="1000" b="1" i="0" u="none" strike="noStrike" kern="1200" cap="none" spc="0" normalizeH="0" baseline="0" noProof="0" dirty="0">
                <a:ln>
                  <a:noFill/>
                </a:ln>
                <a:solidFill>
                  <a:srgbClr val="000000"/>
                </a:solidFill>
                <a:effectLst/>
                <a:uLnTx/>
                <a:uFillTx/>
                <a:latin typeface="Barlow"/>
                <a:ea typeface="+mn-ea"/>
                <a:cs typeface="+mn-cs"/>
              </a:endParaRPr>
            </a:p>
          </p:txBody>
        </p:sp>
      </p:grpSp>
      <p:cxnSp>
        <p:nvCxnSpPr>
          <p:cNvPr id="14" name="Connecteur droit 13">
            <a:extLst>
              <a:ext uri="{FF2B5EF4-FFF2-40B4-BE49-F238E27FC236}">
                <a16:creationId xmlns:a16="http://schemas.microsoft.com/office/drawing/2014/main" id="{067185B5-75AC-4CB1-4152-D4C5474E7782}"/>
              </a:ext>
            </a:extLst>
          </p:cNvPr>
          <p:cNvCxnSpPr>
            <a:cxnSpLocks/>
            <a:stCxn id="16" idx="3"/>
            <a:endCxn id="33" idx="1"/>
          </p:cNvCxnSpPr>
          <p:nvPr/>
        </p:nvCxnSpPr>
        <p:spPr>
          <a:xfrm>
            <a:off x="5288889" y="1431819"/>
            <a:ext cx="2044461" cy="1685775"/>
          </a:xfrm>
          <a:prstGeom prst="line">
            <a:avLst/>
          </a:prstGeom>
          <a:ln w="19050">
            <a:solidFill>
              <a:srgbClr val="F3F0B9"/>
            </a:solidFill>
          </a:ln>
        </p:spPr>
        <p:style>
          <a:lnRef idx="1">
            <a:schemeClr val="accent1"/>
          </a:lnRef>
          <a:fillRef idx="0">
            <a:schemeClr val="accent1"/>
          </a:fillRef>
          <a:effectRef idx="0">
            <a:schemeClr val="accent1"/>
          </a:effectRef>
          <a:fontRef idx="minor">
            <a:schemeClr val="tx1"/>
          </a:fontRef>
        </p:style>
      </p:cxnSp>
      <p:sp>
        <p:nvSpPr>
          <p:cNvPr id="16" name="Rectangle : coins arrondis 15">
            <a:extLst>
              <a:ext uri="{FF2B5EF4-FFF2-40B4-BE49-F238E27FC236}">
                <a16:creationId xmlns:a16="http://schemas.microsoft.com/office/drawing/2014/main" id="{D2976CF9-A05F-F45C-73F9-3064C74DB35E}"/>
              </a:ext>
            </a:extLst>
          </p:cNvPr>
          <p:cNvSpPr/>
          <p:nvPr/>
        </p:nvSpPr>
        <p:spPr>
          <a:xfrm>
            <a:off x="775795" y="1180768"/>
            <a:ext cx="4513094" cy="502101"/>
          </a:xfrm>
          <a:prstGeom prst="roundRect">
            <a:avLst/>
          </a:prstGeom>
          <a:noFill/>
          <a:ln w="28575">
            <a:solidFill>
              <a:srgbClr val="F3F0B9"/>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fr-FR" sz="1200" dirty="0">
              <a:solidFill>
                <a:schemeClr val="tx1"/>
              </a:solidFill>
            </a:endParaRPr>
          </a:p>
        </p:txBody>
      </p:sp>
    </p:spTree>
    <p:extLst>
      <p:ext uri="{BB962C8B-B14F-4D97-AF65-F5344CB8AC3E}">
        <p14:creationId xmlns:p14="http://schemas.microsoft.com/office/powerpoint/2010/main" val="927539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2D0AD-E483-63F0-65C4-7F0E0ADB2C26}"/>
            </a:ext>
          </a:extLst>
        </p:cNvPr>
        <p:cNvGrpSpPr/>
        <p:nvPr/>
      </p:nvGrpSpPr>
      <p:grpSpPr>
        <a:xfrm>
          <a:off x="0" y="0"/>
          <a:ext cx="0" cy="0"/>
          <a:chOff x="0" y="0"/>
          <a:chExt cx="0" cy="0"/>
        </a:xfrm>
      </p:grpSpPr>
      <p:sp>
        <p:nvSpPr>
          <p:cNvPr id="15" name="Background Box">
            <a:extLst>
              <a:ext uri="{FF2B5EF4-FFF2-40B4-BE49-F238E27FC236}">
                <a16:creationId xmlns:a16="http://schemas.microsoft.com/office/drawing/2014/main" id="{BBED6F27-0BE1-FB21-C10C-A297861EE013}"/>
              </a:ext>
              <a:ext uri="{C183D7F6-B498-43B3-948B-1728B52AA6E4}">
                <adec:decorative xmlns:adec="http://schemas.microsoft.com/office/drawing/2017/decorative" val="1"/>
              </a:ext>
            </a:extLst>
          </p:cNvPr>
          <p:cNvSpPr/>
          <p:nvPr/>
        </p:nvSpPr>
        <p:spPr>
          <a:xfrm>
            <a:off x="6218244" y="641785"/>
            <a:ext cx="5519733" cy="5574430"/>
          </a:xfrm>
          <a:custGeom>
            <a:avLst/>
            <a:gdLst>
              <a:gd name="connsiteX0" fmla="*/ 0 w 5519733"/>
              <a:gd name="connsiteY0" fmla="*/ 0 h 5948363"/>
              <a:gd name="connsiteX1" fmla="*/ 5519733 w 5519733"/>
              <a:gd name="connsiteY1" fmla="*/ 0 h 5948363"/>
              <a:gd name="connsiteX2" fmla="*/ 5519733 w 5519733"/>
              <a:gd name="connsiteY2" fmla="*/ 5258704 h 5948363"/>
              <a:gd name="connsiteX3" fmla="*/ 4830074 w 5519733"/>
              <a:gd name="connsiteY3" fmla="*/ 5948363 h 5948363"/>
              <a:gd name="connsiteX4" fmla="*/ 0 w 5519733"/>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9733" h="5948363">
                <a:moveTo>
                  <a:pt x="0" y="0"/>
                </a:moveTo>
                <a:lnTo>
                  <a:pt x="5519733" y="0"/>
                </a:lnTo>
                <a:lnTo>
                  <a:pt x="5519733" y="5258704"/>
                </a:lnTo>
                <a:lnTo>
                  <a:pt x="4830074" y="5948363"/>
                </a:lnTo>
                <a:lnTo>
                  <a:pt x="0" y="5948363"/>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914400" rtl="0" eaLnBrk="1" fontAlgn="auto" latinLnBrk="0" hangingPunct="1">
              <a:lnSpc>
                <a:spcPct val="112000"/>
              </a:lnSpc>
              <a:spcBef>
                <a:spcPts val="400"/>
              </a:spcBef>
              <a:spcAft>
                <a:spcPts val="400"/>
              </a:spcAft>
              <a:buClrTx/>
              <a:buSzTx/>
              <a:buFontTx/>
              <a:buNone/>
              <a:tabLst/>
              <a:defRPr/>
            </a:pPr>
            <a:endParaRPr kumimoji="0" lang="en-GB" sz="1200" b="1" i="0" u="none" strike="noStrike" kern="1200" cap="none" spc="0" normalizeH="0" baseline="0" noProof="0" dirty="0">
              <a:ln>
                <a:noFill/>
              </a:ln>
              <a:solidFill>
                <a:srgbClr val="000000"/>
              </a:solidFill>
              <a:effectLst/>
              <a:uLnTx/>
              <a:uFillTx/>
              <a:latin typeface="Barlow"/>
              <a:ea typeface="+mn-ea"/>
              <a:cs typeface="+mn-cs"/>
            </a:endParaRPr>
          </a:p>
        </p:txBody>
      </p:sp>
      <p:sp>
        <p:nvSpPr>
          <p:cNvPr id="18" name="Placeholder 2">
            <a:extLst>
              <a:ext uri="{FF2B5EF4-FFF2-40B4-BE49-F238E27FC236}">
                <a16:creationId xmlns:a16="http://schemas.microsoft.com/office/drawing/2014/main" id="{1DFA434B-AB7C-280E-BB70-425B07F5FC37}"/>
              </a:ext>
            </a:extLst>
          </p:cNvPr>
          <p:cNvSpPr txBox="1"/>
          <p:nvPr/>
        </p:nvSpPr>
        <p:spPr>
          <a:xfrm>
            <a:off x="6418269" y="723086"/>
            <a:ext cx="4792975" cy="717248"/>
          </a:xfrm>
          <a:prstGeom prst="rect">
            <a:avLst/>
          </a:prstGeom>
          <a:noFill/>
        </p:spPr>
        <p:txBody>
          <a:bodyPr wrap="square" lIns="0" tIns="0" rIns="0" bIns="0" rtlCol="0">
            <a:spAutoFit/>
          </a:bodyPr>
          <a:lstStyle/>
          <a:p>
            <a:pPr marL="0" marR="0" lvl="0" indent="0" algn="l" defTabSz="914400" rtl="0" eaLnBrk="1" fontAlgn="auto" latinLnBrk="0" hangingPunct="1">
              <a:lnSpc>
                <a:spcPct val="115000"/>
              </a:lnSpc>
              <a:spcBef>
                <a:spcPts val="400"/>
              </a:spcBef>
              <a:spcAft>
                <a:spcPts val="40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Barlow"/>
                <a:ea typeface="+mn-ea"/>
                <a:cs typeface="+mn-cs"/>
              </a:rPr>
              <a:t>En dehors de cette place en crèche obtenue via votre employeur, aviez-vous une autre solution pour faire garder votre enfant ?</a:t>
            </a:r>
          </a:p>
        </p:txBody>
      </p:sp>
      <p:sp>
        <p:nvSpPr>
          <p:cNvPr id="19" name="Q4.1_Base">
            <a:extLst>
              <a:ext uri="{FF2B5EF4-FFF2-40B4-BE49-F238E27FC236}">
                <a16:creationId xmlns:a16="http://schemas.microsoft.com/office/drawing/2014/main" id="{C7753B5F-669C-16F3-F42D-D024CC8581F5}"/>
              </a:ext>
            </a:extLst>
          </p:cNvPr>
          <p:cNvSpPr txBox="1"/>
          <p:nvPr/>
        </p:nvSpPr>
        <p:spPr>
          <a:xfrm>
            <a:off x="6418269" y="5751719"/>
            <a:ext cx="3457575" cy="166328"/>
          </a:xfrm>
          <a:prstGeom prst="rect">
            <a:avLst/>
          </a:prstGeom>
          <a:noFill/>
        </p:spPr>
        <p:txBody>
          <a:bodyPr wrap="square" lIns="0" tIns="0" rIns="0" bIns="0" rtlCol="0">
            <a:spAutoFit/>
          </a:bodyPr>
          <a:lstStyle/>
          <a:p>
            <a:pPr marL="0" marR="0" lvl="0" indent="0" algn="l" defTabSz="914400" rtl="0" eaLnBrk="1" fontAlgn="auto" latinLnBrk="0" hangingPunct="1">
              <a:lnSpc>
                <a:spcPct val="115000"/>
              </a:lnSpc>
              <a:spcBef>
                <a:spcPts val="400"/>
              </a:spcBef>
              <a:spcAft>
                <a:spcPts val="400"/>
              </a:spcAft>
              <a:buClrTx/>
              <a:buSzTx/>
              <a:buFontTx/>
              <a:buNone/>
              <a:tabLst/>
              <a:defRPr/>
            </a:pPr>
            <a:r>
              <a:rPr kumimoji="0" lang="fr-FR" sz="1050" b="0" i="0" u="none" strike="noStrike" kern="1200" cap="none" spc="0" normalizeH="0" baseline="0" noProof="0">
                <a:ln>
                  <a:noFill/>
                </a:ln>
                <a:solidFill>
                  <a:srgbClr val="000000"/>
                </a:solidFill>
                <a:effectLst/>
                <a:uLnTx/>
                <a:uFillTx/>
                <a:latin typeface="Barlow"/>
                <a:ea typeface="+mn-ea"/>
                <a:cs typeface="+mn-cs"/>
              </a:rPr>
              <a:t>Base : 12 914 répondants</a:t>
            </a:r>
            <a:endParaRPr kumimoji="0" lang="fr-FR" sz="1050" b="0" i="0" u="none" strike="noStrike" kern="1200" cap="none" spc="0" normalizeH="0" baseline="0" noProof="0" dirty="0">
              <a:ln>
                <a:noFill/>
              </a:ln>
              <a:solidFill>
                <a:srgbClr val="000000"/>
              </a:solidFill>
              <a:effectLst/>
              <a:uLnTx/>
              <a:uFillTx/>
              <a:latin typeface="Barlow"/>
              <a:ea typeface="+mn-ea"/>
              <a:cs typeface="+mn-cs"/>
            </a:endParaRPr>
          </a:p>
        </p:txBody>
      </p:sp>
      <p:sp>
        <p:nvSpPr>
          <p:cNvPr id="20" name="Base &amp; Source">
            <a:extLst>
              <a:ext uri="{FF2B5EF4-FFF2-40B4-BE49-F238E27FC236}">
                <a16:creationId xmlns:a16="http://schemas.microsoft.com/office/drawing/2014/main" id="{4260956B-6455-AB7F-9839-4CC2D3C584F8}"/>
              </a:ext>
              <a:ext uri="{C183D7F6-B498-43B3-948B-1728B52AA6E4}">
                <adec:decorative xmlns:adec="http://schemas.microsoft.com/office/drawing/2017/decorative" val="0"/>
              </a:ext>
            </a:extLst>
          </p:cNvPr>
          <p:cNvSpPr txBox="1">
            <a:spLocks/>
          </p:cNvSpPr>
          <p:nvPr/>
        </p:nvSpPr>
        <p:spPr>
          <a:xfrm>
            <a:off x="11424350" y="5918249"/>
            <a:ext cx="278707" cy="164148"/>
          </a:xfrm>
          <a:prstGeom prst="rect">
            <a:avLst/>
          </a:prstGeom>
        </p:spPr>
        <p:txBody>
          <a:bodyPr vert="horz" wrap="square" lIns="0" tIns="0" rIns="0" bIns="0" rtlCol="0" anchor="b">
            <a:spAutoFit/>
          </a:bodyPr>
          <a:lstStyle>
            <a:lvl1pPr marL="0" indent="0" algn="l" defTabSz="914400" rtl="0" eaLnBrk="1" latinLnBrk="0" hangingPunct="1">
              <a:lnSpc>
                <a:spcPct val="110000"/>
              </a:lnSpc>
              <a:spcBef>
                <a:spcPts val="400"/>
              </a:spcBef>
              <a:spcAft>
                <a:spcPts val="400"/>
              </a:spcAft>
              <a:buSzPct val="50000"/>
              <a:buFont typeface="Barlow" panose="020B0406020202030204" pitchFamily="34" charset="0"/>
              <a:buNone/>
              <a:defRPr sz="800" b="0" i="1" kern="1200">
                <a:solidFill>
                  <a:schemeClr val="bg1">
                    <a:lumMod val="50000"/>
                  </a:schemeClr>
                </a:solidFill>
                <a:latin typeface="+mn-lt"/>
                <a:ea typeface="+mn-ea"/>
                <a:cs typeface="+mn-cs"/>
              </a:defRPr>
            </a:lvl1pPr>
            <a:lvl2pPr marL="133350" indent="0" algn="l" defTabSz="914400" rtl="0" eaLnBrk="1" latinLnBrk="0" hangingPunct="1">
              <a:lnSpc>
                <a:spcPct val="110000"/>
              </a:lnSpc>
              <a:spcBef>
                <a:spcPts val="400"/>
              </a:spcBef>
              <a:spcAft>
                <a:spcPts val="400"/>
              </a:spcAft>
              <a:buSzPct val="80000"/>
              <a:buFont typeface="Barlow" panose="020B0502040204020203" pitchFamily="34" charset="0"/>
              <a:buNone/>
              <a:defRPr sz="1400" kern="1200">
                <a:solidFill>
                  <a:schemeClr val="tx1"/>
                </a:solidFill>
                <a:latin typeface="+mn-lt"/>
                <a:ea typeface="+mn-ea"/>
                <a:cs typeface="+mn-cs"/>
              </a:defRPr>
            </a:lvl2pPr>
            <a:lvl3pPr marL="542925" indent="0" algn="l" defTabSz="914400" rtl="0" eaLnBrk="1" latinLnBrk="0" hangingPunct="1">
              <a:lnSpc>
                <a:spcPct val="110000"/>
              </a:lnSpc>
              <a:spcBef>
                <a:spcPts val="400"/>
              </a:spcBef>
              <a:spcAft>
                <a:spcPts val="400"/>
              </a:spcAft>
              <a:buFont typeface="Barlow" panose="020B0604020202020204" pitchFamily="34" charset="0"/>
              <a:buNone/>
              <a:defRPr sz="1400" kern="1200">
                <a:solidFill>
                  <a:schemeClr val="tx1"/>
                </a:solidFill>
                <a:latin typeface="+mn-lt"/>
                <a:ea typeface="+mn-ea"/>
                <a:cs typeface="+mn-cs"/>
              </a:defRPr>
            </a:lvl3pPr>
            <a:lvl4pPr marL="758825" indent="0" algn="l" defTabSz="914400" rtl="0" eaLnBrk="1" latinLnBrk="0" hangingPunct="1">
              <a:lnSpc>
                <a:spcPct val="90000"/>
              </a:lnSpc>
              <a:spcBef>
                <a:spcPts val="500"/>
              </a:spcBef>
              <a:buFont typeface="Barlow" panose="020B0604020202020204" pitchFamily="34" charset="0"/>
              <a:buNone/>
              <a:defRPr sz="1400" kern="1200">
                <a:solidFill>
                  <a:schemeClr val="tx1"/>
                </a:solidFill>
                <a:latin typeface="+mn-lt"/>
                <a:ea typeface="+mn-ea"/>
                <a:cs typeface="+mn-cs"/>
              </a:defRPr>
            </a:lvl4pPr>
            <a:lvl5pPr marL="1033463" indent="0" algn="l" defTabSz="914400" rtl="0" eaLnBrk="1" latinLnBrk="0" hangingPunct="1">
              <a:lnSpc>
                <a:spcPct val="90000"/>
              </a:lnSpc>
              <a:spcBef>
                <a:spcPts val="500"/>
              </a:spcBef>
              <a:buFont typeface="Barlow" panose="020B040602020203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400"/>
              </a:spcBef>
              <a:spcAft>
                <a:spcPts val="400"/>
              </a:spcAft>
              <a:buClrTx/>
              <a:buSzPct val="50000"/>
              <a:buFont typeface="Barlow" panose="020B0406020202030204" pitchFamily="34" charset="0"/>
              <a:buNone/>
              <a:tabLst/>
              <a:defRPr/>
            </a:pPr>
            <a:r>
              <a:rPr kumimoji="0" lang="en-GB" sz="1000" b="0" i="0" u="none" strike="noStrike" kern="1200" cap="none" spc="0" normalizeH="0" baseline="0" noProof="0" dirty="0">
                <a:ln>
                  <a:noFill/>
                </a:ln>
                <a:solidFill>
                  <a:srgbClr val="000000"/>
                </a:solidFill>
                <a:effectLst/>
                <a:uLnTx/>
                <a:uFillTx/>
                <a:latin typeface="Barlow"/>
                <a:ea typeface="+mn-ea"/>
                <a:cs typeface="+mn-cs"/>
              </a:rPr>
              <a:t>Q4.1</a:t>
            </a:r>
          </a:p>
        </p:txBody>
      </p:sp>
      <p:graphicFrame>
        <p:nvGraphicFramePr>
          <p:cNvPr id="21" name="Q4.1_Graph">
            <a:extLst>
              <a:ext uri="{FF2B5EF4-FFF2-40B4-BE49-F238E27FC236}">
                <a16:creationId xmlns:a16="http://schemas.microsoft.com/office/drawing/2014/main" id="{AE89230B-264F-CD62-910E-22D40579760C}"/>
              </a:ext>
            </a:extLst>
          </p:cNvPr>
          <p:cNvGraphicFramePr>
            <a:graphicFrameLocks/>
          </p:cNvGraphicFramePr>
          <p:nvPr>
            <p:extLst>
              <p:ext uri="{D42A27DB-BD31-4B8C-83A1-F6EECF244321}">
                <p14:modId xmlns:p14="http://schemas.microsoft.com/office/powerpoint/2010/main" val="945193526"/>
              </p:ext>
            </p:extLst>
          </p:nvPr>
        </p:nvGraphicFramePr>
        <p:xfrm>
          <a:off x="6418269" y="1686856"/>
          <a:ext cx="5145434" cy="3813477"/>
        </p:xfrm>
        <a:graphic>
          <a:graphicData uri="http://schemas.openxmlformats.org/drawingml/2006/chart">
            <c:chart xmlns:c="http://schemas.openxmlformats.org/drawingml/2006/chart" xmlns:r="http://schemas.openxmlformats.org/officeDocument/2006/relationships" r:id="rId3"/>
          </a:graphicData>
        </a:graphic>
      </p:graphicFrame>
      <p:sp>
        <p:nvSpPr>
          <p:cNvPr id="2" name="ZoneTexte 15">
            <a:extLst>
              <a:ext uri="{FF2B5EF4-FFF2-40B4-BE49-F238E27FC236}">
                <a16:creationId xmlns:a16="http://schemas.microsoft.com/office/drawing/2014/main" id="{E5242D32-A2D8-FEA2-112B-5AA91177C3C8}"/>
              </a:ext>
            </a:extLst>
          </p:cNvPr>
          <p:cNvSpPr txBox="1"/>
          <p:nvPr/>
        </p:nvSpPr>
        <p:spPr>
          <a:xfrm>
            <a:off x="10325101" y="0"/>
            <a:ext cx="1412876" cy="313880"/>
          </a:xfrm>
          <a:prstGeom prst="snip2DiagRect">
            <a:avLst>
              <a:gd name="adj1" fmla="val 0"/>
              <a:gd name="adj2" fmla="val 45020"/>
            </a:avLst>
          </a:prstGeom>
          <a:solidFill>
            <a:srgbClr val="9FE5D8"/>
          </a:solidFill>
          <a:ln>
            <a:noFill/>
          </a:ln>
        </p:spPr>
        <p:txBody>
          <a:bodyPr wrap="square" lIns="0" rIns="0" rtlCol="0" anchor="ctr" anchorCtr="0">
            <a:noAutofit/>
          </a:bodyPr>
          <a:lstStyle>
            <a:defPPr marR="0" lvl="0" algn="l" rtl="0">
              <a:lnSpc>
                <a:spcPct val="100000"/>
              </a:lnSpc>
              <a:spcBef>
                <a:spcPts val="0"/>
              </a:spcBef>
              <a:spcAft>
                <a:spcPts val="0"/>
              </a:spcAft>
              <a:defRPr lang="fr-FR"/>
            </a:defPPr>
            <a:lvl1pPr marR="0" lvl="0" algn="ctr">
              <a:lnSpc>
                <a:spcPct val="100000"/>
              </a:lnSpc>
              <a:spcBef>
                <a:spcPts val="0"/>
              </a:spcBef>
              <a:spcAft>
                <a:spcPts val="600"/>
              </a:spcAft>
              <a:buClr>
                <a:srgbClr val="000000"/>
              </a:buClr>
              <a:buFont typeface="Arial"/>
              <a:defRPr sz="1600" b="1" i="0" u="none" strike="noStrike" cap="none">
                <a:solidFill>
                  <a:srgbClr val="2F469C"/>
                </a:solidFill>
                <a:ea typeface="Calibri"/>
                <a:cs typeface="Times New Roman"/>
              </a:defRPr>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r>
              <a:rPr kumimoji="0" lang="fr-FR" sz="1200" b="1" i="0" u="none" strike="noStrike" kern="1200" cap="all" spc="0" normalizeH="0" baseline="0" noProof="0" dirty="0">
                <a:ln>
                  <a:noFill/>
                </a:ln>
                <a:solidFill>
                  <a:prstClr val="white"/>
                </a:solidFill>
                <a:effectLst/>
                <a:uLnTx/>
                <a:uFillTx/>
                <a:latin typeface="Barlow"/>
                <a:cs typeface="Times New Roman"/>
              </a:rPr>
              <a:t>Résultats détaillés</a:t>
            </a:r>
          </a:p>
        </p:txBody>
      </p:sp>
      <p:sp>
        <p:nvSpPr>
          <p:cNvPr id="5" name="Title">
            <a:extLst>
              <a:ext uri="{FF2B5EF4-FFF2-40B4-BE49-F238E27FC236}">
                <a16:creationId xmlns:a16="http://schemas.microsoft.com/office/drawing/2014/main" id="{F3EEC0A8-309C-935D-70DC-4BC70F026AB3}"/>
              </a:ext>
            </a:extLst>
          </p:cNvPr>
          <p:cNvSpPr>
            <a:spLocks noGrp="1"/>
          </p:cNvSpPr>
          <p:nvPr>
            <p:ph type="title"/>
          </p:nvPr>
        </p:nvSpPr>
        <p:spPr>
          <a:xfrm>
            <a:off x="533846" y="647325"/>
            <a:ext cx="5498363" cy="715669"/>
          </a:xfrm>
        </p:spPr>
        <p:txBody>
          <a:bodyPr/>
          <a:lstStyle/>
          <a:p>
            <a:r>
              <a:rPr lang="fr-FR" dirty="0"/>
              <a:t>La place via leur employeur, seule solution d’accueil pour près d’1 parent sur 2</a:t>
            </a:r>
            <a:br>
              <a:rPr lang="fr-FR" dirty="0"/>
            </a:br>
            <a:br>
              <a:rPr lang="en-GB" dirty="0"/>
            </a:br>
            <a:endParaRPr lang="en-GB" dirty="0"/>
          </a:p>
        </p:txBody>
      </p:sp>
      <p:sp>
        <p:nvSpPr>
          <p:cNvPr id="6" name="Rectangle 5">
            <a:extLst>
              <a:ext uri="{FF2B5EF4-FFF2-40B4-BE49-F238E27FC236}">
                <a16:creationId xmlns:a16="http://schemas.microsoft.com/office/drawing/2014/main" id="{E843BE8D-09D5-A6D2-060E-3E1CC51FA3D3}"/>
              </a:ext>
            </a:extLst>
          </p:cNvPr>
          <p:cNvSpPr/>
          <p:nvPr/>
        </p:nvSpPr>
        <p:spPr>
          <a:xfrm>
            <a:off x="3947688" y="1978316"/>
            <a:ext cx="1833888" cy="3085207"/>
          </a:xfrm>
          <a:prstGeom prst="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Barlow"/>
              <a:ea typeface="+mn-ea"/>
              <a:cs typeface="+mn-cs"/>
            </a:endParaRPr>
          </a:p>
        </p:txBody>
      </p:sp>
      <p:sp>
        <p:nvSpPr>
          <p:cNvPr id="7" name="Rectangle 6">
            <a:extLst>
              <a:ext uri="{FF2B5EF4-FFF2-40B4-BE49-F238E27FC236}">
                <a16:creationId xmlns:a16="http://schemas.microsoft.com/office/drawing/2014/main" id="{F5FC3AF3-3F7E-A37E-8801-6222C0DB509A}"/>
              </a:ext>
            </a:extLst>
          </p:cNvPr>
          <p:cNvSpPr/>
          <p:nvPr/>
        </p:nvSpPr>
        <p:spPr>
          <a:xfrm>
            <a:off x="4129707" y="2204373"/>
            <a:ext cx="1506009" cy="2737382"/>
          </a:xfrm>
          <a:prstGeom prst="rect">
            <a:avLst/>
          </a:prstGeom>
          <a:solidFill>
            <a:srgbClr val="F3F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Helvetica" pitchFamily="34" charset="0"/>
              <a:ea typeface="+mn-ea"/>
              <a:cs typeface="+mn-cs"/>
            </a:endParaRPr>
          </a:p>
        </p:txBody>
      </p:sp>
      <p:sp>
        <p:nvSpPr>
          <p:cNvPr id="10" name="AutoShape 30">
            <a:extLst>
              <a:ext uri="{FF2B5EF4-FFF2-40B4-BE49-F238E27FC236}">
                <a16:creationId xmlns:a16="http://schemas.microsoft.com/office/drawing/2014/main" id="{7C5F3D75-D595-AD85-9048-7A404858BD80}"/>
              </a:ext>
            </a:extLst>
          </p:cNvPr>
          <p:cNvSpPr>
            <a:spLocks noChangeArrowheads="1"/>
          </p:cNvSpPr>
          <p:nvPr/>
        </p:nvSpPr>
        <p:spPr bwMode="auto">
          <a:xfrm>
            <a:off x="3999860" y="3520919"/>
            <a:ext cx="1781716" cy="1328023"/>
          </a:xfrm>
          <a:prstGeom prst="roundRect">
            <a:avLst>
              <a:gd name="adj" fmla="val 16667"/>
            </a:avLst>
          </a:prstGeom>
          <a:noFill/>
          <a:ln w="19050" algn="ctr">
            <a:noFill/>
            <a:round/>
            <a:headEnd/>
            <a:tailEnd/>
          </a:ln>
          <a:effectLst/>
        </p:spPr>
        <p:txBody>
          <a:bodyPr wrap="square" anchor="ctr">
            <a:spAutoFit/>
          </a:bodyPr>
          <a:lstStyle/>
          <a:p>
            <a:pPr marL="0" marR="0" lvl="0" indent="0" algn="ctr" defTabSz="912813" rtl="0" eaLnBrk="1" fontAlgn="auto" latinLnBrk="0" hangingPunct="1">
              <a:lnSpc>
                <a:spcPct val="100000"/>
              </a:lnSpc>
              <a:spcBef>
                <a:spcPct val="4000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Barlow"/>
                <a:ea typeface="+mn-ea"/>
                <a:cs typeface="+mn-cs"/>
              </a:rPr>
              <a:t>ne savaient pas comment faire garder leur enfant</a:t>
            </a:r>
          </a:p>
        </p:txBody>
      </p:sp>
      <p:sp>
        <p:nvSpPr>
          <p:cNvPr id="11" name="AutoShape 30">
            <a:extLst>
              <a:ext uri="{FF2B5EF4-FFF2-40B4-BE49-F238E27FC236}">
                <a16:creationId xmlns:a16="http://schemas.microsoft.com/office/drawing/2014/main" id="{BCCECCC8-74DE-6FC2-E4A8-4C6DAB60221D}"/>
              </a:ext>
            </a:extLst>
          </p:cNvPr>
          <p:cNvSpPr>
            <a:spLocks noChangeArrowheads="1"/>
          </p:cNvSpPr>
          <p:nvPr/>
        </p:nvSpPr>
        <p:spPr bwMode="auto">
          <a:xfrm>
            <a:off x="3851567" y="2448077"/>
            <a:ext cx="2122190" cy="1191816"/>
          </a:xfrm>
          <a:prstGeom prst="roundRect">
            <a:avLst>
              <a:gd name="adj" fmla="val 16667"/>
            </a:avLst>
          </a:prstGeom>
          <a:noFill/>
          <a:ln w="19050" algn="ctr">
            <a:noFill/>
            <a:round/>
            <a:headEnd/>
            <a:tailEnd/>
          </a:ln>
          <a:effectLst/>
        </p:spPr>
        <p:txBody>
          <a:bodyPr wrap="square" anchor="ctr">
            <a:spAutoFit/>
          </a:bodyPr>
          <a:lstStyle/>
          <a:p>
            <a:pPr marL="0" marR="0" lvl="0" indent="0" algn="ctr" defTabSz="912813" rtl="0" eaLnBrk="1" fontAlgn="auto" latinLnBrk="0" hangingPunct="1">
              <a:lnSpc>
                <a:spcPct val="100000"/>
              </a:lnSpc>
              <a:spcBef>
                <a:spcPct val="40000"/>
              </a:spcBef>
              <a:spcAft>
                <a:spcPts val="0"/>
              </a:spcAft>
              <a:buClrTx/>
              <a:buSzTx/>
              <a:buFontTx/>
              <a:buNone/>
              <a:tabLst/>
              <a:defRPr/>
            </a:pPr>
            <a:r>
              <a:rPr lang="en-US" sz="3200" b="1" dirty="0">
                <a:solidFill>
                  <a:srgbClr val="000000"/>
                </a:solidFill>
                <a:latin typeface="Calibri"/>
              </a:rPr>
              <a:t>Près de 1</a:t>
            </a:r>
            <a:r>
              <a:rPr kumimoji="0" lang="en-US" sz="3200" b="1" i="0" u="none" strike="noStrike" kern="1200" cap="none" spc="0" normalizeH="0" baseline="0" noProof="0" dirty="0">
                <a:ln>
                  <a:noFill/>
                </a:ln>
                <a:solidFill>
                  <a:srgbClr val="000000"/>
                </a:solidFill>
                <a:effectLst/>
                <a:uLnTx/>
                <a:uFillTx/>
                <a:latin typeface="Calibri"/>
                <a:ea typeface="+mn-ea"/>
                <a:cs typeface="+mn-cs"/>
              </a:rPr>
              <a:t>/2</a:t>
            </a:r>
            <a:endParaRPr kumimoji="0" lang="fr-FR" sz="3200" b="1" i="0" u="none" strike="noStrike" kern="1200" cap="none" spc="0" normalizeH="0" baseline="0" noProof="0" dirty="0">
              <a:ln>
                <a:noFill/>
              </a:ln>
              <a:solidFill>
                <a:srgbClr val="000000"/>
              </a:solidFill>
              <a:effectLst/>
              <a:uLnTx/>
              <a:uFillTx/>
              <a:latin typeface="Calibri"/>
              <a:ea typeface="+mn-ea"/>
              <a:cs typeface="+mn-cs"/>
            </a:endParaRPr>
          </a:p>
        </p:txBody>
      </p:sp>
      <p:sp>
        <p:nvSpPr>
          <p:cNvPr id="12" name="ZoneTexte 11">
            <a:extLst>
              <a:ext uri="{FF2B5EF4-FFF2-40B4-BE49-F238E27FC236}">
                <a16:creationId xmlns:a16="http://schemas.microsoft.com/office/drawing/2014/main" id="{1295D256-272E-D45A-4D98-2281E60D2A4E}"/>
              </a:ext>
            </a:extLst>
          </p:cNvPr>
          <p:cNvSpPr txBox="1"/>
          <p:nvPr/>
        </p:nvSpPr>
        <p:spPr>
          <a:xfrm>
            <a:off x="469646" y="2667704"/>
            <a:ext cx="342810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Barlow"/>
                <a:ea typeface="+mn-ea"/>
                <a:cs typeface="+mn-cs"/>
              </a:rPr>
              <a:t>Sans une place accessible via l’employeur, la conséquence directe aurait été une absence prolongée d’un des parents</a:t>
            </a:r>
          </a:p>
        </p:txBody>
      </p:sp>
      <p:cxnSp>
        <p:nvCxnSpPr>
          <p:cNvPr id="13" name="Connecteur : en angle 12">
            <a:extLst>
              <a:ext uri="{FF2B5EF4-FFF2-40B4-BE49-F238E27FC236}">
                <a16:creationId xmlns:a16="http://schemas.microsoft.com/office/drawing/2014/main" id="{7AAD42BE-45A0-FA26-30B3-C87037D3C274}"/>
              </a:ext>
            </a:extLst>
          </p:cNvPr>
          <p:cNvCxnSpPr>
            <a:cxnSpLocks/>
            <a:endCxn id="7" idx="0"/>
          </p:cNvCxnSpPr>
          <p:nvPr/>
        </p:nvCxnSpPr>
        <p:spPr>
          <a:xfrm rot="10800000" flipV="1">
            <a:off x="4882713" y="1867741"/>
            <a:ext cx="1535557" cy="336632"/>
          </a:xfrm>
          <a:prstGeom prst="bentConnector2">
            <a:avLst/>
          </a:prstGeom>
          <a:ln w="28575">
            <a:solidFill>
              <a:srgbClr val="F3F0B9"/>
            </a:solidFill>
          </a:ln>
        </p:spPr>
        <p:style>
          <a:lnRef idx="1">
            <a:schemeClr val="accent1"/>
          </a:lnRef>
          <a:fillRef idx="0">
            <a:schemeClr val="accent1"/>
          </a:fillRef>
          <a:effectRef idx="0">
            <a:schemeClr val="accent1"/>
          </a:effectRef>
          <a:fontRef idx="minor">
            <a:schemeClr val="tx1"/>
          </a:fontRef>
        </p:style>
      </p:cxnSp>
      <p:cxnSp>
        <p:nvCxnSpPr>
          <p:cNvPr id="14" name="Connecteur : en angle 13">
            <a:extLst>
              <a:ext uri="{FF2B5EF4-FFF2-40B4-BE49-F238E27FC236}">
                <a16:creationId xmlns:a16="http://schemas.microsoft.com/office/drawing/2014/main" id="{466EA511-74C2-721D-0BC2-9C2628807B2A}"/>
              </a:ext>
            </a:extLst>
          </p:cNvPr>
          <p:cNvCxnSpPr>
            <a:cxnSpLocks/>
          </p:cNvCxnSpPr>
          <p:nvPr/>
        </p:nvCxnSpPr>
        <p:spPr>
          <a:xfrm rot="10800000" flipV="1">
            <a:off x="5635716" y="2762865"/>
            <a:ext cx="2511340" cy="132292"/>
          </a:xfrm>
          <a:prstGeom prst="bentConnector3">
            <a:avLst>
              <a:gd name="adj1" fmla="val 50000"/>
            </a:avLst>
          </a:prstGeom>
          <a:ln w="28575">
            <a:solidFill>
              <a:srgbClr val="F3F0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5379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Q7bis.X_Graph_Moyenne">
            <a:extLst>
              <a:ext uri="{FF2B5EF4-FFF2-40B4-BE49-F238E27FC236}">
                <a16:creationId xmlns:a16="http://schemas.microsoft.com/office/drawing/2014/main" id="{4186465F-5123-C785-70E1-D683D44A97F8}"/>
              </a:ext>
            </a:extLst>
          </p:cNvPr>
          <p:cNvGraphicFramePr>
            <a:graphicFrameLocks noChangeAspect="1"/>
          </p:cNvGraphicFramePr>
          <p:nvPr>
            <p:extLst>
              <p:ext uri="{D42A27DB-BD31-4B8C-83A1-F6EECF244321}">
                <p14:modId xmlns:p14="http://schemas.microsoft.com/office/powerpoint/2010/main" val="1833376360"/>
              </p:ext>
            </p:extLst>
          </p:nvPr>
        </p:nvGraphicFramePr>
        <p:xfrm>
          <a:off x="8913980" y="1150905"/>
          <a:ext cx="2738026" cy="48450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Q7bis.X_Graph">
            <a:extLst>
              <a:ext uri="{FF2B5EF4-FFF2-40B4-BE49-F238E27FC236}">
                <a16:creationId xmlns:a16="http://schemas.microsoft.com/office/drawing/2014/main" id="{D55A43F0-91C7-F06D-8D73-230AE6F17015}"/>
              </a:ext>
            </a:extLst>
          </p:cNvPr>
          <p:cNvGraphicFramePr>
            <a:graphicFrameLocks noChangeAspect="1"/>
          </p:cNvGraphicFramePr>
          <p:nvPr>
            <p:extLst>
              <p:ext uri="{D42A27DB-BD31-4B8C-83A1-F6EECF244321}">
                <p14:modId xmlns:p14="http://schemas.microsoft.com/office/powerpoint/2010/main" val="1879387257"/>
              </p:ext>
            </p:extLst>
          </p:nvPr>
        </p:nvGraphicFramePr>
        <p:xfrm>
          <a:off x="3410574" y="1199875"/>
          <a:ext cx="8101134" cy="4796090"/>
        </p:xfrm>
        <a:graphic>
          <a:graphicData uri="http://schemas.openxmlformats.org/drawingml/2006/chart">
            <c:chart xmlns:c="http://schemas.openxmlformats.org/drawingml/2006/chart" xmlns:r="http://schemas.openxmlformats.org/officeDocument/2006/relationships" r:id="rId4"/>
          </a:graphicData>
        </a:graphic>
      </p:graphicFrame>
      <p:sp>
        <p:nvSpPr>
          <p:cNvPr id="11" name="Background Box">
            <a:extLst>
              <a:ext uri="{FF2B5EF4-FFF2-40B4-BE49-F238E27FC236}">
                <a16:creationId xmlns:a16="http://schemas.microsoft.com/office/drawing/2014/main" id="{36F1751D-751A-653A-2912-A6451EDA231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flipV="1">
            <a:off x="444569" y="-5"/>
            <a:ext cx="2597081" cy="5948363"/>
          </a:xfrm>
          <a:prstGeom prst="snip1Rect">
            <a:avLst>
              <a:gd name="adj" fmla="val 14222"/>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914400" rtl="0" eaLnBrk="1" fontAlgn="auto" latinLnBrk="0" hangingPunct="1">
              <a:lnSpc>
                <a:spcPct val="112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Barlow"/>
              <a:ea typeface="+mn-ea"/>
              <a:cs typeface="+mn-cs"/>
            </a:endParaRPr>
          </a:p>
        </p:txBody>
      </p:sp>
      <p:sp>
        <p:nvSpPr>
          <p:cNvPr id="4" name="Title">
            <a:extLst>
              <a:ext uri="{FF2B5EF4-FFF2-40B4-BE49-F238E27FC236}">
                <a16:creationId xmlns:a16="http://schemas.microsoft.com/office/drawing/2014/main" id="{FB0D11D1-11DA-F049-3A2A-F8BBAC3246CD}"/>
              </a:ext>
            </a:extLst>
          </p:cNvPr>
          <p:cNvSpPr>
            <a:spLocks noGrp="1"/>
          </p:cNvSpPr>
          <p:nvPr>
            <p:ph type="title"/>
          </p:nvPr>
        </p:nvSpPr>
        <p:spPr>
          <a:xfrm>
            <a:off x="558800" y="701675"/>
            <a:ext cx="2451100" cy="715963"/>
          </a:xfrm>
        </p:spPr>
        <p:txBody>
          <a:bodyPr/>
          <a:lstStyle/>
          <a:p>
            <a:r>
              <a:rPr lang="fr-FR" dirty="0"/>
              <a:t>Le niveau de satisfaction des parents est en nette progression</a:t>
            </a:r>
          </a:p>
        </p:txBody>
      </p:sp>
      <p:sp>
        <p:nvSpPr>
          <p:cNvPr id="15" name="Placeholder">
            <a:extLst>
              <a:ext uri="{FF2B5EF4-FFF2-40B4-BE49-F238E27FC236}">
                <a16:creationId xmlns:a16="http://schemas.microsoft.com/office/drawing/2014/main" id="{F90FC69E-7DCC-C157-49FD-2CD845919234}"/>
              </a:ext>
            </a:extLst>
          </p:cNvPr>
          <p:cNvSpPr txBox="1"/>
          <p:nvPr/>
        </p:nvSpPr>
        <p:spPr>
          <a:xfrm>
            <a:off x="558800" y="3330078"/>
            <a:ext cx="2374900" cy="1626792"/>
          </a:xfrm>
          <a:prstGeom prst="rect">
            <a:avLst/>
          </a:prstGeom>
          <a:noFill/>
        </p:spPr>
        <p:txBody>
          <a:bodyPr wrap="square" lIns="0" tIns="0" rIns="0" bIns="0" rtlCol="0" anchor="t">
            <a:spAutoFit/>
          </a:bodyPr>
          <a:lstStyle/>
          <a:p>
            <a:pPr lvl="0">
              <a:lnSpc>
                <a:spcPct val="112000"/>
              </a:lnSpc>
              <a:spcBef>
                <a:spcPts val="400"/>
              </a:spcBef>
              <a:spcAft>
                <a:spcPts val="400"/>
              </a:spcAft>
              <a:defRPr/>
            </a:pPr>
            <a:r>
              <a:rPr lang="fr-FR" sz="1600" dirty="0">
                <a:solidFill>
                  <a:prstClr val="white"/>
                </a:solidFill>
                <a:latin typeface="Barlow"/>
                <a:ea typeface="Barlow" panose="020F0502020204030204" pitchFamily="34" charset="0"/>
              </a:rPr>
              <a:t>Des résultats record enregistrés pour les équipes de professionnels et de direction depuis la mise en place du baromètre.</a:t>
            </a:r>
            <a:endParaRPr kumimoji="0" lang="fr-FR" sz="1600" b="0" i="0" u="none" strike="noStrike" kern="1200" cap="none" spc="0" normalizeH="0" baseline="0" noProof="0" dirty="0">
              <a:ln>
                <a:noFill/>
              </a:ln>
              <a:solidFill>
                <a:prstClr val="white"/>
              </a:solidFill>
              <a:effectLst/>
              <a:uLnTx/>
              <a:uFillTx/>
              <a:latin typeface="Barlow"/>
              <a:ea typeface="Barlow" panose="020F0502020204030204" pitchFamily="34" charset="0"/>
              <a:cs typeface="+mn-cs"/>
            </a:endParaRPr>
          </a:p>
        </p:txBody>
      </p:sp>
      <p:sp>
        <p:nvSpPr>
          <p:cNvPr id="21" name="Difference Header">
            <a:extLst>
              <a:ext uri="{FF2B5EF4-FFF2-40B4-BE49-F238E27FC236}">
                <a16:creationId xmlns:a16="http://schemas.microsoft.com/office/drawing/2014/main" id="{4D86E5A0-6B3B-C451-60F8-2054C5260AAB}"/>
              </a:ext>
              <a:ext uri="{C183D7F6-B498-43B3-948B-1728B52AA6E4}">
                <adec:decorative xmlns:adec="http://schemas.microsoft.com/office/drawing/2017/decorative" val="1"/>
              </a:ext>
            </a:extLst>
          </p:cNvPr>
          <p:cNvSpPr txBox="1"/>
          <p:nvPr/>
        </p:nvSpPr>
        <p:spPr>
          <a:xfrm>
            <a:off x="3410573" y="576895"/>
            <a:ext cx="6914528"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2400"/>
              </a:spcBef>
              <a:spcAft>
                <a:spcPts val="0"/>
              </a:spcAft>
              <a:buClr>
                <a:srgbClr val="103C50"/>
              </a:buClr>
              <a:buSzTx/>
              <a:buFontTx/>
              <a:buNone/>
              <a:tabLst/>
              <a:defRPr/>
            </a:pPr>
            <a:r>
              <a:rPr lang="fr-FR" sz="1400" b="1" kern="0" dirty="0">
                <a:solidFill>
                  <a:srgbClr val="000000"/>
                </a:solidFill>
                <a:latin typeface="Barlow"/>
              </a:rPr>
              <a:t>Pouvez-vous évaluer à l’aide de l’échelle ci-dessous, votre niveau de satisfaction par rapport aux équipes de la crèche ?</a:t>
            </a:r>
          </a:p>
        </p:txBody>
      </p:sp>
      <p:cxnSp>
        <p:nvCxnSpPr>
          <p:cNvPr id="22" name="Difference Underline">
            <a:extLst>
              <a:ext uri="{FF2B5EF4-FFF2-40B4-BE49-F238E27FC236}">
                <a16:creationId xmlns:a16="http://schemas.microsoft.com/office/drawing/2014/main" id="{D5896B36-8AC1-214C-66D4-5EBF7E46F043}"/>
              </a:ext>
              <a:ext uri="{C183D7F6-B498-43B3-948B-1728B52AA6E4}">
                <adec:decorative xmlns:adec="http://schemas.microsoft.com/office/drawing/2017/decorative" val="1"/>
              </a:ext>
            </a:extLst>
          </p:cNvPr>
          <p:cNvCxnSpPr>
            <a:cxnSpLocks/>
          </p:cNvCxnSpPr>
          <p:nvPr/>
        </p:nvCxnSpPr>
        <p:spPr>
          <a:xfrm>
            <a:off x="3410573" y="1056751"/>
            <a:ext cx="7110164"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3" name="Base &amp; Source">
            <a:extLst>
              <a:ext uri="{FF2B5EF4-FFF2-40B4-BE49-F238E27FC236}">
                <a16:creationId xmlns:a16="http://schemas.microsoft.com/office/drawing/2014/main" id="{6D4BFB9B-F8D0-C71C-5E75-5332354E024B}"/>
              </a:ext>
              <a:ext uri="{C183D7F6-B498-43B3-948B-1728B52AA6E4}">
                <adec:decorative xmlns:adec="http://schemas.microsoft.com/office/drawing/2017/decorative" val="0"/>
              </a:ext>
            </a:extLst>
          </p:cNvPr>
          <p:cNvSpPr txBox="1">
            <a:spLocks/>
          </p:cNvSpPr>
          <p:nvPr/>
        </p:nvSpPr>
        <p:spPr>
          <a:xfrm>
            <a:off x="2841398" y="5784211"/>
            <a:ext cx="459586" cy="164148"/>
          </a:xfrm>
          <a:prstGeom prst="rect">
            <a:avLst/>
          </a:prstGeom>
        </p:spPr>
        <p:txBody>
          <a:bodyPr vert="horz" wrap="square" lIns="0" tIns="0" rIns="0" bIns="0" rtlCol="0" anchor="b">
            <a:spAutoFit/>
          </a:bodyPr>
          <a:lstStyle>
            <a:lvl1pPr marL="0" indent="0" algn="l" defTabSz="914400" rtl="0" eaLnBrk="1" latinLnBrk="0" hangingPunct="1">
              <a:lnSpc>
                <a:spcPct val="110000"/>
              </a:lnSpc>
              <a:spcBef>
                <a:spcPts val="400"/>
              </a:spcBef>
              <a:spcAft>
                <a:spcPts val="400"/>
              </a:spcAft>
              <a:buSzPct val="50000"/>
              <a:buFont typeface="Barlow" panose="020B0406020202030204" pitchFamily="34" charset="0"/>
              <a:buNone/>
              <a:defRPr sz="800" b="0" i="1" kern="1200">
                <a:solidFill>
                  <a:schemeClr val="bg1">
                    <a:lumMod val="50000"/>
                  </a:schemeClr>
                </a:solidFill>
                <a:latin typeface="+mn-lt"/>
                <a:ea typeface="+mn-ea"/>
                <a:cs typeface="+mn-cs"/>
              </a:defRPr>
            </a:lvl1pPr>
            <a:lvl2pPr marL="133350" indent="0" algn="l" defTabSz="914400" rtl="0" eaLnBrk="1" latinLnBrk="0" hangingPunct="1">
              <a:lnSpc>
                <a:spcPct val="110000"/>
              </a:lnSpc>
              <a:spcBef>
                <a:spcPts val="400"/>
              </a:spcBef>
              <a:spcAft>
                <a:spcPts val="400"/>
              </a:spcAft>
              <a:buSzPct val="80000"/>
              <a:buFont typeface="Barlow" panose="020B0502040204020203" pitchFamily="34" charset="0"/>
              <a:buNone/>
              <a:defRPr sz="1400" kern="1200">
                <a:solidFill>
                  <a:schemeClr val="tx1"/>
                </a:solidFill>
                <a:latin typeface="+mn-lt"/>
                <a:ea typeface="+mn-ea"/>
                <a:cs typeface="+mn-cs"/>
              </a:defRPr>
            </a:lvl2pPr>
            <a:lvl3pPr marL="542925" indent="0" algn="l" defTabSz="914400" rtl="0" eaLnBrk="1" latinLnBrk="0" hangingPunct="1">
              <a:lnSpc>
                <a:spcPct val="110000"/>
              </a:lnSpc>
              <a:spcBef>
                <a:spcPts val="400"/>
              </a:spcBef>
              <a:spcAft>
                <a:spcPts val="400"/>
              </a:spcAft>
              <a:buFont typeface="Barlow" panose="020B0604020202020204" pitchFamily="34" charset="0"/>
              <a:buNone/>
              <a:defRPr sz="1400" kern="1200">
                <a:solidFill>
                  <a:schemeClr val="tx1"/>
                </a:solidFill>
                <a:latin typeface="+mn-lt"/>
                <a:ea typeface="+mn-ea"/>
                <a:cs typeface="+mn-cs"/>
              </a:defRPr>
            </a:lvl3pPr>
            <a:lvl4pPr marL="758825" indent="0" algn="l" defTabSz="914400" rtl="0" eaLnBrk="1" latinLnBrk="0" hangingPunct="1">
              <a:lnSpc>
                <a:spcPct val="90000"/>
              </a:lnSpc>
              <a:spcBef>
                <a:spcPts val="500"/>
              </a:spcBef>
              <a:buFont typeface="Barlow" panose="020B0604020202020204" pitchFamily="34" charset="0"/>
              <a:buNone/>
              <a:defRPr sz="1400" kern="1200">
                <a:solidFill>
                  <a:schemeClr val="tx1"/>
                </a:solidFill>
                <a:latin typeface="+mn-lt"/>
                <a:ea typeface="+mn-ea"/>
                <a:cs typeface="+mn-cs"/>
              </a:defRPr>
            </a:lvl4pPr>
            <a:lvl5pPr marL="1033463" indent="0" algn="l" defTabSz="914400" rtl="0" eaLnBrk="1" latinLnBrk="0" hangingPunct="1">
              <a:lnSpc>
                <a:spcPct val="90000"/>
              </a:lnSpc>
              <a:spcBef>
                <a:spcPts val="500"/>
              </a:spcBef>
              <a:buFont typeface="Barlow" panose="020B040602020203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400"/>
              </a:spcBef>
              <a:spcAft>
                <a:spcPts val="400"/>
              </a:spcAft>
              <a:buClrTx/>
              <a:buSzPct val="50000"/>
              <a:buFont typeface="Barlow" panose="020B0406020202030204" pitchFamily="34" charset="0"/>
              <a:buNone/>
              <a:tabLst/>
              <a:defRPr/>
            </a:pPr>
            <a:r>
              <a:rPr kumimoji="0" lang="en-GB" sz="1000" b="0" i="0" u="none" strike="noStrike" kern="1200" cap="none" spc="0" normalizeH="0" baseline="0" noProof="0" dirty="0">
                <a:ln>
                  <a:noFill/>
                </a:ln>
                <a:solidFill>
                  <a:srgbClr val="000000"/>
                </a:solidFill>
                <a:effectLst/>
                <a:uLnTx/>
                <a:uFillTx/>
                <a:latin typeface="Barlow"/>
                <a:ea typeface="+mn-ea"/>
                <a:cs typeface="+mn-cs"/>
              </a:rPr>
              <a:t>Q7 bis</a:t>
            </a:r>
          </a:p>
        </p:txBody>
      </p:sp>
      <p:sp>
        <p:nvSpPr>
          <p:cNvPr id="2" name="ZoneTexte 15">
            <a:extLst>
              <a:ext uri="{FF2B5EF4-FFF2-40B4-BE49-F238E27FC236}">
                <a16:creationId xmlns:a16="http://schemas.microsoft.com/office/drawing/2014/main" id="{83801910-D50B-28B8-BC7B-C6AF1E5447BA}"/>
              </a:ext>
            </a:extLst>
          </p:cNvPr>
          <p:cNvSpPr txBox="1"/>
          <p:nvPr/>
        </p:nvSpPr>
        <p:spPr>
          <a:xfrm>
            <a:off x="10325101" y="0"/>
            <a:ext cx="1412876" cy="313880"/>
          </a:xfrm>
          <a:prstGeom prst="snip2DiagRect">
            <a:avLst>
              <a:gd name="adj1" fmla="val 0"/>
              <a:gd name="adj2" fmla="val 45020"/>
            </a:avLst>
          </a:prstGeom>
          <a:solidFill>
            <a:srgbClr val="9FE5D8"/>
          </a:solidFill>
          <a:ln>
            <a:noFill/>
          </a:ln>
        </p:spPr>
        <p:txBody>
          <a:bodyPr wrap="square" lIns="0" rIns="0" rtlCol="0" anchor="ctr" anchorCtr="0">
            <a:noAutofit/>
          </a:bodyPr>
          <a:lstStyle>
            <a:defPPr marR="0" lvl="0" algn="l" rtl="0">
              <a:lnSpc>
                <a:spcPct val="100000"/>
              </a:lnSpc>
              <a:spcBef>
                <a:spcPts val="0"/>
              </a:spcBef>
              <a:spcAft>
                <a:spcPts val="0"/>
              </a:spcAft>
              <a:defRPr lang="fr-FR"/>
            </a:defPPr>
            <a:lvl1pPr marR="0" lvl="0" algn="ctr">
              <a:lnSpc>
                <a:spcPct val="100000"/>
              </a:lnSpc>
              <a:spcBef>
                <a:spcPts val="0"/>
              </a:spcBef>
              <a:spcAft>
                <a:spcPts val="600"/>
              </a:spcAft>
              <a:buClr>
                <a:srgbClr val="000000"/>
              </a:buClr>
              <a:buFont typeface="Arial"/>
              <a:defRPr sz="1600" b="1" i="0" u="none" strike="noStrike" cap="none">
                <a:solidFill>
                  <a:srgbClr val="2F469C"/>
                </a:solidFill>
                <a:ea typeface="Calibri"/>
                <a:cs typeface="Times New Roman"/>
              </a:defRPr>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r>
              <a:rPr kumimoji="0" lang="fr-FR" sz="1200" b="1" i="0" u="none" strike="noStrike" kern="1200" cap="all" spc="0" normalizeH="0" baseline="0" noProof="0" dirty="0">
                <a:ln>
                  <a:noFill/>
                </a:ln>
                <a:solidFill>
                  <a:prstClr val="white"/>
                </a:solidFill>
                <a:effectLst/>
                <a:uLnTx/>
                <a:uFillTx/>
                <a:latin typeface="Barlow"/>
                <a:cs typeface="Times New Roman"/>
              </a:rPr>
              <a:t>Résultats détaillés</a:t>
            </a:r>
          </a:p>
        </p:txBody>
      </p:sp>
      <p:grpSp>
        <p:nvGrpSpPr>
          <p:cNvPr id="5" name="Groupe 4">
            <a:extLst>
              <a:ext uri="{FF2B5EF4-FFF2-40B4-BE49-F238E27FC236}">
                <a16:creationId xmlns:a16="http://schemas.microsoft.com/office/drawing/2014/main" id="{21F1BF9C-C96B-66E1-FE9D-C80220303119}"/>
              </a:ext>
            </a:extLst>
          </p:cNvPr>
          <p:cNvGrpSpPr/>
          <p:nvPr/>
        </p:nvGrpSpPr>
        <p:grpSpPr>
          <a:xfrm>
            <a:off x="10838263" y="783925"/>
            <a:ext cx="975872" cy="272826"/>
            <a:chOff x="9776741" y="783925"/>
            <a:chExt cx="975872" cy="272826"/>
          </a:xfrm>
        </p:grpSpPr>
        <p:cxnSp>
          <p:nvCxnSpPr>
            <p:cNvPr id="6" name="Avg. Guess and Actual Underline">
              <a:extLst>
                <a:ext uri="{FF2B5EF4-FFF2-40B4-BE49-F238E27FC236}">
                  <a16:creationId xmlns:a16="http://schemas.microsoft.com/office/drawing/2014/main" id="{3905291C-5A0A-E12C-1C58-44664CEF4C66}"/>
                </a:ext>
                <a:ext uri="{C183D7F6-B498-43B3-948B-1728B52AA6E4}">
                  <adec:decorative xmlns:adec="http://schemas.microsoft.com/office/drawing/2017/decorative" val="1"/>
                </a:ext>
              </a:extLst>
            </p:cNvPr>
            <p:cNvCxnSpPr>
              <a:cxnSpLocks/>
            </p:cNvCxnSpPr>
            <p:nvPr/>
          </p:nvCxnSpPr>
          <p:spPr>
            <a:xfrm>
              <a:off x="9807058" y="1056751"/>
              <a:ext cx="884758"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7" name="Avg. Guess Header">
              <a:extLst>
                <a:ext uri="{FF2B5EF4-FFF2-40B4-BE49-F238E27FC236}">
                  <a16:creationId xmlns:a16="http://schemas.microsoft.com/office/drawing/2014/main" id="{F4668B0F-F571-A5B4-EEDF-916F63A2143E}"/>
                </a:ext>
                <a:ext uri="{C183D7F6-B498-43B3-948B-1728B52AA6E4}">
                  <adec:decorative xmlns:adec="http://schemas.microsoft.com/office/drawing/2017/decorative" val="1"/>
                </a:ext>
              </a:extLst>
            </p:cNvPr>
            <p:cNvSpPr txBox="1"/>
            <p:nvPr/>
          </p:nvSpPr>
          <p:spPr>
            <a:xfrm>
              <a:off x="9776741" y="783925"/>
              <a:ext cx="975872" cy="215444"/>
            </a:xfrm>
            <a:prstGeom prst="rect">
              <a:avLst/>
            </a:prstGeom>
            <a:noFill/>
          </p:spPr>
          <p:txBody>
            <a:bodyPr wrap="square" lIns="0" tIns="0" rIns="0" bIns="0" rtlCol="0" anchor="b">
              <a:spAutoFit/>
            </a:bodyPr>
            <a:lstStyle/>
            <a:p>
              <a:pPr marL="0" marR="0" lvl="0" indent="0" algn="ctr" defTabSz="914400" rtl="0" eaLnBrk="1" fontAlgn="auto" latinLnBrk="0" hangingPunct="1">
                <a:lnSpc>
                  <a:spcPct val="100000"/>
                </a:lnSpc>
                <a:spcBef>
                  <a:spcPts val="2400"/>
                </a:spcBef>
                <a:spcAft>
                  <a:spcPts val="0"/>
                </a:spcAft>
                <a:buClr>
                  <a:srgbClr val="103C50"/>
                </a:buClr>
                <a:buSzTx/>
                <a:buFontTx/>
                <a:buNone/>
                <a:tabLst/>
                <a:defRPr/>
              </a:pPr>
              <a:r>
                <a:rPr kumimoji="0" lang="en-GB" sz="1400" b="1" i="0" u="none" strike="noStrike" kern="0" cap="none" spc="0" normalizeH="0" baseline="0" noProof="0" dirty="0">
                  <a:ln>
                    <a:noFill/>
                  </a:ln>
                  <a:solidFill>
                    <a:srgbClr val="000000"/>
                  </a:solidFill>
                  <a:effectLst/>
                  <a:uLnTx/>
                  <a:uFillTx/>
                  <a:latin typeface="Barlow"/>
                  <a:ea typeface="+mn-ea"/>
                  <a:cs typeface="+mn-cs"/>
                </a:rPr>
                <a:t>Moyenne</a:t>
              </a:r>
            </a:p>
          </p:txBody>
        </p:sp>
      </p:grpSp>
      <p:sp>
        <p:nvSpPr>
          <p:cNvPr id="8" name="ZoneTexte 7">
            <a:extLst>
              <a:ext uri="{FF2B5EF4-FFF2-40B4-BE49-F238E27FC236}">
                <a16:creationId xmlns:a16="http://schemas.microsoft.com/office/drawing/2014/main" id="{DA59DC78-A261-5898-1DE6-4A1BCC507D01}"/>
              </a:ext>
            </a:extLst>
          </p:cNvPr>
          <p:cNvSpPr txBox="1"/>
          <p:nvPr/>
        </p:nvSpPr>
        <p:spPr>
          <a:xfrm>
            <a:off x="11579739" y="3958475"/>
            <a:ext cx="551688" cy="153888"/>
          </a:xfrm>
          <a:prstGeom prst="rect">
            <a:avLst/>
          </a:prstGeom>
        </p:spPr>
        <p:txBody>
          <a:bodyPr vert="horz" wrap="square" lIns="0" tIns="0" rIns="0" bIns="0" rtlCol="0">
            <a:spAutoFit/>
          </a:bodyPr>
          <a:lstStyle/>
          <a:p>
            <a:pPr marL="4763"/>
            <a:r>
              <a:rPr lang="fr-FR" sz="1000" b="1" dirty="0">
                <a:solidFill>
                  <a:srgbClr val="2DB574"/>
                </a:solidFill>
                <a:latin typeface="+mj-lt"/>
              </a:rPr>
              <a:t>+</a:t>
            </a:r>
            <a:r>
              <a:rPr lang="fr-FR" sz="1000" b="1" dirty="0">
                <a:solidFill>
                  <a:srgbClr val="2DB574"/>
                </a:solidFill>
              </a:rPr>
              <a:t>0,18 pt</a:t>
            </a:r>
            <a:endParaRPr lang="fr-FR" sz="1000" dirty="0">
              <a:solidFill>
                <a:srgbClr val="2DB574"/>
              </a:solidFill>
              <a:latin typeface="Wingdings" panose="05000000000000000000" pitchFamily="2" charset="2"/>
            </a:endParaRPr>
          </a:p>
        </p:txBody>
      </p:sp>
      <p:sp>
        <p:nvSpPr>
          <p:cNvPr id="26" name="Bulle narrative : rectangle 25">
            <a:extLst>
              <a:ext uri="{FF2B5EF4-FFF2-40B4-BE49-F238E27FC236}">
                <a16:creationId xmlns:a16="http://schemas.microsoft.com/office/drawing/2014/main" id="{A19853AF-F40D-D0E9-6F30-59D5ACAE41A0}"/>
              </a:ext>
            </a:extLst>
          </p:cNvPr>
          <p:cNvSpPr/>
          <p:nvPr/>
        </p:nvSpPr>
        <p:spPr>
          <a:xfrm>
            <a:off x="11151776" y="3429000"/>
            <a:ext cx="952565" cy="377939"/>
          </a:xfrm>
          <a:prstGeom prst="wedgeRectCallout">
            <a:avLst>
              <a:gd name="adj1" fmla="val -42262"/>
              <a:gd name="adj2" fmla="val 78281"/>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fr-FR" sz="1100" dirty="0">
                <a:solidFill>
                  <a:schemeClr val="tx1"/>
                </a:solidFill>
              </a:rPr>
              <a:t>(+) 2020 : 7,87</a:t>
            </a:r>
          </a:p>
          <a:p>
            <a:r>
              <a:rPr lang="fr-FR" sz="1100" dirty="0">
                <a:solidFill>
                  <a:schemeClr val="tx1"/>
                </a:solidFill>
              </a:rPr>
              <a:t>(-) 2023 : 7,55</a:t>
            </a:r>
          </a:p>
        </p:txBody>
      </p:sp>
      <p:sp>
        <p:nvSpPr>
          <p:cNvPr id="27" name="Bulle narrative : rectangle 26">
            <a:extLst>
              <a:ext uri="{FF2B5EF4-FFF2-40B4-BE49-F238E27FC236}">
                <a16:creationId xmlns:a16="http://schemas.microsoft.com/office/drawing/2014/main" id="{01AB3061-DA89-B4F8-1F2E-3CCE2A972646}"/>
              </a:ext>
            </a:extLst>
          </p:cNvPr>
          <p:cNvSpPr/>
          <p:nvPr/>
        </p:nvSpPr>
        <p:spPr>
          <a:xfrm>
            <a:off x="11137450" y="2422442"/>
            <a:ext cx="952565" cy="377939"/>
          </a:xfrm>
          <a:prstGeom prst="wedgeRectCallout">
            <a:avLst>
              <a:gd name="adj1" fmla="val -42262"/>
              <a:gd name="adj2" fmla="val 78281"/>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fr-FR" sz="1100" dirty="0">
                <a:solidFill>
                  <a:schemeClr val="tx1"/>
                </a:solidFill>
              </a:rPr>
              <a:t>(+) 2021 : 8,59</a:t>
            </a:r>
          </a:p>
          <a:p>
            <a:r>
              <a:rPr lang="fr-FR" sz="1100" dirty="0">
                <a:solidFill>
                  <a:schemeClr val="tx1"/>
                </a:solidFill>
              </a:rPr>
              <a:t>(-) 2022 : 8,45</a:t>
            </a:r>
          </a:p>
        </p:txBody>
      </p:sp>
      <p:sp>
        <p:nvSpPr>
          <p:cNvPr id="28" name="Bulle narrative : rectangle 27">
            <a:extLst>
              <a:ext uri="{FF2B5EF4-FFF2-40B4-BE49-F238E27FC236}">
                <a16:creationId xmlns:a16="http://schemas.microsoft.com/office/drawing/2014/main" id="{C2002D30-28ED-4FBD-D17F-11670392147A}"/>
              </a:ext>
            </a:extLst>
          </p:cNvPr>
          <p:cNvSpPr/>
          <p:nvPr/>
        </p:nvSpPr>
        <p:spPr>
          <a:xfrm>
            <a:off x="11137450" y="1348465"/>
            <a:ext cx="975872" cy="377939"/>
          </a:xfrm>
          <a:prstGeom prst="wedgeRectCallout">
            <a:avLst>
              <a:gd name="adj1" fmla="val -42262"/>
              <a:gd name="adj2" fmla="val 78281"/>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fr-FR" dirty="0">
                <a:solidFill>
                  <a:schemeClr val="tx1"/>
                </a:solidFill>
              </a:rPr>
              <a:t>(</a:t>
            </a:r>
            <a:r>
              <a:rPr lang="fr-FR" sz="1100" dirty="0">
                <a:solidFill>
                  <a:schemeClr val="tx1"/>
                </a:solidFill>
              </a:rPr>
              <a:t>+) 2021 : 8,84</a:t>
            </a:r>
          </a:p>
          <a:p>
            <a:r>
              <a:rPr lang="fr-FR" sz="1100" dirty="0">
                <a:solidFill>
                  <a:schemeClr val="tx1"/>
                </a:solidFill>
              </a:rPr>
              <a:t>(-) 2022 : 8,73</a:t>
            </a:r>
          </a:p>
        </p:txBody>
      </p:sp>
      <p:sp>
        <p:nvSpPr>
          <p:cNvPr id="3" name="ZoneTexte 2">
            <a:extLst>
              <a:ext uri="{FF2B5EF4-FFF2-40B4-BE49-F238E27FC236}">
                <a16:creationId xmlns:a16="http://schemas.microsoft.com/office/drawing/2014/main" id="{13518FB7-7DDD-0DBD-A105-470280ADE6F2}"/>
              </a:ext>
            </a:extLst>
          </p:cNvPr>
          <p:cNvSpPr txBox="1"/>
          <p:nvPr/>
        </p:nvSpPr>
        <p:spPr>
          <a:xfrm>
            <a:off x="8095855" y="6196471"/>
            <a:ext cx="2924175" cy="369332"/>
          </a:xfrm>
          <a:prstGeom prst="rect">
            <a:avLst/>
          </a:prstGeom>
          <a:solidFill>
            <a:srgbClr val="E7EBF0"/>
          </a:solidFill>
        </p:spPr>
        <p:txBody>
          <a:bodyPr wrap="square" lIns="0" tIns="0" rIns="0" bIns="0" rtlCol="0">
            <a:spAutoFit/>
          </a:bodyPr>
          <a:lstStyle/>
          <a:p>
            <a:pPr algn="l">
              <a:buSzPct val="100000"/>
            </a:pPr>
            <a:r>
              <a:rPr lang="fr-FR" sz="1200" dirty="0"/>
              <a:t>(+) score le plus élevé observé avant 2025 </a:t>
            </a:r>
          </a:p>
          <a:p>
            <a:pPr algn="l">
              <a:buSzPct val="100000"/>
            </a:pPr>
            <a:r>
              <a:rPr lang="fr-FR" sz="1200" dirty="0"/>
              <a:t>(-) score le plus bas observé avant 2025</a:t>
            </a:r>
          </a:p>
        </p:txBody>
      </p:sp>
      <p:sp>
        <p:nvSpPr>
          <p:cNvPr id="10" name="ZoneTexte 9">
            <a:extLst>
              <a:ext uri="{FF2B5EF4-FFF2-40B4-BE49-F238E27FC236}">
                <a16:creationId xmlns:a16="http://schemas.microsoft.com/office/drawing/2014/main" id="{5998BC33-C0CA-4FE6-6665-31A5436A5685}"/>
              </a:ext>
            </a:extLst>
          </p:cNvPr>
          <p:cNvSpPr txBox="1"/>
          <p:nvPr/>
        </p:nvSpPr>
        <p:spPr>
          <a:xfrm>
            <a:off x="11570285" y="2916937"/>
            <a:ext cx="551688" cy="153888"/>
          </a:xfrm>
          <a:prstGeom prst="rect">
            <a:avLst/>
          </a:prstGeom>
        </p:spPr>
        <p:txBody>
          <a:bodyPr vert="horz" wrap="square" lIns="0" tIns="0" rIns="0" bIns="0" rtlCol="0">
            <a:spAutoFit/>
          </a:bodyPr>
          <a:lstStyle/>
          <a:p>
            <a:pPr marL="4763"/>
            <a:r>
              <a:rPr lang="fr-FR" sz="1000" b="1" dirty="0">
                <a:solidFill>
                  <a:srgbClr val="2DB574"/>
                </a:solidFill>
              </a:rPr>
              <a:t>+0,18 pt</a:t>
            </a:r>
            <a:endParaRPr lang="fr-FR" sz="1000" dirty="0">
              <a:solidFill>
                <a:srgbClr val="2DB574"/>
              </a:solidFill>
              <a:latin typeface="Wingdings" panose="05000000000000000000" pitchFamily="2" charset="2"/>
            </a:endParaRPr>
          </a:p>
        </p:txBody>
      </p:sp>
      <p:sp>
        <p:nvSpPr>
          <p:cNvPr id="12" name="ZoneTexte 11">
            <a:extLst>
              <a:ext uri="{FF2B5EF4-FFF2-40B4-BE49-F238E27FC236}">
                <a16:creationId xmlns:a16="http://schemas.microsoft.com/office/drawing/2014/main" id="{B202EEF0-43A4-95A7-8425-E5DAC7AE1BAA}"/>
              </a:ext>
            </a:extLst>
          </p:cNvPr>
          <p:cNvSpPr txBox="1"/>
          <p:nvPr/>
        </p:nvSpPr>
        <p:spPr>
          <a:xfrm>
            <a:off x="11599208" y="1877520"/>
            <a:ext cx="551688" cy="153888"/>
          </a:xfrm>
          <a:prstGeom prst="rect">
            <a:avLst/>
          </a:prstGeom>
        </p:spPr>
        <p:txBody>
          <a:bodyPr vert="horz" wrap="square" lIns="0" tIns="0" rIns="0" bIns="0" rtlCol="0">
            <a:spAutoFit/>
          </a:bodyPr>
          <a:lstStyle/>
          <a:p>
            <a:pPr marL="4763"/>
            <a:r>
              <a:rPr lang="fr-FR" sz="1000" b="1" dirty="0">
                <a:solidFill>
                  <a:srgbClr val="2DB574"/>
                </a:solidFill>
                <a:latin typeface="+mj-lt"/>
              </a:rPr>
              <a:t>+</a:t>
            </a:r>
            <a:r>
              <a:rPr lang="fr-FR" sz="1000" b="1" dirty="0">
                <a:solidFill>
                  <a:srgbClr val="2DB574"/>
                </a:solidFill>
              </a:rPr>
              <a:t>0,11 pt</a:t>
            </a:r>
            <a:endParaRPr lang="fr-FR" sz="1000" dirty="0">
              <a:solidFill>
                <a:srgbClr val="2DB574"/>
              </a:solidFill>
              <a:latin typeface="Wingdings" panose="05000000000000000000" pitchFamily="2" charset="2"/>
            </a:endParaRPr>
          </a:p>
        </p:txBody>
      </p:sp>
      <p:sp>
        <p:nvSpPr>
          <p:cNvPr id="9" name="ZoneTexte 8">
            <a:extLst>
              <a:ext uri="{FF2B5EF4-FFF2-40B4-BE49-F238E27FC236}">
                <a16:creationId xmlns:a16="http://schemas.microsoft.com/office/drawing/2014/main" id="{0FD1C0FF-A952-8585-C3B2-08913FDC07C9}"/>
              </a:ext>
            </a:extLst>
          </p:cNvPr>
          <p:cNvSpPr txBox="1"/>
          <p:nvPr/>
        </p:nvSpPr>
        <p:spPr>
          <a:xfrm>
            <a:off x="11425814" y="1835708"/>
            <a:ext cx="134652" cy="193579"/>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fr-FR" sz="1200" dirty="0">
                <a:solidFill>
                  <a:srgbClr val="2DB574"/>
                </a:solidFill>
                <a:sym typeface="Wingdings" panose="05000000000000000000" pitchFamily="2" charset="2"/>
              </a:rPr>
              <a:t></a:t>
            </a:r>
            <a:endParaRPr lang="fr-FR" sz="1200" dirty="0">
              <a:solidFill>
                <a:srgbClr val="2DB574"/>
              </a:solidFill>
            </a:endParaRPr>
          </a:p>
        </p:txBody>
      </p:sp>
      <p:sp>
        <p:nvSpPr>
          <p:cNvPr id="14" name="ZoneTexte 13">
            <a:extLst>
              <a:ext uri="{FF2B5EF4-FFF2-40B4-BE49-F238E27FC236}">
                <a16:creationId xmlns:a16="http://schemas.microsoft.com/office/drawing/2014/main" id="{2719DAD2-5A2B-110A-0C83-EF4C871045EC}"/>
              </a:ext>
            </a:extLst>
          </p:cNvPr>
          <p:cNvSpPr txBox="1"/>
          <p:nvPr/>
        </p:nvSpPr>
        <p:spPr>
          <a:xfrm>
            <a:off x="11406345" y="2901130"/>
            <a:ext cx="134652" cy="193579"/>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fr-FR" sz="1200" dirty="0">
                <a:solidFill>
                  <a:srgbClr val="2DB574"/>
                </a:solidFill>
                <a:sym typeface="Wingdings" panose="05000000000000000000" pitchFamily="2" charset="2"/>
              </a:rPr>
              <a:t></a:t>
            </a:r>
            <a:endParaRPr lang="fr-FR" sz="1200" dirty="0">
              <a:solidFill>
                <a:srgbClr val="2DB574"/>
              </a:solidFill>
            </a:endParaRPr>
          </a:p>
        </p:txBody>
      </p:sp>
      <p:sp>
        <p:nvSpPr>
          <p:cNvPr id="16" name="ZoneTexte 15">
            <a:extLst>
              <a:ext uri="{FF2B5EF4-FFF2-40B4-BE49-F238E27FC236}">
                <a16:creationId xmlns:a16="http://schemas.microsoft.com/office/drawing/2014/main" id="{77BA170E-0F87-F186-8CF8-34DE2FA0C1FA}"/>
              </a:ext>
            </a:extLst>
          </p:cNvPr>
          <p:cNvSpPr txBox="1"/>
          <p:nvPr/>
        </p:nvSpPr>
        <p:spPr>
          <a:xfrm>
            <a:off x="11406345" y="3958475"/>
            <a:ext cx="134652" cy="193579"/>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fr-FR" sz="1200" dirty="0">
                <a:solidFill>
                  <a:srgbClr val="2DB574"/>
                </a:solidFill>
                <a:sym typeface="Wingdings" panose="05000000000000000000" pitchFamily="2" charset="2"/>
              </a:rPr>
              <a:t></a:t>
            </a:r>
            <a:endParaRPr lang="fr-FR" sz="1200" dirty="0">
              <a:solidFill>
                <a:srgbClr val="2DB574"/>
              </a:solidFill>
            </a:endParaRPr>
          </a:p>
        </p:txBody>
      </p:sp>
      <p:sp>
        <p:nvSpPr>
          <p:cNvPr id="17" name="Freeform 6">
            <a:extLst>
              <a:ext uri="{FF2B5EF4-FFF2-40B4-BE49-F238E27FC236}">
                <a16:creationId xmlns:a16="http://schemas.microsoft.com/office/drawing/2014/main" id="{ADD3B26B-63EC-3A12-688B-7CD648BBF6C0}"/>
              </a:ext>
            </a:extLst>
          </p:cNvPr>
          <p:cNvSpPr>
            <a:spLocks/>
          </p:cNvSpPr>
          <p:nvPr/>
        </p:nvSpPr>
        <p:spPr bwMode="auto">
          <a:xfrm>
            <a:off x="10719541" y="1851324"/>
            <a:ext cx="186427" cy="162346"/>
          </a:xfrm>
          <a:custGeom>
            <a:avLst/>
            <a:gdLst/>
            <a:ahLst/>
            <a:cxnLst>
              <a:cxn ang="0">
                <a:pos x="60" y="4"/>
              </a:cxn>
              <a:cxn ang="0">
                <a:pos x="60" y="4"/>
              </a:cxn>
              <a:cxn ang="0">
                <a:pos x="74" y="26"/>
              </a:cxn>
              <a:cxn ang="0">
                <a:pos x="74" y="26"/>
              </a:cxn>
              <a:cxn ang="0">
                <a:pos x="100" y="34"/>
              </a:cxn>
              <a:cxn ang="0">
                <a:pos x="100" y="34"/>
              </a:cxn>
              <a:cxn ang="0">
                <a:pos x="104" y="36"/>
              </a:cxn>
              <a:cxn ang="0">
                <a:pos x="106" y="38"/>
              </a:cxn>
              <a:cxn ang="0">
                <a:pos x="106" y="42"/>
              </a:cxn>
              <a:cxn ang="0">
                <a:pos x="104" y="44"/>
              </a:cxn>
              <a:cxn ang="0">
                <a:pos x="104" y="44"/>
              </a:cxn>
              <a:cxn ang="0">
                <a:pos x="86" y="66"/>
              </a:cxn>
              <a:cxn ang="0">
                <a:pos x="86" y="66"/>
              </a:cxn>
              <a:cxn ang="0">
                <a:pos x="88" y="92"/>
              </a:cxn>
              <a:cxn ang="0">
                <a:pos x="88" y="92"/>
              </a:cxn>
              <a:cxn ang="0">
                <a:pos x="86" y="96"/>
              </a:cxn>
              <a:cxn ang="0">
                <a:pos x="84" y="98"/>
              </a:cxn>
              <a:cxn ang="0">
                <a:pos x="82" y="100"/>
              </a:cxn>
              <a:cxn ang="0">
                <a:pos x="78" y="100"/>
              </a:cxn>
              <a:cxn ang="0">
                <a:pos x="78" y="100"/>
              </a:cxn>
              <a:cxn ang="0">
                <a:pos x="50" y="90"/>
              </a:cxn>
              <a:cxn ang="0">
                <a:pos x="50" y="90"/>
              </a:cxn>
              <a:cxn ang="0">
                <a:pos x="28" y="98"/>
              </a:cxn>
              <a:cxn ang="0">
                <a:pos x="28" y="98"/>
              </a:cxn>
              <a:cxn ang="0">
                <a:pos x="22" y="100"/>
              </a:cxn>
              <a:cxn ang="0">
                <a:pos x="20" y="100"/>
              </a:cxn>
              <a:cxn ang="0">
                <a:pos x="18" y="98"/>
              </a:cxn>
              <a:cxn ang="0">
                <a:pos x="16" y="92"/>
              </a:cxn>
              <a:cxn ang="0">
                <a:pos x="16" y="92"/>
              </a:cxn>
              <a:cxn ang="0">
                <a:pos x="18" y="64"/>
              </a:cxn>
              <a:cxn ang="0">
                <a:pos x="18" y="64"/>
              </a:cxn>
              <a:cxn ang="0">
                <a:pos x="2" y="44"/>
              </a:cxn>
              <a:cxn ang="0">
                <a:pos x="2" y="44"/>
              </a:cxn>
              <a:cxn ang="0">
                <a:pos x="0" y="40"/>
              </a:cxn>
              <a:cxn ang="0">
                <a:pos x="0" y="38"/>
              </a:cxn>
              <a:cxn ang="0">
                <a:pos x="2" y="34"/>
              </a:cxn>
              <a:cxn ang="0">
                <a:pos x="6" y="32"/>
              </a:cxn>
              <a:cxn ang="0">
                <a:pos x="6" y="32"/>
              </a:cxn>
              <a:cxn ang="0">
                <a:pos x="32" y="24"/>
              </a:cxn>
              <a:cxn ang="0">
                <a:pos x="32" y="24"/>
              </a:cxn>
              <a:cxn ang="0">
                <a:pos x="46" y="4"/>
              </a:cxn>
              <a:cxn ang="0">
                <a:pos x="46" y="4"/>
              </a:cxn>
              <a:cxn ang="0">
                <a:pos x="50" y="0"/>
              </a:cxn>
              <a:cxn ang="0">
                <a:pos x="52" y="0"/>
              </a:cxn>
              <a:cxn ang="0">
                <a:pos x="56" y="0"/>
              </a:cxn>
              <a:cxn ang="0">
                <a:pos x="60" y="4"/>
              </a:cxn>
              <a:cxn ang="0">
                <a:pos x="60" y="4"/>
              </a:cxn>
            </a:cxnLst>
            <a:rect l="0" t="0" r="r" b="b"/>
            <a:pathLst>
              <a:path w="106" h="100">
                <a:moveTo>
                  <a:pt x="60" y="4"/>
                </a:moveTo>
                <a:lnTo>
                  <a:pt x="60" y="4"/>
                </a:lnTo>
                <a:lnTo>
                  <a:pt x="74" y="26"/>
                </a:lnTo>
                <a:lnTo>
                  <a:pt x="74" y="26"/>
                </a:lnTo>
                <a:lnTo>
                  <a:pt x="100" y="34"/>
                </a:lnTo>
                <a:lnTo>
                  <a:pt x="100" y="34"/>
                </a:lnTo>
                <a:lnTo>
                  <a:pt x="104" y="36"/>
                </a:lnTo>
                <a:lnTo>
                  <a:pt x="106" y="38"/>
                </a:lnTo>
                <a:lnTo>
                  <a:pt x="106" y="42"/>
                </a:lnTo>
                <a:lnTo>
                  <a:pt x="104" y="44"/>
                </a:lnTo>
                <a:lnTo>
                  <a:pt x="104" y="44"/>
                </a:lnTo>
                <a:lnTo>
                  <a:pt x="86" y="66"/>
                </a:lnTo>
                <a:lnTo>
                  <a:pt x="86" y="66"/>
                </a:lnTo>
                <a:lnTo>
                  <a:pt x="88" y="92"/>
                </a:lnTo>
                <a:lnTo>
                  <a:pt x="88" y="92"/>
                </a:lnTo>
                <a:lnTo>
                  <a:pt x="86" y="96"/>
                </a:lnTo>
                <a:lnTo>
                  <a:pt x="84" y="98"/>
                </a:lnTo>
                <a:lnTo>
                  <a:pt x="82" y="100"/>
                </a:lnTo>
                <a:lnTo>
                  <a:pt x="78" y="100"/>
                </a:lnTo>
                <a:lnTo>
                  <a:pt x="78" y="100"/>
                </a:lnTo>
                <a:lnTo>
                  <a:pt x="50" y="90"/>
                </a:lnTo>
                <a:lnTo>
                  <a:pt x="50" y="90"/>
                </a:lnTo>
                <a:lnTo>
                  <a:pt x="28" y="98"/>
                </a:lnTo>
                <a:lnTo>
                  <a:pt x="28" y="98"/>
                </a:lnTo>
                <a:lnTo>
                  <a:pt x="22" y="100"/>
                </a:lnTo>
                <a:lnTo>
                  <a:pt x="20" y="100"/>
                </a:lnTo>
                <a:lnTo>
                  <a:pt x="18" y="98"/>
                </a:lnTo>
                <a:lnTo>
                  <a:pt x="16" y="92"/>
                </a:lnTo>
                <a:lnTo>
                  <a:pt x="16" y="92"/>
                </a:lnTo>
                <a:lnTo>
                  <a:pt x="18" y="64"/>
                </a:lnTo>
                <a:lnTo>
                  <a:pt x="18" y="64"/>
                </a:lnTo>
                <a:lnTo>
                  <a:pt x="2" y="44"/>
                </a:lnTo>
                <a:lnTo>
                  <a:pt x="2" y="44"/>
                </a:lnTo>
                <a:lnTo>
                  <a:pt x="0" y="40"/>
                </a:lnTo>
                <a:lnTo>
                  <a:pt x="0" y="38"/>
                </a:lnTo>
                <a:lnTo>
                  <a:pt x="2" y="34"/>
                </a:lnTo>
                <a:lnTo>
                  <a:pt x="6" y="32"/>
                </a:lnTo>
                <a:lnTo>
                  <a:pt x="6" y="32"/>
                </a:lnTo>
                <a:lnTo>
                  <a:pt x="32" y="24"/>
                </a:lnTo>
                <a:lnTo>
                  <a:pt x="32" y="24"/>
                </a:lnTo>
                <a:lnTo>
                  <a:pt x="46" y="4"/>
                </a:lnTo>
                <a:lnTo>
                  <a:pt x="46" y="4"/>
                </a:lnTo>
                <a:lnTo>
                  <a:pt x="50" y="0"/>
                </a:lnTo>
                <a:lnTo>
                  <a:pt x="52" y="0"/>
                </a:lnTo>
                <a:lnTo>
                  <a:pt x="56" y="0"/>
                </a:lnTo>
                <a:lnTo>
                  <a:pt x="60" y="4"/>
                </a:lnTo>
                <a:lnTo>
                  <a:pt x="60" y="4"/>
                </a:lnTo>
                <a:close/>
              </a:path>
            </a:pathLst>
          </a:custGeom>
          <a:solidFill>
            <a:srgbClr val="121B5A"/>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E8A247FC-0197-84FD-99E2-BE946267BAE2}"/>
              </a:ext>
            </a:extLst>
          </p:cNvPr>
          <p:cNvSpPr>
            <a:spLocks/>
          </p:cNvSpPr>
          <p:nvPr/>
        </p:nvSpPr>
        <p:spPr bwMode="auto">
          <a:xfrm>
            <a:off x="10720220" y="2907564"/>
            <a:ext cx="186427" cy="162346"/>
          </a:xfrm>
          <a:custGeom>
            <a:avLst/>
            <a:gdLst/>
            <a:ahLst/>
            <a:cxnLst>
              <a:cxn ang="0">
                <a:pos x="60" y="4"/>
              </a:cxn>
              <a:cxn ang="0">
                <a:pos x="60" y="4"/>
              </a:cxn>
              <a:cxn ang="0">
                <a:pos x="74" y="26"/>
              </a:cxn>
              <a:cxn ang="0">
                <a:pos x="74" y="26"/>
              </a:cxn>
              <a:cxn ang="0">
                <a:pos x="100" y="34"/>
              </a:cxn>
              <a:cxn ang="0">
                <a:pos x="100" y="34"/>
              </a:cxn>
              <a:cxn ang="0">
                <a:pos x="104" y="36"/>
              </a:cxn>
              <a:cxn ang="0">
                <a:pos x="106" y="38"/>
              </a:cxn>
              <a:cxn ang="0">
                <a:pos x="106" y="42"/>
              </a:cxn>
              <a:cxn ang="0">
                <a:pos x="104" y="44"/>
              </a:cxn>
              <a:cxn ang="0">
                <a:pos x="104" y="44"/>
              </a:cxn>
              <a:cxn ang="0">
                <a:pos x="86" y="66"/>
              </a:cxn>
              <a:cxn ang="0">
                <a:pos x="86" y="66"/>
              </a:cxn>
              <a:cxn ang="0">
                <a:pos x="88" y="92"/>
              </a:cxn>
              <a:cxn ang="0">
                <a:pos x="88" y="92"/>
              </a:cxn>
              <a:cxn ang="0">
                <a:pos x="86" y="96"/>
              </a:cxn>
              <a:cxn ang="0">
                <a:pos x="84" y="98"/>
              </a:cxn>
              <a:cxn ang="0">
                <a:pos x="82" y="100"/>
              </a:cxn>
              <a:cxn ang="0">
                <a:pos x="78" y="100"/>
              </a:cxn>
              <a:cxn ang="0">
                <a:pos x="78" y="100"/>
              </a:cxn>
              <a:cxn ang="0">
                <a:pos x="50" y="90"/>
              </a:cxn>
              <a:cxn ang="0">
                <a:pos x="50" y="90"/>
              </a:cxn>
              <a:cxn ang="0">
                <a:pos x="28" y="98"/>
              </a:cxn>
              <a:cxn ang="0">
                <a:pos x="28" y="98"/>
              </a:cxn>
              <a:cxn ang="0">
                <a:pos x="22" y="100"/>
              </a:cxn>
              <a:cxn ang="0">
                <a:pos x="20" y="100"/>
              </a:cxn>
              <a:cxn ang="0">
                <a:pos x="18" y="98"/>
              </a:cxn>
              <a:cxn ang="0">
                <a:pos x="16" y="92"/>
              </a:cxn>
              <a:cxn ang="0">
                <a:pos x="16" y="92"/>
              </a:cxn>
              <a:cxn ang="0">
                <a:pos x="18" y="64"/>
              </a:cxn>
              <a:cxn ang="0">
                <a:pos x="18" y="64"/>
              </a:cxn>
              <a:cxn ang="0">
                <a:pos x="2" y="44"/>
              </a:cxn>
              <a:cxn ang="0">
                <a:pos x="2" y="44"/>
              </a:cxn>
              <a:cxn ang="0">
                <a:pos x="0" y="40"/>
              </a:cxn>
              <a:cxn ang="0">
                <a:pos x="0" y="38"/>
              </a:cxn>
              <a:cxn ang="0">
                <a:pos x="2" y="34"/>
              </a:cxn>
              <a:cxn ang="0">
                <a:pos x="6" y="32"/>
              </a:cxn>
              <a:cxn ang="0">
                <a:pos x="6" y="32"/>
              </a:cxn>
              <a:cxn ang="0">
                <a:pos x="32" y="24"/>
              </a:cxn>
              <a:cxn ang="0">
                <a:pos x="32" y="24"/>
              </a:cxn>
              <a:cxn ang="0">
                <a:pos x="46" y="4"/>
              </a:cxn>
              <a:cxn ang="0">
                <a:pos x="46" y="4"/>
              </a:cxn>
              <a:cxn ang="0">
                <a:pos x="50" y="0"/>
              </a:cxn>
              <a:cxn ang="0">
                <a:pos x="52" y="0"/>
              </a:cxn>
              <a:cxn ang="0">
                <a:pos x="56" y="0"/>
              </a:cxn>
              <a:cxn ang="0">
                <a:pos x="60" y="4"/>
              </a:cxn>
              <a:cxn ang="0">
                <a:pos x="60" y="4"/>
              </a:cxn>
            </a:cxnLst>
            <a:rect l="0" t="0" r="r" b="b"/>
            <a:pathLst>
              <a:path w="106" h="100">
                <a:moveTo>
                  <a:pt x="60" y="4"/>
                </a:moveTo>
                <a:lnTo>
                  <a:pt x="60" y="4"/>
                </a:lnTo>
                <a:lnTo>
                  <a:pt x="74" y="26"/>
                </a:lnTo>
                <a:lnTo>
                  <a:pt x="74" y="26"/>
                </a:lnTo>
                <a:lnTo>
                  <a:pt x="100" y="34"/>
                </a:lnTo>
                <a:lnTo>
                  <a:pt x="100" y="34"/>
                </a:lnTo>
                <a:lnTo>
                  <a:pt x="104" y="36"/>
                </a:lnTo>
                <a:lnTo>
                  <a:pt x="106" y="38"/>
                </a:lnTo>
                <a:lnTo>
                  <a:pt x="106" y="42"/>
                </a:lnTo>
                <a:lnTo>
                  <a:pt x="104" y="44"/>
                </a:lnTo>
                <a:lnTo>
                  <a:pt x="104" y="44"/>
                </a:lnTo>
                <a:lnTo>
                  <a:pt x="86" y="66"/>
                </a:lnTo>
                <a:lnTo>
                  <a:pt x="86" y="66"/>
                </a:lnTo>
                <a:lnTo>
                  <a:pt x="88" y="92"/>
                </a:lnTo>
                <a:lnTo>
                  <a:pt x="88" y="92"/>
                </a:lnTo>
                <a:lnTo>
                  <a:pt x="86" y="96"/>
                </a:lnTo>
                <a:lnTo>
                  <a:pt x="84" y="98"/>
                </a:lnTo>
                <a:lnTo>
                  <a:pt x="82" y="100"/>
                </a:lnTo>
                <a:lnTo>
                  <a:pt x="78" y="100"/>
                </a:lnTo>
                <a:lnTo>
                  <a:pt x="78" y="100"/>
                </a:lnTo>
                <a:lnTo>
                  <a:pt x="50" y="90"/>
                </a:lnTo>
                <a:lnTo>
                  <a:pt x="50" y="90"/>
                </a:lnTo>
                <a:lnTo>
                  <a:pt x="28" y="98"/>
                </a:lnTo>
                <a:lnTo>
                  <a:pt x="28" y="98"/>
                </a:lnTo>
                <a:lnTo>
                  <a:pt x="22" y="100"/>
                </a:lnTo>
                <a:lnTo>
                  <a:pt x="20" y="100"/>
                </a:lnTo>
                <a:lnTo>
                  <a:pt x="18" y="98"/>
                </a:lnTo>
                <a:lnTo>
                  <a:pt x="16" y="92"/>
                </a:lnTo>
                <a:lnTo>
                  <a:pt x="16" y="92"/>
                </a:lnTo>
                <a:lnTo>
                  <a:pt x="18" y="64"/>
                </a:lnTo>
                <a:lnTo>
                  <a:pt x="18" y="64"/>
                </a:lnTo>
                <a:lnTo>
                  <a:pt x="2" y="44"/>
                </a:lnTo>
                <a:lnTo>
                  <a:pt x="2" y="44"/>
                </a:lnTo>
                <a:lnTo>
                  <a:pt x="0" y="40"/>
                </a:lnTo>
                <a:lnTo>
                  <a:pt x="0" y="38"/>
                </a:lnTo>
                <a:lnTo>
                  <a:pt x="2" y="34"/>
                </a:lnTo>
                <a:lnTo>
                  <a:pt x="6" y="32"/>
                </a:lnTo>
                <a:lnTo>
                  <a:pt x="6" y="32"/>
                </a:lnTo>
                <a:lnTo>
                  <a:pt x="32" y="24"/>
                </a:lnTo>
                <a:lnTo>
                  <a:pt x="32" y="24"/>
                </a:lnTo>
                <a:lnTo>
                  <a:pt x="46" y="4"/>
                </a:lnTo>
                <a:lnTo>
                  <a:pt x="46" y="4"/>
                </a:lnTo>
                <a:lnTo>
                  <a:pt x="50" y="0"/>
                </a:lnTo>
                <a:lnTo>
                  <a:pt x="52" y="0"/>
                </a:lnTo>
                <a:lnTo>
                  <a:pt x="56" y="0"/>
                </a:lnTo>
                <a:lnTo>
                  <a:pt x="60" y="4"/>
                </a:lnTo>
                <a:lnTo>
                  <a:pt x="60" y="4"/>
                </a:lnTo>
                <a:close/>
              </a:path>
            </a:pathLst>
          </a:custGeom>
          <a:solidFill>
            <a:srgbClr val="121B5A"/>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931549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A8E8D78E-7BB1-1FE6-EBE7-A231D87500E9}"/>
              </a:ext>
            </a:extLst>
          </p:cNvPr>
          <p:cNvSpPr>
            <a:spLocks noGrp="1"/>
          </p:cNvSpPr>
          <p:nvPr>
            <p:ph type="title"/>
          </p:nvPr>
        </p:nvSpPr>
        <p:spPr>
          <a:xfrm>
            <a:off x="438889" y="265984"/>
            <a:ext cx="11299088" cy="715669"/>
          </a:xfrm>
        </p:spPr>
        <p:txBody>
          <a:bodyPr/>
          <a:lstStyle/>
          <a:p>
            <a:r>
              <a:rPr lang="fr-FR" dirty="0"/>
              <a:t>Baromètre 2025 — Les grandes tendances à retenir</a:t>
            </a:r>
          </a:p>
        </p:txBody>
      </p:sp>
      <p:sp>
        <p:nvSpPr>
          <p:cNvPr id="18" name="Placeholder 1">
            <a:extLst>
              <a:ext uri="{FF2B5EF4-FFF2-40B4-BE49-F238E27FC236}">
                <a16:creationId xmlns:a16="http://schemas.microsoft.com/office/drawing/2014/main" id="{458E3ECC-AF31-8BBF-F3B4-4F01EF1BA467}"/>
              </a:ext>
            </a:extLst>
          </p:cNvPr>
          <p:cNvSpPr>
            <a:spLocks noGrp="1"/>
          </p:cNvSpPr>
          <p:nvPr>
            <p:ph idx="1"/>
          </p:nvPr>
        </p:nvSpPr>
        <p:spPr>
          <a:xfrm>
            <a:off x="450000" y="1066799"/>
            <a:ext cx="11428056" cy="4980039"/>
          </a:xfrm>
        </p:spPr>
        <p:txBody>
          <a:bodyPr/>
          <a:lstStyle/>
          <a:p>
            <a:pPr algn="just"/>
            <a:r>
              <a:rPr lang="fr-FR" sz="1400" b="1" dirty="0"/>
              <a:t>Les tendances observées sur le baromètre</a:t>
            </a:r>
          </a:p>
          <a:p>
            <a:pPr algn="just"/>
            <a:r>
              <a:rPr lang="fr-FR" dirty="0"/>
              <a:t>Depuis la mise en place de ce dispositif d’écoute en 2013, chaque vague de mesure a permis de constater des évolutions significatives au sens statistique. L’édition 2025 ne fait pas exception à cette règle. Cette année, l’ensemble des résultats progresse de manière significative par rapport à 2024, traduisant une amélioration globale de la satisfaction et de la confiance des parents envers l’accueil proposé dans les structures. Ces évolutions, bien qu’importantes, restent cohérentes avec les tendances historiques observées et ne marquent pas de rupture majeure.</a:t>
            </a:r>
          </a:p>
          <a:p>
            <a:pPr algn="just"/>
            <a:r>
              <a:rPr lang="fr-FR" dirty="0"/>
              <a:t>Les amplitudes de variation enregistrées cette année se révèlent même légèrement supérieures à celles relevées lors des précédentes éditions. Ce constat témoigne à la fois de l’engagement constant des équipes et de la capacité du dispositif à capter les évolutions fines de perception des parents dans un contexte toujours exigeant.</a:t>
            </a:r>
          </a:p>
          <a:p>
            <a:pPr algn="just"/>
            <a:r>
              <a:rPr lang="fr-FR" sz="1400" b="1" dirty="0"/>
              <a:t>Les éléments externes</a:t>
            </a:r>
            <a:r>
              <a:rPr lang="fr-FR" sz="1400" b="1" dirty="0">
                <a:effectLst/>
                <a:latin typeface="Aptos" panose="020B0004020202020204" pitchFamily="34" charset="0"/>
                <a:ea typeface="Aptos" panose="020B0004020202020204" pitchFamily="34" charset="0"/>
                <a:cs typeface="Aptos" panose="020B0004020202020204" pitchFamily="34" charset="0"/>
              </a:rPr>
              <a:t> </a:t>
            </a:r>
            <a:r>
              <a:rPr lang="fr-FR" sz="1400" b="1" dirty="0">
                <a:latin typeface="Aptos" panose="020B0004020202020204" pitchFamily="34" charset="0"/>
                <a:ea typeface="Aptos" panose="020B0004020202020204" pitchFamily="34" charset="0"/>
                <a:cs typeface="Aptos" panose="020B0004020202020204" pitchFamily="34" charset="0"/>
              </a:rPr>
              <a:t>à ne pas négliger</a:t>
            </a:r>
            <a:endParaRPr lang="fr-FR" sz="1400" b="1" dirty="0"/>
          </a:p>
          <a:p>
            <a:pPr algn="just"/>
            <a:r>
              <a:rPr lang="fr-FR" dirty="0"/>
              <a:t>Au-delà des résultats, il convient de replacer ces évolutions dans leur contexte. Le secteur de la petite enfance reste confronté à plusieurs difficultés structurelles : une pénurie persistante de personnels diplômés et une diminution progressive de l’offre de places d’accueil formel. Par ailleurs, depuis juin 2022, les crèches continuent d’être régulièrement exposées à des traitements médiatiques alarmants, nourrissant un climat d’inquiétude chez les parents.</a:t>
            </a:r>
          </a:p>
          <a:p>
            <a:pPr algn="just"/>
            <a:r>
              <a:rPr lang="fr-FR" dirty="0"/>
              <a:t>Dans ce contexte contraint et médiatiquement sensible, l’amélioration des résultats observée en 2025 traduit la capacité des établissements à renforcer la confiance des familles en maintenant un haut niveau de la qualité dont elles peuvent témoigner dans leur établissement.</a:t>
            </a:r>
          </a:p>
          <a:p>
            <a:pPr algn="just"/>
            <a:r>
              <a:rPr lang="fr-FR" sz="1400" b="1" dirty="0"/>
              <a:t>Ce qu’il faut retenir</a:t>
            </a:r>
          </a:p>
          <a:p>
            <a:pPr algn="just"/>
            <a:r>
              <a:rPr lang="fr-FR" dirty="0"/>
              <a:t>Depuis la création du baromètre, les éventuels reculs constatés ponctuellement n’ont jamais perduré dans le temps. Chaque baisse a été suivie d’une réaction visible et rapide, confirmant la dynamique d’amélioration continue et la capacité du dispositif à servir d’outil de pilotage opérationnel au service de la qualité d’accueil. Les résultats de 2025 confirment cette tendance et témoignent de la résilience et de l’adaptabilité des équipes face aux défis du secteur.</a:t>
            </a:r>
          </a:p>
        </p:txBody>
      </p:sp>
      <p:sp>
        <p:nvSpPr>
          <p:cNvPr id="4" name="ZoneTexte 15">
            <a:extLst>
              <a:ext uri="{FF2B5EF4-FFF2-40B4-BE49-F238E27FC236}">
                <a16:creationId xmlns:a16="http://schemas.microsoft.com/office/drawing/2014/main" id="{2AFF38E9-5CD3-06ED-FDB6-829AAD807BA6}"/>
              </a:ext>
            </a:extLst>
          </p:cNvPr>
          <p:cNvSpPr txBox="1"/>
          <p:nvPr/>
        </p:nvSpPr>
        <p:spPr>
          <a:xfrm>
            <a:off x="10325101" y="0"/>
            <a:ext cx="1412876" cy="313880"/>
          </a:xfrm>
          <a:prstGeom prst="snip2DiagRect">
            <a:avLst>
              <a:gd name="adj1" fmla="val 0"/>
              <a:gd name="adj2" fmla="val 45020"/>
            </a:avLst>
          </a:prstGeom>
          <a:solidFill>
            <a:srgbClr val="121B5A"/>
          </a:solidFill>
          <a:ln>
            <a:noFill/>
          </a:ln>
        </p:spPr>
        <p:txBody>
          <a:bodyPr wrap="square" lIns="0" rIns="0" rtlCol="0" anchor="ctr" anchorCtr="0">
            <a:noAutofit/>
          </a:bodyPr>
          <a:lstStyle>
            <a:defPPr marR="0" lvl="0" algn="l" rtl="0">
              <a:lnSpc>
                <a:spcPct val="100000"/>
              </a:lnSpc>
              <a:spcBef>
                <a:spcPts val="0"/>
              </a:spcBef>
              <a:spcAft>
                <a:spcPts val="0"/>
              </a:spcAft>
              <a:defRPr lang="fr-FR"/>
            </a:defPPr>
            <a:lvl1pPr marR="0" lvl="0" algn="ctr">
              <a:lnSpc>
                <a:spcPct val="100000"/>
              </a:lnSpc>
              <a:spcBef>
                <a:spcPts val="0"/>
              </a:spcBef>
              <a:spcAft>
                <a:spcPts val="600"/>
              </a:spcAft>
              <a:buClr>
                <a:srgbClr val="000000"/>
              </a:buClr>
              <a:buFont typeface="Arial"/>
              <a:defRPr sz="1600" b="1" i="0" u="none" strike="noStrike" cap="none">
                <a:solidFill>
                  <a:srgbClr val="2F469C"/>
                </a:solidFill>
                <a:ea typeface="Calibri"/>
                <a:cs typeface="Times New Roman"/>
              </a:defRPr>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r>
              <a:rPr kumimoji="0" lang="fr-FR" sz="1200" b="1" i="0" u="none" strike="noStrike" kern="1200" cap="all" spc="0" normalizeH="0" baseline="0" noProof="0" dirty="0">
                <a:ln>
                  <a:noFill/>
                </a:ln>
                <a:solidFill>
                  <a:prstClr val="white"/>
                </a:solidFill>
                <a:effectLst/>
                <a:uLnTx/>
                <a:uFillTx/>
                <a:latin typeface="Barlow"/>
                <a:cs typeface="Times New Roman"/>
              </a:rPr>
              <a:t>Contexte &amp; Objectifs</a:t>
            </a:r>
          </a:p>
        </p:txBody>
      </p:sp>
      <p:sp>
        <p:nvSpPr>
          <p:cNvPr id="2" name="Ellipse 1">
            <a:extLst>
              <a:ext uri="{FF2B5EF4-FFF2-40B4-BE49-F238E27FC236}">
                <a16:creationId xmlns:a16="http://schemas.microsoft.com/office/drawing/2014/main" id="{1288BEAE-80B0-EC96-FA32-07C18D676A7A}"/>
              </a:ext>
            </a:extLst>
          </p:cNvPr>
          <p:cNvSpPr/>
          <p:nvPr/>
        </p:nvSpPr>
        <p:spPr>
          <a:xfrm>
            <a:off x="9261987" y="2202426"/>
            <a:ext cx="1224000" cy="1224000"/>
          </a:xfrm>
          <a:prstGeom prst="ellipse">
            <a:avLst/>
          </a:prstGeom>
          <a:blipFill>
            <a:blip r:embed="rId3"/>
            <a:stretch>
              <a:fillRect l="-8823" r="-8823"/>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fr-FR" sz="1200" dirty="0">
              <a:solidFill>
                <a:schemeClr val="tx1"/>
              </a:solidFill>
            </a:endParaRPr>
          </a:p>
        </p:txBody>
      </p:sp>
      <p:sp>
        <p:nvSpPr>
          <p:cNvPr id="5" name="Ellipse 4">
            <a:extLst>
              <a:ext uri="{FF2B5EF4-FFF2-40B4-BE49-F238E27FC236}">
                <a16:creationId xmlns:a16="http://schemas.microsoft.com/office/drawing/2014/main" id="{2A778B72-2C13-25F8-AF04-A89DC1B57A21}"/>
              </a:ext>
            </a:extLst>
          </p:cNvPr>
          <p:cNvSpPr/>
          <p:nvPr/>
        </p:nvSpPr>
        <p:spPr>
          <a:xfrm>
            <a:off x="10790787" y="2198638"/>
            <a:ext cx="1224000" cy="1224000"/>
          </a:xfrm>
          <a:prstGeom prst="ellipse">
            <a:avLst/>
          </a:prstGeom>
          <a:blipFill>
            <a:blip r:embed="rId4"/>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fr-FR" sz="1200" dirty="0">
              <a:solidFill>
                <a:schemeClr val="tx1"/>
              </a:solidFill>
            </a:endParaRPr>
          </a:p>
        </p:txBody>
      </p:sp>
      <p:sp>
        <p:nvSpPr>
          <p:cNvPr id="6" name="Placeholder 2">
            <a:extLst>
              <a:ext uri="{FF2B5EF4-FFF2-40B4-BE49-F238E27FC236}">
                <a16:creationId xmlns:a16="http://schemas.microsoft.com/office/drawing/2014/main" id="{7CAD5AB3-9F0B-C5D3-1ABD-BFB769F5EA5B}"/>
              </a:ext>
            </a:extLst>
          </p:cNvPr>
          <p:cNvSpPr txBox="1"/>
          <p:nvPr/>
        </p:nvSpPr>
        <p:spPr>
          <a:xfrm>
            <a:off x="9149330" y="3556818"/>
            <a:ext cx="1449313" cy="640175"/>
          </a:xfrm>
          <a:prstGeom prst="rect">
            <a:avLst/>
          </a:prstGeom>
          <a:noFill/>
        </p:spPr>
        <p:txBody>
          <a:bodyPr wrap="square" lIns="0" tIns="0" rIns="0" bIns="0" rtlCol="0">
            <a:spAutoFit/>
          </a:bodyPr>
          <a:lstStyle/>
          <a:p>
            <a:pPr marL="0" marR="0" lvl="0" indent="0" algn="ctr" defTabSz="914400" rtl="0" eaLnBrk="1" fontAlgn="auto" latinLnBrk="0" hangingPunct="1">
              <a:lnSpc>
                <a:spcPct val="120000"/>
              </a:lnSpc>
              <a:buClrTx/>
              <a:buSzTx/>
              <a:buFontTx/>
              <a:buNone/>
              <a:tabLst/>
              <a:defRPr/>
            </a:pPr>
            <a:r>
              <a:rPr lang="fr-FR" sz="1200" i="1" dirty="0">
                <a:solidFill>
                  <a:srgbClr val="000000"/>
                </a:solidFill>
                <a:latin typeface="Barlow"/>
              </a:rPr>
              <a:t>Paula FERNANDES, </a:t>
            </a:r>
          </a:p>
          <a:p>
            <a:pPr marL="0" marR="0" lvl="0" indent="0" algn="ctr" defTabSz="914400" rtl="0" eaLnBrk="1" fontAlgn="auto" latinLnBrk="0" hangingPunct="1">
              <a:lnSpc>
                <a:spcPct val="120000"/>
              </a:lnSpc>
              <a:buClrTx/>
              <a:buSzTx/>
              <a:buFontTx/>
              <a:buNone/>
              <a:tabLst/>
              <a:defRPr/>
            </a:pPr>
            <a:r>
              <a:rPr lang="fr-FR" sz="1200" i="1" dirty="0">
                <a:solidFill>
                  <a:srgbClr val="000000"/>
                </a:solidFill>
                <a:latin typeface="Barlow"/>
              </a:rPr>
              <a:t>Directrice d’études chez Ipsos</a:t>
            </a:r>
            <a:endParaRPr kumimoji="0" lang="en-GB" sz="1200" b="1" i="0" u="none" strike="noStrike" kern="1200" cap="none" spc="0" normalizeH="0" baseline="0" noProof="0" dirty="0">
              <a:ln>
                <a:noFill/>
              </a:ln>
              <a:solidFill>
                <a:srgbClr val="000000"/>
              </a:solidFill>
              <a:effectLst/>
              <a:uLnTx/>
              <a:uFillTx/>
              <a:latin typeface="Barlow"/>
              <a:ea typeface="+mn-ea"/>
              <a:cs typeface="+mn-cs"/>
            </a:endParaRPr>
          </a:p>
        </p:txBody>
      </p:sp>
      <p:sp>
        <p:nvSpPr>
          <p:cNvPr id="7" name="Placeholder 2">
            <a:extLst>
              <a:ext uri="{FF2B5EF4-FFF2-40B4-BE49-F238E27FC236}">
                <a16:creationId xmlns:a16="http://schemas.microsoft.com/office/drawing/2014/main" id="{169FB4AE-1C3D-411E-42FB-CF001E79B442}"/>
              </a:ext>
            </a:extLst>
          </p:cNvPr>
          <p:cNvSpPr txBox="1"/>
          <p:nvPr/>
        </p:nvSpPr>
        <p:spPr>
          <a:xfrm>
            <a:off x="10678130" y="3556818"/>
            <a:ext cx="1449313" cy="640175"/>
          </a:xfrm>
          <a:prstGeom prst="rect">
            <a:avLst/>
          </a:prstGeom>
          <a:noFill/>
        </p:spPr>
        <p:txBody>
          <a:bodyPr wrap="square" lIns="0" tIns="0" rIns="0" bIns="0" rtlCol="0">
            <a:spAutoFit/>
          </a:bodyPr>
          <a:lstStyle/>
          <a:p>
            <a:pPr marL="0" marR="0" lvl="0" indent="0" algn="ctr" defTabSz="914400" rtl="0" eaLnBrk="1" fontAlgn="auto" latinLnBrk="0" hangingPunct="1">
              <a:lnSpc>
                <a:spcPct val="120000"/>
              </a:lnSpc>
              <a:buClrTx/>
              <a:buSzTx/>
              <a:buFontTx/>
              <a:buNone/>
              <a:tabLst/>
              <a:defRPr/>
            </a:pPr>
            <a:r>
              <a:rPr lang="fr-FR" sz="1200" i="1" dirty="0">
                <a:solidFill>
                  <a:srgbClr val="000000"/>
                </a:solidFill>
                <a:latin typeface="Barlow"/>
              </a:rPr>
              <a:t>Tra-My VU, </a:t>
            </a:r>
          </a:p>
          <a:p>
            <a:pPr marL="0" marR="0" lvl="0" indent="0" algn="ctr" defTabSz="914400" rtl="0" eaLnBrk="1" fontAlgn="auto" latinLnBrk="0" hangingPunct="1">
              <a:lnSpc>
                <a:spcPct val="120000"/>
              </a:lnSpc>
              <a:buClrTx/>
              <a:buSzTx/>
              <a:buFontTx/>
              <a:buNone/>
              <a:tabLst/>
              <a:defRPr/>
            </a:pPr>
            <a:r>
              <a:rPr lang="fr-FR" sz="1200" i="1" dirty="0">
                <a:solidFill>
                  <a:srgbClr val="000000"/>
                </a:solidFill>
                <a:latin typeface="Barlow"/>
              </a:rPr>
              <a:t>Cheffe de groupe</a:t>
            </a:r>
          </a:p>
          <a:p>
            <a:pPr marL="0" marR="0" lvl="0" indent="0" algn="ctr" defTabSz="914400" rtl="0" eaLnBrk="1" fontAlgn="auto" latinLnBrk="0" hangingPunct="1">
              <a:lnSpc>
                <a:spcPct val="120000"/>
              </a:lnSpc>
              <a:buClrTx/>
              <a:buSzTx/>
              <a:buFontTx/>
              <a:buNone/>
              <a:tabLst/>
              <a:defRPr/>
            </a:pPr>
            <a:r>
              <a:rPr lang="fr-FR" sz="1200" i="1" dirty="0">
                <a:solidFill>
                  <a:srgbClr val="000000"/>
                </a:solidFill>
                <a:latin typeface="Barlow"/>
              </a:rPr>
              <a:t>chez Ipsos</a:t>
            </a:r>
            <a:endParaRPr kumimoji="0" lang="en-GB" sz="1200" b="1" i="0" u="none" strike="noStrike" kern="1200" cap="none" spc="0" normalizeH="0" baseline="0" noProof="0" dirty="0">
              <a:ln>
                <a:noFill/>
              </a:ln>
              <a:solidFill>
                <a:srgbClr val="000000"/>
              </a:solidFill>
              <a:effectLst/>
              <a:uLnTx/>
              <a:uFillTx/>
              <a:latin typeface="Barlow"/>
              <a:ea typeface="+mn-ea"/>
              <a:cs typeface="+mn-cs"/>
            </a:endParaRPr>
          </a:p>
        </p:txBody>
      </p:sp>
    </p:spTree>
    <p:extLst>
      <p:ext uri="{BB962C8B-B14F-4D97-AF65-F5344CB8AC3E}">
        <p14:creationId xmlns:p14="http://schemas.microsoft.com/office/powerpoint/2010/main" val="1432109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F7990-50E5-353B-676E-FE051BEFE118}"/>
            </a:ext>
          </a:extLst>
        </p:cNvPr>
        <p:cNvGrpSpPr/>
        <p:nvPr/>
      </p:nvGrpSpPr>
      <p:grpSpPr>
        <a:xfrm>
          <a:off x="0" y="0"/>
          <a:ext cx="0" cy="0"/>
          <a:chOff x="0" y="0"/>
          <a:chExt cx="0" cy="0"/>
        </a:xfrm>
      </p:grpSpPr>
      <p:graphicFrame>
        <p:nvGraphicFramePr>
          <p:cNvPr id="32" name="Q8.X_Graph">
            <a:extLst>
              <a:ext uri="{FF2B5EF4-FFF2-40B4-BE49-F238E27FC236}">
                <a16:creationId xmlns:a16="http://schemas.microsoft.com/office/drawing/2014/main" id="{E25CE34F-2204-A069-6EA0-8DB07A6BDD7C}"/>
              </a:ext>
            </a:extLst>
          </p:cNvPr>
          <p:cNvGraphicFramePr>
            <a:graphicFrameLocks noChangeAspect="1"/>
          </p:cNvGraphicFramePr>
          <p:nvPr>
            <p:extLst>
              <p:ext uri="{D42A27DB-BD31-4B8C-83A1-F6EECF244321}">
                <p14:modId xmlns:p14="http://schemas.microsoft.com/office/powerpoint/2010/main" val="1033799762"/>
              </p:ext>
            </p:extLst>
          </p:nvPr>
        </p:nvGraphicFramePr>
        <p:xfrm>
          <a:off x="3410574" y="1199875"/>
          <a:ext cx="8101134" cy="47960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 name="Q8.X_Graph_Moyenne">
            <a:extLst>
              <a:ext uri="{FF2B5EF4-FFF2-40B4-BE49-F238E27FC236}">
                <a16:creationId xmlns:a16="http://schemas.microsoft.com/office/drawing/2014/main" id="{EE45C899-17C8-126D-5EB5-683564153FFC}"/>
              </a:ext>
            </a:extLst>
          </p:cNvPr>
          <p:cNvGraphicFramePr>
            <a:graphicFrameLocks noChangeAspect="1"/>
          </p:cNvGraphicFramePr>
          <p:nvPr>
            <p:extLst>
              <p:ext uri="{D42A27DB-BD31-4B8C-83A1-F6EECF244321}">
                <p14:modId xmlns:p14="http://schemas.microsoft.com/office/powerpoint/2010/main" val="1221730493"/>
              </p:ext>
            </p:extLst>
          </p:nvPr>
        </p:nvGraphicFramePr>
        <p:xfrm>
          <a:off x="8906322" y="1199875"/>
          <a:ext cx="2738026" cy="4796090"/>
        </p:xfrm>
        <a:graphic>
          <a:graphicData uri="http://schemas.openxmlformats.org/drawingml/2006/chart">
            <c:chart xmlns:c="http://schemas.openxmlformats.org/drawingml/2006/chart" xmlns:r="http://schemas.openxmlformats.org/officeDocument/2006/relationships" r:id="rId4"/>
          </a:graphicData>
        </a:graphic>
      </p:graphicFrame>
      <p:sp>
        <p:nvSpPr>
          <p:cNvPr id="11" name="Background Box">
            <a:extLst>
              <a:ext uri="{FF2B5EF4-FFF2-40B4-BE49-F238E27FC236}">
                <a16:creationId xmlns:a16="http://schemas.microsoft.com/office/drawing/2014/main" id="{621D31F2-270A-3A72-44D4-7AC64B73D5F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flipV="1">
            <a:off x="444569" y="-5"/>
            <a:ext cx="2597081" cy="5948363"/>
          </a:xfrm>
          <a:prstGeom prst="snip1Rect">
            <a:avLst>
              <a:gd name="adj" fmla="val 14222"/>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914400" rtl="0" eaLnBrk="1" fontAlgn="auto" latinLnBrk="0" hangingPunct="1">
              <a:lnSpc>
                <a:spcPct val="112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Barlow"/>
              <a:ea typeface="+mn-ea"/>
              <a:cs typeface="+mn-cs"/>
            </a:endParaRPr>
          </a:p>
        </p:txBody>
      </p:sp>
      <p:sp>
        <p:nvSpPr>
          <p:cNvPr id="4" name="Title">
            <a:extLst>
              <a:ext uri="{FF2B5EF4-FFF2-40B4-BE49-F238E27FC236}">
                <a16:creationId xmlns:a16="http://schemas.microsoft.com/office/drawing/2014/main" id="{2340F71E-50CB-D098-990B-8046C393FB67}"/>
              </a:ext>
            </a:extLst>
          </p:cNvPr>
          <p:cNvSpPr>
            <a:spLocks noGrp="1"/>
          </p:cNvSpPr>
          <p:nvPr>
            <p:ph type="title"/>
          </p:nvPr>
        </p:nvSpPr>
        <p:spPr>
          <a:xfrm>
            <a:off x="558800" y="701675"/>
            <a:ext cx="2451100" cy="715963"/>
          </a:xfrm>
        </p:spPr>
        <p:txBody>
          <a:bodyPr/>
          <a:lstStyle/>
          <a:p>
            <a:r>
              <a:rPr lang="fr-FR" dirty="0"/>
              <a:t>Un personnel toujours très reconnu</a:t>
            </a:r>
          </a:p>
        </p:txBody>
      </p:sp>
      <p:sp>
        <p:nvSpPr>
          <p:cNvPr id="15" name="Placeholder">
            <a:extLst>
              <a:ext uri="{FF2B5EF4-FFF2-40B4-BE49-F238E27FC236}">
                <a16:creationId xmlns:a16="http://schemas.microsoft.com/office/drawing/2014/main" id="{3BC84ED6-8C89-5DB1-7103-E3C845E853FB}"/>
              </a:ext>
            </a:extLst>
          </p:cNvPr>
          <p:cNvSpPr txBox="1"/>
          <p:nvPr/>
        </p:nvSpPr>
        <p:spPr>
          <a:xfrm>
            <a:off x="558800" y="3532596"/>
            <a:ext cx="2374900" cy="799450"/>
          </a:xfrm>
          <a:prstGeom prst="rect">
            <a:avLst/>
          </a:prstGeom>
          <a:noFill/>
        </p:spPr>
        <p:txBody>
          <a:bodyPr wrap="square" lIns="0" tIns="0" rIns="0" bIns="0" rtlCol="0" anchor="t">
            <a:spAutoFit/>
          </a:bodyPr>
          <a:lstStyle/>
          <a:p>
            <a:pPr lvl="0">
              <a:lnSpc>
                <a:spcPct val="112000"/>
              </a:lnSpc>
              <a:spcBef>
                <a:spcPts val="400"/>
              </a:spcBef>
              <a:spcAft>
                <a:spcPts val="400"/>
              </a:spcAft>
              <a:defRPr/>
            </a:pPr>
            <a:r>
              <a:rPr lang="fr-FR" sz="1600" dirty="0">
                <a:solidFill>
                  <a:prstClr val="white"/>
                </a:solidFill>
                <a:ea typeface="Barlow" panose="020F0502020204030204" pitchFamily="34" charset="0"/>
              </a:rPr>
              <a:t>Des scores très élevés et qui se rapprochent des niveaux records de 2021</a:t>
            </a:r>
            <a:r>
              <a:rPr lang="fr-FR" sz="1600" dirty="0">
                <a:solidFill>
                  <a:prstClr val="white"/>
                </a:solidFill>
                <a:latin typeface="Barlow"/>
                <a:ea typeface="Barlow" panose="020F0502020204030204" pitchFamily="34" charset="0"/>
              </a:rPr>
              <a:t>.</a:t>
            </a:r>
            <a:endParaRPr kumimoji="0" lang="fr-FR" sz="1600" b="0" i="0" u="none" strike="noStrike" kern="1200" cap="none" spc="0" normalizeH="0" baseline="0" noProof="0" dirty="0">
              <a:ln>
                <a:noFill/>
              </a:ln>
              <a:solidFill>
                <a:prstClr val="white"/>
              </a:solidFill>
              <a:effectLst/>
              <a:uLnTx/>
              <a:uFillTx/>
              <a:latin typeface="Barlow"/>
              <a:ea typeface="Barlow" panose="020F0502020204030204" pitchFamily="34" charset="0"/>
              <a:cs typeface="+mn-cs"/>
            </a:endParaRPr>
          </a:p>
        </p:txBody>
      </p:sp>
      <p:sp>
        <p:nvSpPr>
          <p:cNvPr id="21" name="Difference Header">
            <a:extLst>
              <a:ext uri="{FF2B5EF4-FFF2-40B4-BE49-F238E27FC236}">
                <a16:creationId xmlns:a16="http://schemas.microsoft.com/office/drawing/2014/main" id="{1EF19CCF-3877-0C31-2DB8-AC844FFB0456}"/>
              </a:ext>
              <a:ext uri="{C183D7F6-B498-43B3-948B-1728B52AA6E4}">
                <adec:decorative xmlns:adec="http://schemas.microsoft.com/office/drawing/2017/decorative" val="1"/>
              </a:ext>
            </a:extLst>
          </p:cNvPr>
          <p:cNvSpPr txBox="1"/>
          <p:nvPr/>
        </p:nvSpPr>
        <p:spPr>
          <a:xfrm>
            <a:off x="3410573" y="576895"/>
            <a:ext cx="6914528"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2400"/>
              </a:spcBef>
              <a:spcAft>
                <a:spcPts val="0"/>
              </a:spcAft>
              <a:buClr>
                <a:srgbClr val="103C50"/>
              </a:buClr>
              <a:buSzTx/>
              <a:buFontTx/>
              <a:buNone/>
              <a:tabLst/>
              <a:defRPr/>
            </a:pPr>
            <a:r>
              <a:rPr lang="fr-FR" sz="1400" b="1" kern="0" dirty="0">
                <a:solidFill>
                  <a:srgbClr val="000000"/>
                </a:solidFill>
                <a:latin typeface="Barlow"/>
              </a:rPr>
              <a:t>Pouvez-vous évaluer de manière plus précise votre niveau de satisfaction par rapport aux professionnels qui accueillent votre enfant ?</a:t>
            </a:r>
          </a:p>
        </p:txBody>
      </p:sp>
      <p:cxnSp>
        <p:nvCxnSpPr>
          <p:cNvPr id="22" name="Difference Underline">
            <a:extLst>
              <a:ext uri="{FF2B5EF4-FFF2-40B4-BE49-F238E27FC236}">
                <a16:creationId xmlns:a16="http://schemas.microsoft.com/office/drawing/2014/main" id="{DEAEC7D3-FD6D-37ED-2D20-D1FDC5A6DE6C}"/>
              </a:ext>
              <a:ext uri="{C183D7F6-B498-43B3-948B-1728B52AA6E4}">
                <adec:decorative xmlns:adec="http://schemas.microsoft.com/office/drawing/2017/decorative" val="1"/>
              </a:ext>
            </a:extLst>
          </p:cNvPr>
          <p:cNvCxnSpPr>
            <a:cxnSpLocks/>
          </p:cNvCxnSpPr>
          <p:nvPr/>
        </p:nvCxnSpPr>
        <p:spPr>
          <a:xfrm>
            <a:off x="3410573" y="1056751"/>
            <a:ext cx="7110164"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grpSp>
        <p:nvGrpSpPr>
          <p:cNvPr id="33" name="Groupe 32">
            <a:extLst>
              <a:ext uri="{FF2B5EF4-FFF2-40B4-BE49-F238E27FC236}">
                <a16:creationId xmlns:a16="http://schemas.microsoft.com/office/drawing/2014/main" id="{6C5E496B-4525-45E6-0F7E-AECE11027678}"/>
              </a:ext>
            </a:extLst>
          </p:cNvPr>
          <p:cNvGrpSpPr/>
          <p:nvPr/>
        </p:nvGrpSpPr>
        <p:grpSpPr>
          <a:xfrm>
            <a:off x="10838263" y="783925"/>
            <a:ext cx="975872" cy="272826"/>
            <a:chOff x="9776741" y="783925"/>
            <a:chExt cx="975872" cy="272826"/>
          </a:xfrm>
        </p:grpSpPr>
        <p:cxnSp>
          <p:nvCxnSpPr>
            <p:cNvPr id="26" name="Avg. Guess and Actual Underline">
              <a:extLst>
                <a:ext uri="{FF2B5EF4-FFF2-40B4-BE49-F238E27FC236}">
                  <a16:creationId xmlns:a16="http://schemas.microsoft.com/office/drawing/2014/main" id="{CBDDB540-2035-5B62-679E-22D8035EB87A}"/>
                </a:ext>
                <a:ext uri="{C183D7F6-B498-43B3-948B-1728B52AA6E4}">
                  <adec:decorative xmlns:adec="http://schemas.microsoft.com/office/drawing/2017/decorative" val="1"/>
                </a:ext>
              </a:extLst>
            </p:cNvPr>
            <p:cNvCxnSpPr>
              <a:cxnSpLocks/>
            </p:cNvCxnSpPr>
            <p:nvPr/>
          </p:nvCxnSpPr>
          <p:spPr>
            <a:xfrm>
              <a:off x="9807058" y="1056751"/>
              <a:ext cx="884758"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4" name="Avg. Guess Header">
              <a:extLst>
                <a:ext uri="{FF2B5EF4-FFF2-40B4-BE49-F238E27FC236}">
                  <a16:creationId xmlns:a16="http://schemas.microsoft.com/office/drawing/2014/main" id="{FC922351-CC31-18F4-AF67-2833398CA8DF}"/>
                </a:ext>
                <a:ext uri="{C183D7F6-B498-43B3-948B-1728B52AA6E4}">
                  <adec:decorative xmlns:adec="http://schemas.microsoft.com/office/drawing/2017/decorative" val="1"/>
                </a:ext>
              </a:extLst>
            </p:cNvPr>
            <p:cNvSpPr txBox="1"/>
            <p:nvPr/>
          </p:nvSpPr>
          <p:spPr>
            <a:xfrm>
              <a:off x="9776741" y="783925"/>
              <a:ext cx="975872" cy="215444"/>
            </a:xfrm>
            <a:prstGeom prst="rect">
              <a:avLst/>
            </a:prstGeom>
            <a:noFill/>
          </p:spPr>
          <p:txBody>
            <a:bodyPr wrap="square" lIns="0" tIns="0" rIns="0" bIns="0" rtlCol="0" anchor="b">
              <a:spAutoFit/>
            </a:bodyPr>
            <a:lstStyle/>
            <a:p>
              <a:pPr marL="0" marR="0" lvl="0" indent="0" algn="ctr" defTabSz="914400" rtl="0" eaLnBrk="1" fontAlgn="auto" latinLnBrk="0" hangingPunct="1">
                <a:lnSpc>
                  <a:spcPct val="100000"/>
                </a:lnSpc>
                <a:spcBef>
                  <a:spcPts val="2400"/>
                </a:spcBef>
                <a:spcAft>
                  <a:spcPts val="0"/>
                </a:spcAft>
                <a:buClr>
                  <a:srgbClr val="103C50"/>
                </a:buClr>
                <a:buSzTx/>
                <a:buFontTx/>
                <a:buNone/>
                <a:tabLst/>
                <a:defRPr/>
              </a:pPr>
              <a:r>
                <a:rPr kumimoji="0" lang="en-GB" sz="1400" b="1" i="0" u="none" strike="noStrike" kern="0" cap="none" spc="0" normalizeH="0" baseline="0" noProof="0" dirty="0">
                  <a:ln>
                    <a:noFill/>
                  </a:ln>
                  <a:solidFill>
                    <a:srgbClr val="000000"/>
                  </a:solidFill>
                  <a:effectLst/>
                  <a:uLnTx/>
                  <a:uFillTx/>
                  <a:latin typeface="Barlow"/>
                  <a:ea typeface="+mn-ea"/>
                  <a:cs typeface="+mn-cs"/>
                </a:rPr>
                <a:t>Moyenne</a:t>
              </a:r>
            </a:p>
          </p:txBody>
        </p:sp>
      </p:grpSp>
      <p:sp>
        <p:nvSpPr>
          <p:cNvPr id="13" name="Base &amp; Source">
            <a:extLst>
              <a:ext uri="{FF2B5EF4-FFF2-40B4-BE49-F238E27FC236}">
                <a16:creationId xmlns:a16="http://schemas.microsoft.com/office/drawing/2014/main" id="{C5FC6A4E-C08D-F9B6-608E-27759D4F32A4}"/>
              </a:ext>
              <a:ext uri="{C183D7F6-B498-43B3-948B-1728B52AA6E4}">
                <adec:decorative xmlns:adec="http://schemas.microsoft.com/office/drawing/2017/decorative" val="0"/>
              </a:ext>
            </a:extLst>
          </p:cNvPr>
          <p:cNvSpPr txBox="1">
            <a:spLocks/>
          </p:cNvSpPr>
          <p:nvPr/>
        </p:nvSpPr>
        <p:spPr>
          <a:xfrm>
            <a:off x="2841398" y="5784210"/>
            <a:ext cx="278707" cy="164148"/>
          </a:xfrm>
          <a:prstGeom prst="rect">
            <a:avLst/>
          </a:prstGeom>
        </p:spPr>
        <p:txBody>
          <a:bodyPr vert="horz" wrap="square" lIns="0" tIns="0" rIns="0" bIns="0" rtlCol="0" anchor="b">
            <a:spAutoFit/>
          </a:bodyPr>
          <a:lstStyle>
            <a:lvl1pPr marL="0" indent="0" algn="l" defTabSz="914400" rtl="0" eaLnBrk="1" latinLnBrk="0" hangingPunct="1">
              <a:lnSpc>
                <a:spcPct val="110000"/>
              </a:lnSpc>
              <a:spcBef>
                <a:spcPts val="400"/>
              </a:spcBef>
              <a:spcAft>
                <a:spcPts val="400"/>
              </a:spcAft>
              <a:buSzPct val="50000"/>
              <a:buFont typeface="Barlow" panose="020B0406020202030204" pitchFamily="34" charset="0"/>
              <a:buNone/>
              <a:defRPr sz="800" b="0" i="1" kern="1200">
                <a:solidFill>
                  <a:schemeClr val="bg1">
                    <a:lumMod val="50000"/>
                  </a:schemeClr>
                </a:solidFill>
                <a:latin typeface="+mn-lt"/>
                <a:ea typeface="+mn-ea"/>
                <a:cs typeface="+mn-cs"/>
              </a:defRPr>
            </a:lvl1pPr>
            <a:lvl2pPr marL="133350" indent="0" algn="l" defTabSz="914400" rtl="0" eaLnBrk="1" latinLnBrk="0" hangingPunct="1">
              <a:lnSpc>
                <a:spcPct val="110000"/>
              </a:lnSpc>
              <a:spcBef>
                <a:spcPts val="400"/>
              </a:spcBef>
              <a:spcAft>
                <a:spcPts val="400"/>
              </a:spcAft>
              <a:buSzPct val="80000"/>
              <a:buFont typeface="Barlow" panose="020B0502040204020203" pitchFamily="34" charset="0"/>
              <a:buNone/>
              <a:defRPr sz="1400" kern="1200">
                <a:solidFill>
                  <a:schemeClr val="tx1"/>
                </a:solidFill>
                <a:latin typeface="+mn-lt"/>
                <a:ea typeface="+mn-ea"/>
                <a:cs typeface="+mn-cs"/>
              </a:defRPr>
            </a:lvl2pPr>
            <a:lvl3pPr marL="542925" indent="0" algn="l" defTabSz="914400" rtl="0" eaLnBrk="1" latinLnBrk="0" hangingPunct="1">
              <a:lnSpc>
                <a:spcPct val="110000"/>
              </a:lnSpc>
              <a:spcBef>
                <a:spcPts val="400"/>
              </a:spcBef>
              <a:spcAft>
                <a:spcPts val="400"/>
              </a:spcAft>
              <a:buFont typeface="Barlow" panose="020B0604020202020204" pitchFamily="34" charset="0"/>
              <a:buNone/>
              <a:defRPr sz="1400" kern="1200">
                <a:solidFill>
                  <a:schemeClr val="tx1"/>
                </a:solidFill>
                <a:latin typeface="+mn-lt"/>
                <a:ea typeface="+mn-ea"/>
                <a:cs typeface="+mn-cs"/>
              </a:defRPr>
            </a:lvl3pPr>
            <a:lvl4pPr marL="758825" indent="0" algn="l" defTabSz="914400" rtl="0" eaLnBrk="1" latinLnBrk="0" hangingPunct="1">
              <a:lnSpc>
                <a:spcPct val="90000"/>
              </a:lnSpc>
              <a:spcBef>
                <a:spcPts val="500"/>
              </a:spcBef>
              <a:buFont typeface="Barlow" panose="020B0604020202020204" pitchFamily="34" charset="0"/>
              <a:buNone/>
              <a:defRPr sz="1400" kern="1200">
                <a:solidFill>
                  <a:schemeClr val="tx1"/>
                </a:solidFill>
                <a:latin typeface="+mn-lt"/>
                <a:ea typeface="+mn-ea"/>
                <a:cs typeface="+mn-cs"/>
              </a:defRPr>
            </a:lvl4pPr>
            <a:lvl5pPr marL="1033463" indent="0" algn="l" defTabSz="914400" rtl="0" eaLnBrk="1" latinLnBrk="0" hangingPunct="1">
              <a:lnSpc>
                <a:spcPct val="90000"/>
              </a:lnSpc>
              <a:spcBef>
                <a:spcPts val="500"/>
              </a:spcBef>
              <a:buFont typeface="Barlow" panose="020B040602020203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400"/>
              </a:spcBef>
              <a:spcAft>
                <a:spcPts val="400"/>
              </a:spcAft>
              <a:buClrTx/>
              <a:buSzPct val="50000"/>
              <a:buFont typeface="Barlow" panose="020B0406020202030204" pitchFamily="34" charset="0"/>
              <a:buNone/>
              <a:tabLst/>
              <a:defRPr/>
            </a:pPr>
            <a:r>
              <a:rPr kumimoji="0" lang="en-GB" sz="1000" b="0" i="0" u="none" strike="noStrike" kern="1200" cap="none" spc="0" normalizeH="0" baseline="0" noProof="0" dirty="0">
                <a:ln>
                  <a:noFill/>
                </a:ln>
                <a:solidFill>
                  <a:srgbClr val="000000"/>
                </a:solidFill>
                <a:effectLst/>
                <a:uLnTx/>
                <a:uFillTx/>
                <a:latin typeface="Barlow"/>
                <a:ea typeface="+mn-ea"/>
                <a:cs typeface="+mn-cs"/>
              </a:rPr>
              <a:t>Q8</a:t>
            </a:r>
          </a:p>
        </p:txBody>
      </p:sp>
      <p:sp>
        <p:nvSpPr>
          <p:cNvPr id="2" name="ZoneTexte 15">
            <a:extLst>
              <a:ext uri="{FF2B5EF4-FFF2-40B4-BE49-F238E27FC236}">
                <a16:creationId xmlns:a16="http://schemas.microsoft.com/office/drawing/2014/main" id="{DD199D73-753D-E178-C415-8E5B105594D1}"/>
              </a:ext>
            </a:extLst>
          </p:cNvPr>
          <p:cNvSpPr txBox="1"/>
          <p:nvPr/>
        </p:nvSpPr>
        <p:spPr>
          <a:xfrm>
            <a:off x="10325101" y="0"/>
            <a:ext cx="1412876" cy="313880"/>
          </a:xfrm>
          <a:prstGeom prst="snip2DiagRect">
            <a:avLst>
              <a:gd name="adj1" fmla="val 0"/>
              <a:gd name="adj2" fmla="val 45020"/>
            </a:avLst>
          </a:prstGeom>
          <a:solidFill>
            <a:srgbClr val="9FE5D8"/>
          </a:solidFill>
          <a:ln>
            <a:noFill/>
          </a:ln>
        </p:spPr>
        <p:txBody>
          <a:bodyPr wrap="square" lIns="0" rIns="0" rtlCol="0" anchor="ctr" anchorCtr="0">
            <a:noAutofit/>
          </a:bodyPr>
          <a:lstStyle>
            <a:defPPr marR="0" lvl="0" algn="l" rtl="0">
              <a:lnSpc>
                <a:spcPct val="100000"/>
              </a:lnSpc>
              <a:spcBef>
                <a:spcPts val="0"/>
              </a:spcBef>
              <a:spcAft>
                <a:spcPts val="0"/>
              </a:spcAft>
              <a:defRPr lang="fr-FR"/>
            </a:defPPr>
            <a:lvl1pPr marR="0" lvl="0" algn="ctr">
              <a:lnSpc>
                <a:spcPct val="100000"/>
              </a:lnSpc>
              <a:spcBef>
                <a:spcPts val="0"/>
              </a:spcBef>
              <a:spcAft>
                <a:spcPts val="600"/>
              </a:spcAft>
              <a:buClr>
                <a:srgbClr val="000000"/>
              </a:buClr>
              <a:buFont typeface="Arial"/>
              <a:defRPr sz="1600" b="1" i="0" u="none" strike="noStrike" cap="none">
                <a:solidFill>
                  <a:srgbClr val="2F469C"/>
                </a:solidFill>
                <a:ea typeface="Calibri"/>
                <a:cs typeface="Times New Roman"/>
              </a:defRPr>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r>
              <a:rPr kumimoji="0" lang="fr-FR" sz="1200" b="1" i="0" u="none" strike="noStrike" kern="1200" cap="all" spc="0" normalizeH="0" baseline="0" noProof="0" dirty="0">
                <a:ln>
                  <a:noFill/>
                </a:ln>
                <a:solidFill>
                  <a:prstClr val="white"/>
                </a:solidFill>
                <a:effectLst/>
                <a:uLnTx/>
                <a:uFillTx/>
                <a:latin typeface="Barlow"/>
                <a:cs typeface="Times New Roman"/>
              </a:rPr>
              <a:t>Résultats détaillés</a:t>
            </a:r>
          </a:p>
        </p:txBody>
      </p:sp>
      <p:sp>
        <p:nvSpPr>
          <p:cNvPr id="5" name="ZoneTexte 4">
            <a:extLst>
              <a:ext uri="{FF2B5EF4-FFF2-40B4-BE49-F238E27FC236}">
                <a16:creationId xmlns:a16="http://schemas.microsoft.com/office/drawing/2014/main" id="{848D5C81-3DCD-7616-0CE1-F88CB060EFE6}"/>
              </a:ext>
            </a:extLst>
          </p:cNvPr>
          <p:cNvSpPr txBox="1"/>
          <p:nvPr/>
        </p:nvSpPr>
        <p:spPr>
          <a:xfrm>
            <a:off x="11669518" y="1718334"/>
            <a:ext cx="551688" cy="156520"/>
          </a:xfrm>
          <a:prstGeom prst="rect">
            <a:avLst/>
          </a:prstGeom>
        </p:spPr>
        <p:txBody>
          <a:bodyPr vert="horz" wrap="square" lIns="0" tIns="0" rIns="0" bIns="0" rtlCol="0">
            <a:spAutoFit/>
          </a:bodyPr>
          <a:lstStyle/>
          <a:p>
            <a:pPr marL="4763"/>
            <a:r>
              <a:rPr lang="fr-FR" sz="1000" b="1" dirty="0">
                <a:solidFill>
                  <a:srgbClr val="2DB574"/>
                </a:solidFill>
                <a:latin typeface="+mj-lt"/>
              </a:rPr>
              <a:t>+</a:t>
            </a:r>
            <a:r>
              <a:rPr lang="fr-FR" sz="1000" b="1" dirty="0">
                <a:solidFill>
                  <a:srgbClr val="2DB574"/>
                </a:solidFill>
              </a:rPr>
              <a:t>0,09 pt</a:t>
            </a:r>
            <a:endParaRPr lang="fr-FR" sz="1000" dirty="0">
              <a:solidFill>
                <a:srgbClr val="2DB574"/>
              </a:solidFill>
              <a:latin typeface="Wingdings" panose="05000000000000000000" pitchFamily="2" charset="2"/>
            </a:endParaRPr>
          </a:p>
        </p:txBody>
      </p:sp>
      <p:sp>
        <p:nvSpPr>
          <p:cNvPr id="6" name="ZoneTexte 5">
            <a:extLst>
              <a:ext uri="{FF2B5EF4-FFF2-40B4-BE49-F238E27FC236}">
                <a16:creationId xmlns:a16="http://schemas.microsoft.com/office/drawing/2014/main" id="{EB848333-6202-494E-A0DD-9317CD298E4A}"/>
              </a:ext>
            </a:extLst>
          </p:cNvPr>
          <p:cNvSpPr txBox="1"/>
          <p:nvPr/>
        </p:nvSpPr>
        <p:spPr>
          <a:xfrm>
            <a:off x="11669518" y="2391901"/>
            <a:ext cx="551688" cy="153888"/>
          </a:xfrm>
          <a:prstGeom prst="rect">
            <a:avLst/>
          </a:prstGeom>
        </p:spPr>
        <p:txBody>
          <a:bodyPr vert="horz" wrap="square" lIns="0" tIns="0" rIns="0" bIns="0" rtlCol="0">
            <a:spAutoFit/>
          </a:bodyPr>
          <a:lstStyle/>
          <a:p>
            <a:pPr marL="4763"/>
            <a:r>
              <a:rPr lang="fr-FR" sz="1000" b="1" dirty="0">
                <a:solidFill>
                  <a:srgbClr val="2DB574"/>
                </a:solidFill>
                <a:latin typeface="+mj-lt"/>
              </a:rPr>
              <a:t>+</a:t>
            </a:r>
            <a:r>
              <a:rPr lang="fr-FR" sz="1000" b="1" dirty="0">
                <a:solidFill>
                  <a:srgbClr val="2DB574"/>
                </a:solidFill>
              </a:rPr>
              <a:t>0,13 pt</a:t>
            </a:r>
            <a:endParaRPr lang="fr-FR" sz="1000" dirty="0">
              <a:solidFill>
                <a:srgbClr val="2DB574"/>
              </a:solidFill>
              <a:latin typeface="Wingdings" panose="05000000000000000000" pitchFamily="2" charset="2"/>
            </a:endParaRPr>
          </a:p>
        </p:txBody>
      </p:sp>
      <p:sp>
        <p:nvSpPr>
          <p:cNvPr id="7" name="ZoneTexte 6">
            <a:extLst>
              <a:ext uri="{FF2B5EF4-FFF2-40B4-BE49-F238E27FC236}">
                <a16:creationId xmlns:a16="http://schemas.microsoft.com/office/drawing/2014/main" id="{BC68F8C5-5A47-BB83-A9CE-13E5DDC36FBE}"/>
              </a:ext>
            </a:extLst>
          </p:cNvPr>
          <p:cNvSpPr txBox="1"/>
          <p:nvPr/>
        </p:nvSpPr>
        <p:spPr>
          <a:xfrm>
            <a:off x="11651960" y="3060203"/>
            <a:ext cx="551688" cy="153888"/>
          </a:xfrm>
          <a:prstGeom prst="rect">
            <a:avLst/>
          </a:prstGeom>
        </p:spPr>
        <p:txBody>
          <a:bodyPr vert="horz" wrap="square" lIns="0" tIns="0" rIns="0" bIns="0" rtlCol="0">
            <a:spAutoFit/>
          </a:bodyPr>
          <a:lstStyle/>
          <a:p>
            <a:pPr marL="4763"/>
            <a:r>
              <a:rPr lang="fr-FR" sz="1000" b="1" dirty="0">
                <a:solidFill>
                  <a:srgbClr val="2DB574"/>
                </a:solidFill>
                <a:latin typeface="+mj-lt"/>
              </a:rPr>
              <a:t>+</a:t>
            </a:r>
            <a:r>
              <a:rPr lang="fr-FR" sz="1000" b="1" dirty="0">
                <a:solidFill>
                  <a:srgbClr val="2DB574"/>
                </a:solidFill>
              </a:rPr>
              <a:t>0,14 pt</a:t>
            </a:r>
            <a:endParaRPr lang="fr-FR" sz="1000" dirty="0">
              <a:solidFill>
                <a:srgbClr val="2DB574"/>
              </a:solidFill>
              <a:latin typeface="Wingdings" panose="05000000000000000000" pitchFamily="2" charset="2"/>
            </a:endParaRPr>
          </a:p>
        </p:txBody>
      </p:sp>
      <p:sp>
        <p:nvSpPr>
          <p:cNvPr id="8" name="ZoneTexte 7">
            <a:extLst>
              <a:ext uri="{FF2B5EF4-FFF2-40B4-BE49-F238E27FC236}">
                <a16:creationId xmlns:a16="http://schemas.microsoft.com/office/drawing/2014/main" id="{45F49E2B-77D5-1E74-A852-F0EA0ACA3A86}"/>
              </a:ext>
            </a:extLst>
          </p:cNvPr>
          <p:cNvSpPr txBox="1"/>
          <p:nvPr/>
        </p:nvSpPr>
        <p:spPr>
          <a:xfrm>
            <a:off x="11696701" y="3732319"/>
            <a:ext cx="551688" cy="153888"/>
          </a:xfrm>
          <a:prstGeom prst="rect">
            <a:avLst/>
          </a:prstGeom>
        </p:spPr>
        <p:txBody>
          <a:bodyPr vert="horz" wrap="square" lIns="0" tIns="0" rIns="0" bIns="0" rtlCol="0">
            <a:spAutoFit/>
          </a:bodyPr>
          <a:lstStyle/>
          <a:p>
            <a:pPr marL="4763"/>
            <a:r>
              <a:rPr lang="fr-FR" sz="1000" b="1" dirty="0">
                <a:solidFill>
                  <a:srgbClr val="2DB574"/>
                </a:solidFill>
              </a:rPr>
              <a:t>+0,07 pt</a:t>
            </a:r>
            <a:endParaRPr lang="fr-FR" sz="1000" dirty="0">
              <a:solidFill>
                <a:srgbClr val="2DB574"/>
              </a:solidFill>
              <a:latin typeface="Wingdings" panose="05000000000000000000" pitchFamily="2" charset="2"/>
            </a:endParaRPr>
          </a:p>
        </p:txBody>
      </p:sp>
      <p:sp>
        <p:nvSpPr>
          <p:cNvPr id="17" name="Bulle narrative : rectangle 16">
            <a:extLst>
              <a:ext uri="{FF2B5EF4-FFF2-40B4-BE49-F238E27FC236}">
                <a16:creationId xmlns:a16="http://schemas.microsoft.com/office/drawing/2014/main" id="{0A6E8BB9-1989-9ADA-4E76-2D29A0D610FB}"/>
              </a:ext>
            </a:extLst>
          </p:cNvPr>
          <p:cNvSpPr/>
          <p:nvPr/>
        </p:nvSpPr>
        <p:spPr>
          <a:xfrm>
            <a:off x="11139032" y="1950157"/>
            <a:ext cx="948193" cy="377939"/>
          </a:xfrm>
          <a:prstGeom prst="wedgeRectCallout">
            <a:avLst>
              <a:gd name="adj1" fmla="val -38244"/>
              <a:gd name="adj2" fmla="val 68200"/>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0" bIns="0" rtlCol="0" anchor="t"/>
          <a:lstStyle/>
          <a:p>
            <a:pPr algn="l"/>
            <a:r>
              <a:rPr lang="fr-FR" sz="1100" dirty="0">
                <a:solidFill>
                  <a:schemeClr val="tx1"/>
                </a:solidFill>
              </a:rPr>
              <a:t>(+) 2021 : 8,82 </a:t>
            </a:r>
          </a:p>
          <a:p>
            <a:pPr algn="l"/>
            <a:r>
              <a:rPr lang="fr-FR" sz="1100" dirty="0">
                <a:solidFill>
                  <a:schemeClr val="tx1"/>
                </a:solidFill>
              </a:rPr>
              <a:t>(-) 2014 : 8,40</a:t>
            </a:r>
          </a:p>
        </p:txBody>
      </p:sp>
      <p:sp>
        <p:nvSpPr>
          <p:cNvPr id="18" name="Bulle narrative : rectangle 17">
            <a:extLst>
              <a:ext uri="{FF2B5EF4-FFF2-40B4-BE49-F238E27FC236}">
                <a16:creationId xmlns:a16="http://schemas.microsoft.com/office/drawing/2014/main" id="{8F6E140B-DD73-C082-0E36-10C7DB4BDF6F}"/>
              </a:ext>
            </a:extLst>
          </p:cNvPr>
          <p:cNvSpPr/>
          <p:nvPr/>
        </p:nvSpPr>
        <p:spPr>
          <a:xfrm>
            <a:off x="11139032" y="1222542"/>
            <a:ext cx="948193" cy="377939"/>
          </a:xfrm>
          <a:prstGeom prst="wedgeRectCallout">
            <a:avLst>
              <a:gd name="adj1" fmla="val -42262"/>
              <a:gd name="adj2" fmla="val 78281"/>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0" bIns="0" rtlCol="0" anchor="t"/>
          <a:lstStyle/>
          <a:p>
            <a:pPr algn="l"/>
            <a:r>
              <a:rPr lang="fr-FR" sz="1100" dirty="0">
                <a:solidFill>
                  <a:schemeClr val="tx1"/>
                </a:solidFill>
              </a:rPr>
              <a:t>(+) 2021 : 9,05 </a:t>
            </a:r>
          </a:p>
          <a:p>
            <a:pPr algn="l"/>
            <a:r>
              <a:rPr lang="fr-FR" sz="1100" dirty="0">
                <a:solidFill>
                  <a:schemeClr val="tx1"/>
                </a:solidFill>
              </a:rPr>
              <a:t>(-) 2014 : 8,60</a:t>
            </a:r>
          </a:p>
        </p:txBody>
      </p:sp>
      <p:sp>
        <p:nvSpPr>
          <p:cNvPr id="20" name="Bulle narrative : rectangle 19">
            <a:extLst>
              <a:ext uri="{FF2B5EF4-FFF2-40B4-BE49-F238E27FC236}">
                <a16:creationId xmlns:a16="http://schemas.microsoft.com/office/drawing/2014/main" id="{46364C86-B64A-E756-A310-0DEAE020715B}"/>
              </a:ext>
            </a:extLst>
          </p:cNvPr>
          <p:cNvSpPr/>
          <p:nvPr/>
        </p:nvSpPr>
        <p:spPr>
          <a:xfrm>
            <a:off x="11139031" y="3293972"/>
            <a:ext cx="948193" cy="377939"/>
          </a:xfrm>
          <a:prstGeom prst="wedgeRectCallout">
            <a:avLst>
              <a:gd name="adj1" fmla="val -40253"/>
              <a:gd name="adj2" fmla="val 70720"/>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0" bIns="0" rtlCol="0" anchor="t"/>
          <a:lstStyle/>
          <a:p>
            <a:pPr algn="l"/>
            <a:r>
              <a:rPr lang="fr-FR" sz="1100" dirty="0">
                <a:solidFill>
                  <a:schemeClr val="tx1"/>
                </a:solidFill>
              </a:rPr>
              <a:t>(+) 2021 : 8,67 </a:t>
            </a:r>
          </a:p>
          <a:p>
            <a:pPr algn="l"/>
            <a:r>
              <a:rPr lang="fr-FR" sz="1100" dirty="0">
                <a:solidFill>
                  <a:schemeClr val="tx1"/>
                </a:solidFill>
              </a:rPr>
              <a:t>(-) 2015 : 8,40</a:t>
            </a:r>
          </a:p>
        </p:txBody>
      </p:sp>
      <p:sp>
        <p:nvSpPr>
          <p:cNvPr id="23" name="Bulle narrative : rectangle 22">
            <a:extLst>
              <a:ext uri="{FF2B5EF4-FFF2-40B4-BE49-F238E27FC236}">
                <a16:creationId xmlns:a16="http://schemas.microsoft.com/office/drawing/2014/main" id="{9977D550-1A5F-130F-2CE4-1FBA9116649B}"/>
              </a:ext>
            </a:extLst>
          </p:cNvPr>
          <p:cNvSpPr/>
          <p:nvPr/>
        </p:nvSpPr>
        <p:spPr>
          <a:xfrm>
            <a:off x="11139031" y="2629249"/>
            <a:ext cx="948193" cy="377939"/>
          </a:xfrm>
          <a:prstGeom prst="wedgeRectCallout">
            <a:avLst>
              <a:gd name="adj1" fmla="val -40253"/>
              <a:gd name="adj2" fmla="val 65680"/>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0" bIns="0" rtlCol="0" anchor="t"/>
          <a:lstStyle/>
          <a:p>
            <a:pPr algn="l"/>
            <a:r>
              <a:rPr lang="fr-FR" sz="1100" dirty="0">
                <a:solidFill>
                  <a:schemeClr val="tx1"/>
                </a:solidFill>
              </a:rPr>
              <a:t>(+) 2021 : 8,73 </a:t>
            </a:r>
          </a:p>
          <a:p>
            <a:pPr algn="l"/>
            <a:r>
              <a:rPr lang="fr-FR" sz="1100" dirty="0">
                <a:solidFill>
                  <a:schemeClr val="tx1"/>
                </a:solidFill>
              </a:rPr>
              <a:t>(-) 2014 : 8,50</a:t>
            </a:r>
          </a:p>
        </p:txBody>
      </p:sp>
      <p:sp>
        <p:nvSpPr>
          <p:cNvPr id="25" name="Bulle narrative : rectangle 24">
            <a:extLst>
              <a:ext uri="{FF2B5EF4-FFF2-40B4-BE49-F238E27FC236}">
                <a16:creationId xmlns:a16="http://schemas.microsoft.com/office/drawing/2014/main" id="{638BB234-28A2-D690-67EF-8CA72B12B7E4}"/>
              </a:ext>
            </a:extLst>
          </p:cNvPr>
          <p:cNvSpPr/>
          <p:nvPr/>
        </p:nvSpPr>
        <p:spPr>
          <a:xfrm>
            <a:off x="11195421" y="3973064"/>
            <a:ext cx="948193" cy="377939"/>
          </a:xfrm>
          <a:prstGeom prst="wedgeRectCallout">
            <a:avLst>
              <a:gd name="adj1" fmla="val -42262"/>
              <a:gd name="adj2" fmla="val 70720"/>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0" bIns="0" rtlCol="0" anchor="t"/>
          <a:lstStyle/>
          <a:p>
            <a:pPr algn="l"/>
            <a:r>
              <a:rPr lang="fr-FR" sz="1100" dirty="0">
                <a:solidFill>
                  <a:schemeClr val="tx1"/>
                </a:solidFill>
              </a:rPr>
              <a:t>(+) 2021 : 8,44</a:t>
            </a:r>
          </a:p>
          <a:p>
            <a:pPr algn="l"/>
            <a:r>
              <a:rPr lang="fr-FR" sz="1100" dirty="0">
                <a:solidFill>
                  <a:schemeClr val="tx1"/>
                </a:solidFill>
              </a:rPr>
              <a:t>(-) 2014 : 8,10</a:t>
            </a:r>
          </a:p>
        </p:txBody>
      </p:sp>
      <p:sp>
        <p:nvSpPr>
          <p:cNvPr id="3" name="ZoneTexte 2">
            <a:extLst>
              <a:ext uri="{FF2B5EF4-FFF2-40B4-BE49-F238E27FC236}">
                <a16:creationId xmlns:a16="http://schemas.microsoft.com/office/drawing/2014/main" id="{BAA0F128-1A3C-A8BC-F267-032F987BBEB7}"/>
              </a:ext>
            </a:extLst>
          </p:cNvPr>
          <p:cNvSpPr txBox="1"/>
          <p:nvPr/>
        </p:nvSpPr>
        <p:spPr>
          <a:xfrm>
            <a:off x="8095855" y="6196471"/>
            <a:ext cx="2924175" cy="369332"/>
          </a:xfrm>
          <a:prstGeom prst="rect">
            <a:avLst/>
          </a:prstGeom>
          <a:solidFill>
            <a:srgbClr val="E7EBF0"/>
          </a:solidFill>
        </p:spPr>
        <p:txBody>
          <a:bodyPr wrap="square" lIns="0" tIns="0" rIns="0" bIns="0" rtlCol="0">
            <a:spAutoFit/>
          </a:bodyPr>
          <a:lstStyle/>
          <a:p>
            <a:pPr algn="l">
              <a:buSzPct val="100000"/>
            </a:pPr>
            <a:r>
              <a:rPr lang="fr-FR" sz="1200" dirty="0"/>
              <a:t>(+) score le plus élevé observé avant 2025 </a:t>
            </a:r>
          </a:p>
          <a:p>
            <a:pPr algn="l">
              <a:buSzPct val="100000"/>
            </a:pPr>
            <a:r>
              <a:rPr lang="fr-FR" sz="1200" dirty="0"/>
              <a:t>(-) score le plus bas observé avant 2025</a:t>
            </a:r>
          </a:p>
        </p:txBody>
      </p:sp>
      <p:sp>
        <p:nvSpPr>
          <p:cNvPr id="12" name="ZoneTexte 11">
            <a:extLst>
              <a:ext uri="{FF2B5EF4-FFF2-40B4-BE49-F238E27FC236}">
                <a16:creationId xmlns:a16="http://schemas.microsoft.com/office/drawing/2014/main" id="{154A2B52-88D8-816A-AAA9-27FD3A7841DC}"/>
              </a:ext>
            </a:extLst>
          </p:cNvPr>
          <p:cNvSpPr txBox="1"/>
          <p:nvPr/>
        </p:nvSpPr>
        <p:spPr>
          <a:xfrm>
            <a:off x="11669518" y="4525393"/>
            <a:ext cx="551688" cy="153888"/>
          </a:xfrm>
          <a:prstGeom prst="rect">
            <a:avLst/>
          </a:prstGeom>
        </p:spPr>
        <p:txBody>
          <a:bodyPr vert="horz" wrap="square" lIns="0" tIns="0" rIns="0" bIns="0" rtlCol="0">
            <a:spAutoFit/>
          </a:bodyPr>
          <a:lstStyle/>
          <a:p>
            <a:pPr marL="4763"/>
            <a:r>
              <a:rPr lang="fr-FR" sz="1000" b="1" dirty="0">
                <a:solidFill>
                  <a:srgbClr val="2DB574"/>
                </a:solidFill>
              </a:rPr>
              <a:t>+0,11 pt</a:t>
            </a:r>
            <a:endParaRPr lang="fr-FR" sz="1000" dirty="0">
              <a:solidFill>
                <a:srgbClr val="2DB574"/>
              </a:solidFill>
              <a:latin typeface="Wingdings" panose="05000000000000000000" pitchFamily="2" charset="2"/>
            </a:endParaRPr>
          </a:p>
        </p:txBody>
      </p:sp>
      <p:sp>
        <p:nvSpPr>
          <p:cNvPr id="9" name="ZoneTexte 8">
            <a:extLst>
              <a:ext uri="{FF2B5EF4-FFF2-40B4-BE49-F238E27FC236}">
                <a16:creationId xmlns:a16="http://schemas.microsoft.com/office/drawing/2014/main" id="{B0EBEABA-57DD-FEB2-B9F2-31D9B84353E3}"/>
              </a:ext>
            </a:extLst>
          </p:cNvPr>
          <p:cNvSpPr txBox="1"/>
          <p:nvPr/>
        </p:nvSpPr>
        <p:spPr>
          <a:xfrm>
            <a:off x="11478476" y="1684948"/>
            <a:ext cx="134652" cy="193579"/>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fr-FR" sz="1200" dirty="0">
                <a:solidFill>
                  <a:srgbClr val="2DB574"/>
                </a:solidFill>
                <a:sym typeface="Wingdings" panose="05000000000000000000" pitchFamily="2" charset="2"/>
              </a:rPr>
              <a:t></a:t>
            </a:r>
            <a:endParaRPr lang="fr-FR" sz="1200" dirty="0">
              <a:solidFill>
                <a:srgbClr val="2DB574"/>
              </a:solidFill>
            </a:endParaRPr>
          </a:p>
        </p:txBody>
      </p:sp>
      <p:sp>
        <p:nvSpPr>
          <p:cNvPr id="10" name="ZoneTexte 9">
            <a:extLst>
              <a:ext uri="{FF2B5EF4-FFF2-40B4-BE49-F238E27FC236}">
                <a16:creationId xmlns:a16="http://schemas.microsoft.com/office/drawing/2014/main" id="{38424AD5-16F3-7C98-2759-1B22C76F4393}"/>
              </a:ext>
            </a:extLst>
          </p:cNvPr>
          <p:cNvSpPr txBox="1"/>
          <p:nvPr/>
        </p:nvSpPr>
        <p:spPr>
          <a:xfrm>
            <a:off x="11478476" y="2378390"/>
            <a:ext cx="134652" cy="193579"/>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fr-FR" sz="1200" dirty="0">
                <a:solidFill>
                  <a:srgbClr val="2DB574"/>
                </a:solidFill>
                <a:sym typeface="Wingdings" panose="05000000000000000000" pitchFamily="2" charset="2"/>
              </a:rPr>
              <a:t></a:t>
            </a:r>
            <a:endParaRPr lang="fr-FR" sz="1200" dirty="0">
              <a:solidFill>
                <a:srgbClr val="2DB574"/>
              </a:solidFill>
            </a:endParaRPr>
          </a:p>
        </p:txBody>
      </p:sp>
      <p:sp>
        <p:nvSpPr>
          <p:cNvPr id="14" name="ZoneTexte 13">
            <a:extLst>
              <a:ext uri="{FF2B5EF4-FFF2-40B4-BE49-F238E27FC236}">
                <a16:creationId xmlns:a16="http://schemas.microsoft.com/office/drawing/2014/main" id="{4CA028C7-6EB6-A017-3264-06740BBEE963}"/>
              </a:ext>
            </a:extLst>
          </p:cNvPr>
          <p:cNvSpPr txBox="1"/>
          <p:nvPr/>
        </p:nvSpPr>
        <p:spPr>
          <a:xfrm>
            <a:off x="11475690" y="3036672"/>
            <a:ext cx="134652" cy="193579"/>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fr-FR" sz="1200" dirty="0">
                <a:solidFill>
                  <a:srgbClr val="2DB574"/>
                </a:solidFill>
                <a:sym typeface="Wingdings" panose="05000000000000000000" pitchFamily="2" charset="2"/>
              </a:rPr>
              <a:t></a:t>
            </a:r>
            <a:endParaRPr lang="fr-FR" sz="1200" dirty="0">
              <a:solidFill>
                <a:srgbClr val="2DB574"/>
              </a:solidFill>
            </a:endParaRPr>
          </a:p>
        </p:txBody>
      </p:sp>
      <p:sp>
        <p:nvSpPr>
          <p:cNvPr id="16" name="ZoneTexte 15">
            <a:extLst>
              <a:ext uri="{FF2B5EF4-FFF2-40B4-BE49-F238E27FC236}">
                <a16:creationId xmlns:a16="http://schemas.microsoft.com/office/drawing/2014/main" id="{6A5C4C35-B3C3-F678-D721-72AFFFAB5616}"/>
              </a:ext>
            </a:extLst>
          </p:cNvPr>
          <p:cNvSpPr txBox="1"/>
          <p:nvPr/>
        </p:nvSpPr>
        <p:spPr>
          <a:xfrm>
            <a:off x="11528493" y="3698091"/>
            <a:ext cx="134652" cy="193579"/>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fr-FR" sz="1200" dirty="0">
                <a:solidFill>
                  <a:srgbClr val="2DB574"/>
                </a:solidFill>
                <a:sym typeface="Wingdings" panose="05000000000000000000" pitchFamily="2" charset="2"/>
              </a:rPr>
              <a:t></a:t>
            </a:r>
            <a:endParaRPr lang="fr-FR" sz="1200" dirty="0">
              <a:solidFill>
                <a:srgbClr val="2DB574"/>
              </a:solidFill>
            </a:endParaRPr>
          </a:p>
        </p:txBody>
      </p:sp>
      <p:sp>
        <p:nvSpPr>
          <p:cNvPr id="19" name="ZoneTexte 18">
            <a:extLst>
              <a:ext uri="{FF2B5EF4-FFF2-40B4-BE49-F238E27FC236}">
                <a16:creationId xmlns:a16="http://schemas.microsoft.com/office/drawing/2014/main" id="{2CE76988-49DA-BDA2-ADB8-A860F70924C8}"/>
              </a:ext>
            </a:extLst>
          </p:cNvPr>
          <p:cNvSpPr txBox="1"/>
          <p:nvPr/>
        </p:nvSpPr>
        <p:spPr>
          <a:xfrm>
            <a:off x="11469552" y="4485702"/>
            <a:ext cx="134652" cy="193579"/>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fr-FR" sz="1200" dirty="0">
                <a:solidFill>
                  <a:srgbClr val="2DB574"/>
                </a:solidFill>
                <a:sym typeface="Wingdings" panose="05000000000000000000" pitchFamily="2" charset="2"/>
              </a:rPr>
              <a:t></a:t>
            </a:r>
            <a:endParaRPr lang="fr-FR" sz="1200" dirty="0">
              <a:solidFill>
                <a:srgbClr val="2DB574"/>
              </a:solidFill>
            </a:endParaRPr>
          </a:p>
        </p:txBody>
      </p:sp>
      <p:sp>
        <p:nvSpPr>
          <p:cNvPr id="27" name="Freeform 6">
            <a:extLst>
              <a:ext uri="{FF2B5EF4-FFF2-40B4-BE49-F238E27FC236}">
                <a16:creationId xmlns:a16="http://schemas.microsoft.com/office/drawing/2014/main" id="{BBB423A1-6446-464E-FE3D-CD6A43045A95}"/>
              </a:ext>
            </a:extLst>
          </p:cNvPr>
          <p:cNvSpPr>
            <a:spLocks/>
          </p:cNvSpPr>
          <p:nvPr/>
        </p:nvSpPr>
        <p:spPr bwMode="auto">
          <a:xfrm>
            <a:off x="10731738" y="3090507"/>
            <a:ext cx="186427" cy="162346"/>
          </a:xfrm>
          <a:custGeom>
            <a:avLst/>
            <a:gdLst/>
            <a:ahLst/>
            <a:cxnLst>
              <a:cxn ang="0">
                <a:pos x="60" y="4"/>
              </a:cxn>
              <a:cxn ang="0">
                <a:pos x="60" y="4"/>
              </a:cxn>
              <a:cxn ang="0">
                <a:pos x="74" y="26"/>
              </a:cxn>
              <a:cxn ang="0">
                <a:pos x="74" y="26"/>
              </a:cxn>
              <a:cxn ang="0">
                <a:pos x="100" y="34"/>
              </a:cxn>
              <a:cxn ang="0">
                <a:pos x="100" y="34"/>
              </a:cxn>
              <a:cxn ang="0">
                <a:pos x="104" y="36"/>
              </a:cxn>
              <a:cxn ang="0">
                <a:pos x="106" y="38"/>
              </a:cxn>
              <a:cxn ang="0">
                <a:pos x="106" y="42"/>
              </a:cxn>
              <a:cxn ang="0">
                <a:pos x="104" y="44"/>
              </a:cxn>
              <a:cxn ang="0">
                <a:pos x="104" y="44"/>
              </a:cxn>
              <a:cxn ang="0">
                <a:pos x="86" y="66"/>
              </a:cxn>
              <a:cxn ang="0">
                <a:pos x="86" y="66"/>
              </a:cxn>
              <a:cxn ang="0">
                <a:pos x="88" y="92"/>
              </a:cxn>
              <a:cxn ang="0">
                <a:pos x="88" y="92"/>
              </a:cxn>
              <a:cxn ang="0">
                <a:pos x="86" y="96"/>
              </a:cxn>
              <a:cxn ang="0">
                <a:pos x="84" y="98"/>
              </a:cxn>
              <a:cxn ang="0">
                <a:pos x="82" y="100"/>
              </a:cxn>
              <a:cxn ang="0">
                <a:pos x="78" y="100"/>
              </a:cxn>
              <a:cxn ang="0">
                <a:pos x="78" y="100"/>
              </a:cxn>
              <a:cxn ang="0">
                <a:pos x="50" y="90"/>
              </a:cxn>
              <a:cxn ang="0">
                <a:pos x="50" y="90"/>
              </a:cxn>
              <a:cxn ang="0">
                <a:pos x="28" y="98"/>
              </a:cxn>
              <a:cxn ang="0">
                <a:pos x="28" y="98"/>
              </a:cxn>
              <a:cxn ang="0">
                <a:pos x="22" y="100"/>
              </a:cxn>
              <a:cxn ang="0">
                <a:pos x="20" y="100"/>
              </a:cxn>
              <a:cxn ang="0">
                <a:pos x="18" y="98"/>
              </a:cxn>
              <a:cxn ang="0">
                <a:pos x="16" y="92"/>
              </a:cxn>
              <a:cxn ang="0">
                <a:pos x="16" y="92"/>
              </a:cxn>
              <a:cxn ang="0">
                <a:pos x="18" y="64"/>
              </a:cxn>
              <a:cxn ang="0">
                <a:pos x="18" y="64"/>
              </a:cxn>
              <a:cxn ang="0">
                <a:pos x="2" y="44"/>
              </a:cxn>
              <a:cxn ang="0">
                <a:pos x="2" y="44"/>
              </a:cxn>
              <a:cxn ang="0">
                <a:pos x="0" y="40"/>
              </a:cxn>
              <a:cxn ang="0">
                <a:pos x="0" y="38"/>
              </a:cxn>
              <a:cxn ang="0">
                <a:pos x="2" y="34"/>
              </a:cxn>
              <a:cxn ang="0">
                <a:pos x="6" y="32"/>
              </a:cxn>
              <a:cxn ang="0">
                <a:pos x="6" y="32"/>
              </a:cxn>
              <a:cxn ang="0">
                <a:pos x="32" y="24"/>
              </a:cxn>
              <a:cxn ang="0">
                <a:pos x="32" y="24"/>
              </a:cxn>
              <a:cxn ang="0">
                <a:pos x="46" y="4"/>
              </a:cxn>
              <a:cxn ang="0">
                <a:pos x="46" y="4"/>
              </a:cxn>
              <a:cxn ang="0">
                <a:pos x="50" y="0"/>
              </a:cxn>
              <a:cxn ang="0">
                <a:pos x="52" y="0"/>
              </a:cxn>
              <a:cxn ang="0">
                <a:pos x="56" y="0"/>
              </a:cxn>
              <a:cxn ang="0">
                <a:pos x="60" y="4"/>
              </a:cxn>
              <a:cxn ang="0">
                <a:pos x="60" y="4"/>
              </a:cxn>
            </a:cxnLst>
            <a:rect l="0" t="0" r="r" b="b"/>
            <a:pathLst>
              <a:path w="106" h="100">
                <a:moveTo>
                  <a:pt x="60" y="4"/>
                </a:moveTo>
                <a:lnTo>
                  <a:pt x="60" y="4"/>
                </a:lnTo>
                <a:lnTo>
                  <a:pt x="74" y="26"/>
                </a:lnTo>
                <a:lnTo>
                  <a:pt x="74" y="26"/>
                </a:lnTo>
                <a:lnTo>
                  <a:pt x="100" y="34"/>
                </a:lnTo>
                <a:lnTo>
                  <a:pt x="100" y="34"/>
                </a:lnTo>
                <a:lnTo>
                  <a:pt x="104" y="36"/>
                </a:lnTo>
                <a:lnTo>
                  <a:pt x="106" y="38"/>
                </a:lnTo>
                <a:lnTo>
                  <a:pt x="106" y="42"/>
                </a:lnTo>
                <a:lnTo>
                  <a:pt x="104" y="44"/>
                </a:lnTo>
                <a:lnTo>
                  <a:pt x="104" y="44"/>
                </a:lnTo>
                <a:lnTo>
                  <a:pt x="86" y="66"/>
                </a:lnTo>
                <a:lnTo>
                  <a:pt x="86" y="66"/>
                </a:lnTo>
                <a:lnTo>
                  <a:pt x="88" y="92"/>
                </a:lnTo>
                <a:lnTo>
                  <a:pt x="88" y="92"/>
                </a:lnTo>
                <a:lnTo>
                  <a:pt x="86" y="96"/>
                </a:lnTo>
                <a:lnTo>
                  <a:pt x="84" y="98"/>
                </a:lnTo>
                <a:lnTo>
                  <a:pt x="82" y="100"/>
                </a:lnTo>
                <a:lnTo>
                  <a:pt x="78" y="100"/>
                </a:lnTo>
                <a:lnTo>
                  <a:pt x="78" y="100"/>
                </a:lnTo>
                <a:lnTo>
                  <a:pt x="50" y="90"/>
                </a:lnTo>
                <a:lnTo>
                  <a:pt x="50" y="90"/>
                </a:lnTo>
                <a:lnTo>
                  <a:pt x="28" y="98"/>
                </a:lnTo>
                <a:lnTo>
                  <a:pt x="28" y="98"/>
                </a:lnTo>
                <a:lnTo>
                  <a:pt x="22" y="100"/>
                </a:lnTo>
                <a:lnTo>
                  <a:pt x="20" y="100"/>
                </a:lnTo>
                <a:lnTo>
                  <a:pt x="18" y="98"/>
                </a:lnTo>
                <a:lnTo>
                  <a:pt x="16" y="92"/>
                </a:lnTo>
                <a:lnTo>
                  <a:pt x="16" y="92"/>
                </a:lnTo>
                <a:lnTo>
                  <a:pt x="18" y="64"/>
                </a:lnTo>
                <a:lnTo>
                  <a:pt x="18" y="64"/>
                </a:lnTo>
                <a:lnTo>
                  <a:pt x="2" y="44"/>
                </a:lnTo>
                <a:lnTo>
                  <a:pt x="2" y="44"/>
                </a:lnTo>
                <a:lnTo>
                  <a:pt x="0" y="40"/>
                </a:lnTo>
                <a:lnTo>
                  <a:pt x="0" y="38"/>
                </a:lnTo>
                <a:lnTo>
                  <a:pt x="2" y="34"/>
                </a:lnTo>
                <a:lnTo>
                  <a:pt x="6" y="32"/>
                </a:lnTo>
                <a:lnTo>
                  <a:pt x="6" y="32"/>
                </a:lnTo>
                <a:lnTo>
                  <a:pt x="32" y="24"/>
                </a:lnTo>
                <a:lnTo>
                  <a:pt x="32" y="24"/>
                </a:lnTo>
                <a:lnTo>
                  <a:pt x="46" y="4"/>
                </a:lnTo>
                <a:lnTo>
                  <a:pt x="46" y="4"/>
                </a:lnTo>
                <a:lnTo>
                  <a:pt x="50" y="0"/>
                </a:lnTo>
                <a:lnTo>
                  <a:pt x="52" y="0"/>
                </a:lnTo>
                <a:lnTo>
                  <a:pt x="56" y="0"/>
                </a:lnTo>
                <a:lnTo>
                  <a:pt x="60" y="4"/>
                </a:lnTo>
                <a:lnTo>
                  <a:pt x="60" y="4"/>
                </a:lnTo>
                <a:close/>
              </a:path>
            </a:pathLst>
          </a:custGeom>
          <a:solidFill>
            <a:srgbClr val="121B5A"/>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 name="Freeform 6">
            <a:extLst>
              <a:ext uri="{FF2B5EF4-FFF2-40B4-BE49-F238E27FC236}">
                <a16:creationId xmlns:a16="http://schemas.microsoft.com/office/drawing/2014/main" id="{4AD3E7EC-A948-4707-914F-3484304BB218}"/>
              </a:ext>
            </a:extLst>
          </p:cNvPr>
          <p:cNvSpPr>
            <a:spLocks/>
          </p:cNvSpPr>
          <p:nvPr/>
        </p:nvSpPr>
        <p:spPr bwMode="auto">
          <a:xfrm>
            <a:off x="10731738" y="3787055"/>
            <a:ext cx="186427" cy="162346"/>
          </a:xfrm>
          <a:custGeom>
            <a:avLst/>
            <a:gdLst/>
            <a:ahLst/>
            <a:cxnLst>
              <a:cxn ang="0">
                <a:pos x="60" y="4"/>
              </a:cxn>
              <a:cxn ang="0">
                <a:pos x="60" y="4"/>
              </a:cxn>
              <a:cxn ang="0">
                <a:pos x="74" y="26"/>
              </a:cxn>
              <a:cxn ang="0">
                <a:pos x="74" y="26"/>
              </a:cxn>
              <a:cxn ang="0">
                <a:pos x="100" y="34"/>
              </a:cxn>
              <a:cxn ang="0">
                <a:pos x="100" y="34"/>
              </a:cxn>
              <a:cxn ang="0">
                <a:pos x="104" y="36"/>
              </a:cxn>
              <a:cxn ang="0">
                <a:pos x="106" y="38"/>
              </a:cxn>
              <a:cxn ang="0">
                <a:pos x="106" y="42"/>
              </a:cxn>
              <a:cxn ang="0">
                <a:pos x="104" y="44"/>
              </a:cxn>
              <a:cxn ang="0">
                <a:pos x="104" y="44"/>
              </a:cxn>
              <a:cxn ang="0">
                <a:pos x="86" y="66"/>
              </a:cxn>
              <a:cxn ang="0">
                <a:pos x="86" y="66"/>
              </a:cxn>
              <a:cxn ang="0">
                <a:pos x="88" y="92"/>
              </a:cxn>
              <a:cxn ang="0">
                <a:pos x="88" y="92"/>
              </a:cxn>
              <a:cxn ang="0">
                <a:pos x="86" y="96"/>
              </a:cxn>
              <a:cxn ang="0">
                <a:pos x="84" y="98"/>
              </a:cxn>
              <a:cxn ang="0">
                <a:pos x="82" y="100"/>
              </a:cxn>
              <a:cxn ang="0">
                <a:pos x="78" y="100"/>
              </a:cxn>
              <a:cxn ang="0">
                <a:pos x="78" y="100"/>
              </a:cxn>
              <a:cxn ang="0">
                <a:pos x="50" y="90"/>
              </a:cxn>
              <a:cxn ang="0">
                <a:pos x="50" y="90"/>
              </a:cxn>
              <a:cxn ang="0">
                <a:pos x="28" y="98"/>
              </a:cxn>
              <a:cxn ang="0">
                <a:pos x="28" y="98"/>
              </a:cxn>
              <a:cxn ang="0">
                <a:pos x="22" y="100"/>
              </a:cxn>
              <a:cxn ang="0">
                <a:pos x="20" y="100"/>
              </a:cxn>
              <a:cxn ang="0">
                <a:pos x="18" y="98"/>
              </a:cxn>
              <a:cxn ang="0">
                <a:pos x="16" y="92"/>
              </a:cxn>
              <a:cxn ang="0">
                <a:pos x="16" y="92"/>
              </a:cxn>
              <a:cxn ang="0">
                <a:pos x="18" y="64"/>
              </a:cxn>
              <a:cxn ang="0">
                <a:pos x="18" y="64"/>
              </a:cxn>
              <a:cxn ang="0">
                <a:pos x="2" y="44"/>
              </a:cxn>
              <a:cxn ang="0">
                <a:pos x="2" y="44"/>
              </a:cxn>
              <a:cxn ang="0">
                <a:pos x="0" y="40"/>
              </a:cxn>
              <a:cxn ang="0">
                <a:pos x="0" y="38"/>
              </a:cxn>
              <a:cxn ang="0">
                <a:pos x="2" y="34"/>
              </a:cxn>
              <a:cxn ang="0">
                <a:pos x="6" y="32"/>
              </a:cxn>
              <a:cxn ang="0">
                <a:pos x="6" y="32"/>
              </a:cxn>
              <a:cxn ang="0">
                <a:pos x="32" y="24"/>
              </a:cxn>
              <a:cxn ang="0">
                <a:pos x="32" y="24"/>
              </a:cxn>
              <a:cxn ang="0">
                <a:pos x="46" y="4"/>
              </a:cxn>
              <a:cxn ang="0">
                <a:pos x="46" y="4"/>
              </a:cxn>
              <a:cxn ang="0">
                <a:pos x="50" y="0"/>
              </a:cxn>
              <a:cxn ang="0">
                <a:pos x="52" y="0"/>
              </a:cxn>
              <a:cxn ang="0">
                <a:pos x="56" y="0"/>
              </a:cxn>
              <a:cxn ang="0">
                <a:pos x="60" y="4"/>
              </a:cxn>
              <a:cxn ang="0">
                <a:pos x="60" y="4"/>
              </a:cxn>
            </a:cxnLst>
            <a:rect l="0" t="0" r="r" b="b"/>
            <a:pathLst>
              <a:path w="106" h="100">
                <a:moveTo>
                  <a:pt x="60" y="4"/>
                </a:moveTo>
                <a:lnTo>
                  <a:pt x="60" y="4"/>
                </a:lnTo>
                <a:lnTo>
                  <a:pt x="74" y="26"/>
                </a:lnTo>
                <a:lnTo>
                  <a:pt x="74" y="26"/>
                </a:lnTo>
                <a:lnTo>
                  <a:pt x="100" y="34"/>
                </a:lnTo>
                <a:lnTo>
                  <a:pt x="100" y="34"/>
                </a:lnTo>
                <a:lnTo>
                  <a:pt x="104" y="36"/>
                </a:lnTo>
                <a:lnTo>
                  <a:pt x="106" y="38"/>
                </a:lnTo>
                <a:lnTo>
                  <a:pt x="106" y="42"/>
                </a:lnTo>
                <a:lnTo>
                  <a:pt x="104" y="44"/>
                </a:lnTo>
                <a:lnTo>
                  <a:pt x="104" y="44"/>
                </a:lnTo>
                <a:lnTo>
                  <a:pt x="86" y="66"/>
                </a:lnTo>
                <a:lnTo>
                  <a:pt x="86" y="66"/>
                </a:lnTo>
                <a:lnTo>
                  <a:pt x="88" y="92"/>
                </a:lnTo>
                <a:lnTo>
                  <a:pt x="88" y="92"/>
                </a:lnTo>
                <a:lnTo>
                  <a:pt x="86" y="96"/>
                </a:lnTo>
                <a:lnTo>
                  <a:pt x="84" y="98"/>
                </a:lnTo>
                <a:lnTo>
                  <a:pt x="82" y="100"/>
                </a:lnTo>
                <a:lnTo>
                  <a:pt x="78" y="100"/>
                </a:lnTo>
                <a:lnTo>
                  <a:pt x="78" y="100"/>
                </a:lnTo>
                <a:lnTo>
                  <a:pt x="50" y="90"/>
                </a:lnTo>
                <a:lnTo>
                  <a:pt x="50" y="90"/>
                </a:lnTo>
                <a:lnTo>
                  <a:pt x="28" y="98"/>
                </a:lnTo>
                <a:lnTo>
                  <a:pt x="28" y="98"/>
                </a:lnTo>
                <a:lnTo>
                  <a:pt x="22" y="100"/>
                </a:lnTo>
                <a:lnTo>
                  <a:pt x="20" y="100"/>
                </a:lnTo>
                <a:lnTo>
                  <a:pt x="18" y="98"/>
                </a:lnTo>
                <a:lnTo>
                  <a:pt x="16" y="92"/>
                </a:lnTo>
                <a:lnTo>
                  <a:pt x="16" y="92"/>
                </a:lnTo>
                <a:lnTo>
                  <a:pt x="18" y="64"/>
                </a:lnTo>
                <a:lnTo>
                  <a:pt x="18" y="64"/>
                </a:lnTo>
                <a:lnTo>
                  <a:pt x="2" y="44"/>
                </a:lnTo>
                <a:lnTo>
                  <a:pt x="2" y="44"/>
                </a:lnTo>
                <a:lnTo>
                  <a:pt x="0" y="40"/>
                </a:lnTo>
                <a:lnTo>
                  <a:pt x="0" y="38"/>
                </a:lnTo>
                <a:lnTo>
                  <a:pt x="2" y="34"/>
                </a:lnTo>
                <a:lnTo>
                  <a:pt x="6" y="32"/>
                </a:lnTo>
                <a:lnTo>
                  <a:pt x="6" y="32"/>
                </a:lnTo>
                <a:lnTo>
                  <a:pt x="32" y="24"/>
                </a:lnTo>
                <a:lnTo>
                  <a:pt x="32" y="24"/>
                </a:lnTo>
                <a:lnTo>
                  <a:pt x="46" y="4"/>
                </a:lnTo>
                <a:lnTo>
                  <a:pt x="46" y="4"/>
                </a:lnTo>
                <a:lnTo>
                  <a:pt x="50" y="0"/>
                </a:lnTo>
                <a:lnTo>
                  <a:pt x="52" y="0"/>
                </a:lnTo>
                <a:lnTo>
                  <a:pt x="56" y="0"/>
                </a:lnTo>
                <a:lnTo>
                  <a:pt x="60" y="4"/>
                </a:lnTo>
                <a:lnTo>
                  <a:pt x="60" y="4"/>
                </a:lnTo>
                <a:close/>
              </a:path>
            </a:pathLst>
          </a:custGeom>
          <a:solidFill>
            <a:srgbClr val="121B5A"/>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9" name="Freeform 6">
            <a:extLst>
              <a:ext uri="{FF2B5EF4-FFF2-40B4-BE49-F238E27FC236}">
                <a16:creationId xmlns:a16="http://schemas.microsoft.com/office/drawing/2014/main" id="{50A2C31B-FA4B-59DE-7BA1-A667FD2BA9C3}"/>
              </a:ext>
            </a:extLst>
          </p:cNvPr>
          <p:cNvSpPr>
            <a:spLocks/>
          </p:cNvSpPr>
          <p:nvPr/>
        </p:nvSpPr>
        <p:spPr bwMode="auto">
          <a:xfrm>
            <a:off x="10731737" y="4482660"/>
            <a:ext cx="186427" cy="162346"/>
          </a:xfrm>
          <a:custGeom>
            <a:avLst/>
            <a:gdLst/>
            <a:ahLst/>
            <a:cxnLst>
              <a:cxn ang="0">
                <a:pos x="60" y="4"/>
              </a:cxn>
              <a:cxn ang="0">
                <a:pos x="60" y="4"/>
              </a:cxn>
              <a:cxn ang="0">
                <a:pos x="74" y="26"/>
              </a:cxn>
              <a:cxn ang="0">
                <a:pos x="74" y="26"/>
              </a:cxn>
              <a:cxn ang="0">
                <a:pos x="100" y="34"/>
              </a:cxn>
              <a:cxn ang="0">
                <a:pos x="100" y="34"/>
              </a:cxn>
              <a:cxn ang="0">
                <a:pos x="104" y="36"/>
              </a:cxn>
              <a:cxn ang="0">
                <a:pos x="106" y="38"/>
              </a:cxn>
              <a:cxn ang="0">
                <a:pos x="106" y="42"/>
              </a:cxn>
              <a:cxn ang="0">
                <a:pos x="104" y="44"/>
              </a:cxn>
              <a:cxn ang="0">
                <a:pos x="104" y="44"/>
              </a:cxn>
              <a:cxn ang="0">
                <a:pos x="86" y="66"/>
              </a:cxn>
              <a:cxn ang="0">
                <a:pos x="86" y="66"/>
              </a:cxn>
              <a:cxn ang="0">
                <a:pos x="88" y="92"/>
              </a:cxn>
              <a:cxn ang="0">
                <a:pos x="88" y="92"/>
              </a:cxn>
              <a:cxn ang="0">
                <a:pos x="86" y="96"/>
              </a:cxn>
              <a:cxn ang="0">
                <a:pos x="84" y="98"/>
              </a:cxn>
              <a:cxn ang="0">
                <a:pos x="82" y="100"/>
              </a:cxn>
              <a:cxn ang="0">
                <a:pos x="78" y="100"/>
              </a:cxn>
              <a:cxn ang="0">
                <a:pos x="78" y="100"/>
              </a:cxn>
              <a:cxn ang="0">
                <a:pos x="50" y="90"/>
              </a:cxn>
              <a:cxn ang="0">
                <a:pos x="50" y="90"/>
              </a:cxn>
              <a:cxn ang="0">
                <a:pos x="28" y="98"/>
              </a:cxn>
              <a:cxn ang="0">
                <a:pos x="28" y="98"/>
              </a:cxn>
              <a:cxn ang="0">
                <a:pos x="22" y="100"/>
              </a:cxn>
              <a:cxn ang="0">
                <a:pos x="20" y="100"/>
              </a:cxn>
              <a:cxn ang="0">
                <a:pos x="18" y="98"/>
              </a:cxn>
              <a:cxn ang="0">
                <a:pos x="16" y="92"/>
              </a:cxn>
              <a:cxn ang="0">
                <a:pos x="16" y="92"/>
              </a:cxn>
              <a:cxn ang="0">
                <a:pos x="18" y="64"/>
              </a:cxn>
              <a:cxn ang="0">
                <a:pos x="18" y="64"/>
              </a:cxn>
              <a:cxn ang="0">
                <a:pos x="2" y="44"/>
              </a:cxn>
              <a:cxn ang="0">
                <a:pos x="2" y="44"/>
              </a:cxn>
              <a:cxn ang="0">
                <a:pos x="0" y="40"/>
              </a:cxn>
              <a:cxn ang="0">
                <a:pos x="0" y="38"/>
              </a:cxn>
              <a:cxn ang="0">
                <a:pos x="2" y="34"/>
              </a:cxn>
              <a:cxn ang="0">
                <a:pos x="6" y="32"/>
              </a:cxn>
              <a:cxn ang="0">
                <a:pos x="6" y="32"/>
              </a:cxn>
              <a:cxn ang="0">
                <a:pos x="32" y="24"/>
              </a:cxn>
              <a:cxn ang="0">
                <a:pos x="32" y="24"/>
              </a:cxn>
              <a:cxn ang="0">
                <a:pos x="46" y="4"/>
              </a:cxn>
              <a:cxn ang="0">
                <a:pos x="46" y="4"/>
              </a:cxn>
              <a:cxn ang="0">
                <a:pos x="50" y="0"/>
              </a:cxn>
              <a:cxn ang="0">
                <a:pos x="52" y="0"/>
              </a:cxn>
              <a:cxn ang="0">
                <a:pos x="56" y="0"/>
              </a:cxn>
              <a:cxn ang="0">
                <a:pos x="60" y="4"/>
              </a:cxn>
              <a:cxn ang="0">
                <a:pos x="60" y="4"/>
              </a:cxn>
            </a:cxnLst>
            <a:rect l="0" t="0" r="r" b="b"/>
            <a:pathLst>
              <a:path w="106" h="100">
                <a:moveTo>
                  <a:pt x="60" y="4"/>
                </a:moveTo>
                <a:lnTo>
                  <a:pt x="60" y="4"/>
                </a:lnTo>
                <a:lnTo>
                  <a:pt x="74" y="26"/>
                </a:lnTo>
                <a:lnTo>
                  <a:pt x="74" y="26"/>
                </a:lnTo>
                <a:lnTo>
                  <a:pt x="100" y="34"/>
                </a:lnTo>
                <a:lnTo>
                  <a:pt x="100" y="34"/>
                </a:lnTo>
                <a:lnTo>
                  <a:pt x="104" y="36"/>
                </a:lnTo>
                <a:lnTo>
                  <a:pt x="106" y="38"/>
                </a:lnTo>
                <a:lnTo>
                  <a:pt x="106" y="42"/>
                </a:lnTo>
                <a:lnTo>
                  <a:pt x="104" y="44"/>
                </a:lnTo>
                <a:lnTo>
                  <a:pt x="104" y="44"/>
                </a:lnTo>
                <a:lnTo>
                  <a:pt x="86" y="66"/>
                </a:lnTo>
                <a:lnTo>
                  <a:pt x="86" y="66"/>
                </a:lnTo>
                <a:lnTo>
                  <a:pt x="88" y="92"/>
                </a:lnTo>
                <a:lnTo>
                  <a:pt x="88" y="92"/>
                </a:lnTo>
                <a:lnTo>
                  <a:pt x="86" y="96"/>
                </a:lnTo>
                <a:lnTo>
                  <a:pt x="84" y="98"/>
                </a:lnTo>
                <a:lnTo>
                  <a:pt x="82" y="100"/>
                </a:lnTo>
                <a:lnTo>
                  <a:pt x="78" y="100"/>
                </a:lnTo>
                <a:lnTo>
                  <a:pt x="78" y="100"/>
                </a:lnTo>
                <a:lnTo>
                  <a:pt x="50" y="90"/>
                </a:lnTo>
                <a:lnTo>
                  <a:pt x="50" y="90"/>
                </a:lnTo>
                <a:lnTo>
                  <a:pt x="28" y="98"/>
                </a:lnTo>
                <a:lnTo>
                  <a:pt x="28" y="98"/>
                </a:lnTo>
                <a:lnTo>
                  <a:pt x="22" y="100"/>
                </a:lnTo>
                <a:lnTo>
                  <a:pt x="20" y="100"/>
                </a:lnTo>
                <a:lnTo>
                  <a:pt x="18" y="98"/>
                </a:lnTo>
                <a:lnTo>
                  <a:pt x="16" y="92"/>
                </a:lnTo>
                <a:lnTo>
                  <a:pt x="16" y="92"/>
                </a:lnTo>
                <a:lnTo>
                  <a:pt x="18" y="64"/>
                </a:lnTo>
                <a:lnTo>
                  <a:pt x="18" y="64"/>
                </a:lnTo>
                <a:lnTo>
                  <a:pt x="2" y="44"/>
                </a:lnTo>
                <a:lnTo>
                  <a:pt x="2" y="44"/>
                </a:lnTo>
                <a:lnTo>
                  <a:pt x="0" y="40"/>
                </a:lnTo>
                <a:lnTo>
                  <a:pt x="0" y="38"/>
                </a:lnTo>
                <a:lnTo>
                  <a:pt x="2" y="34"/>
                </a:lnTo>
                <a:lnTo>
                  <a:pt x="6" y="32"/>
                </a:lnTo>
                <a:lnTo>
                  <a:pt x="6" y="32"/>
                </a:lnTo>
                <a:lnTo>
                  <a:pt x="32" y="24"/>
                </a:lnTo>
                <a:lnTo>
                  <a:pt x="32" y="24"/>
                </a:lnTo>
                <a:lnTo>
                  <a:pt x="46" y="4"/>
                </a:lnTo>
                <a:lnTo>
                  <a:pt x="46" y="4"/>
                </a:lnTo>
                <a:lnTo>
                  <a:pt x="50" y="0"/>
                </a:lnTo>
                <a:lnTo>
                  <a:pt x="52" y="0"/>
                </a:lnTo>
                <a:lnTo>
                  <a:pt x="56" y="0"/>
                </a:lnTo>
                <a:lnTo>
                  <a:pt x="60" y="4"/>
                </a:lnTo>
                <a:lnTo>
                  <a:pt x="60" y="4"/>
                </a:lnTo>
                <a:close/>
              </a:path>
            </a:pathLst>
          </a:custGeom>
          <a:solidFill>
            <a:srgbClr val="121B5A"/>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946229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Q13.X_Graph">
            <a:extLst>
              <a:ext uri="{FF2B5EF4-FFF2-40B4-BE49-F238E27FC236}">
                <a16:creationId xmlns:a16="http://schemas.microsoft.com/office/drawing/2014/main" id="{D55A43F0-91C7-F06D-8D73-230AE6F17015}"/>
              </a:ext>
            </a:extLst>
          </p:cNvPr>
          <p:cNvGraphicFramePr>
            <a:graphicFrameLocks noChangeAspect="1"/>
          </p:cNvGraphicFramePr>
          <p:nvPr>
            <p:extLst>
              <p:ext uri="{D42A27DB-BD31-4B8C-83A1-F6EECF244321}">
                <p14:modId xmlns:p14="http://schemas.microsoft.com/office/powerpoint/2010/main" val="2564286579"/>
              </p:ext>
            </p:extLst>
          </p:nvPr>
        </p:nvGraphicFramePr>
        <p:xfrm>
          <a:off x="3410574" y="1199875"/>
          <a:ext cx="7982850" cy="47960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 name="Q13.X_Graph_Moyenne">
            <a:extLst>
              <a:ext uri="{FF2B5EF4-FFF2-40B4-BE49-F238E27FC236}">
                <a16:creationId xmlns:a16="http://schemas.microsoft.com/office/drawing/2014/main" id="{4186465F-5123-C785-70E1-D683D44A97F8}"/>
              </a:ext>
            </a:extLst>
          </p:cNvPr>
          <p:cNvGraphicFramePr>
            <a:graphicFrameLocks noChangeAspect="1"/>
          </p:cNvGraphicFramePr>
          <p:nvPr>
            <p:extLst>
              <p:ext uri="{D42A27DB-BD31-4B8C-83A1-F6EECF244321}">
                <p14:modId xmlns:p14="http://schemas.microsoft.com/office/powerpoint/2010/main" val="3425859315"/>
              </p:ext>
            </p:extLst>
          </p:nvPr>
        </p:nvGraphicFramePr>
        <p:xfrm>
          <a:off x="8935670" y="1146008"/>
          <a:ext cx="2738026" cy="4796090"/>
        </p:xfrm>
        <a:graphic>
          <a:graphicData uri="http://schemas.openxmlformats.org/drawingml/2006/chart">
            <c:chart xmlns:c="http://schemas.openxmlformats.org/drawingml/2006/chart" xmlns:r="http://schemas.openxmlformats.org/officeDocument/2006/relationships" r:id="rId4"/>
          </a:graphicData>
        </a:graphic>
      </p:graphicFrame>
      <p:sp>
        <p:nvSpPr>
          <p:cNvPr id="11" name="Background Box">
            <a:extLst>
              <a:ext uri="{FF2B5EF4-FFF2-40B4-BE49-F238E27FC236}">
                <a16:creationId xmlns:a16="http://schemas.microsoft.com/office/drawing/2014/main" id="{36F1751D-751A-653A-2912-A6451EDA231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flipV="1">
            <a:off x="444569" y="-5"/>
            <a:ext cx="2597081" cy="5948363"/>
          </a:xfrm>
          <a:prstGeom prst="snip1Rect">
            <a:avLst>
              <a:gd name="adj" fmla="val 14222"/>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914400" rtl="0" eaLnBrk="1" fontAlgn="auto" latinLnBrk="0" hangingPunct="1">
              <a:lnSpc>
                <a:spcPct val="112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Barlow"/>
              <a:ea typeface="+mn-ea"/>
              <a:cs typeface="+mn-cs"/>
            </a:endParaRPr>
          </a:p>
        </p:txBody>
      </p:sp>
      <p:sp>
        <p:nvSpPr>
          <p:cNvPr id="4" name="Title">
            <a:extLst>
              <a:ext uri="{FF2B5EF4-FFF2-40B4-BE49-F238E27FC236}">
                <a16:creationId xmlns:a16="http://schemas.microsoft.com/office/drawing/2014/main" id="{FB0D11D1-11DA-F049-3A2A-F8BBAC3246CD}"/>
              </a:ext>
            </a:extLst>
          </p:cNvPr>
          <p:cNvSpPr>
            <a:spLocks noGrp="1"/>
          </p:cNvSpPr>
          <p:nvPr>
            <p:ph type="title"/>
          </p:nvPr>
        </p:nvSpPr>
        <p:spPr>
          <a:xfrm>
            <a:off x="558800" y="701675"/>
            <a:ext cx="2451100" cy="715963"/>
          </a:xfrm>
        </p:spPr>
        <p:txBody>
          <a:bodyPr/>
          <a:lstStyle/>
          <a:p>
            <a:r>
              <a:rPr lang="fr-FR" dirty="0"/>
              <a:t>Les crèches toujours au rendez-vous des attentes des parents</a:t>
            </a:r>
          </a:p>
        </p:txBody>
      </p:sp>
      <p:sp>
        <p:nvSpPr>
          <p:cNvPr id="15" name="Placeholder">
            <a:extLst>
              <a:ext uri="{FF2B5EF4-FFF2-40B4-BE49-F238E27FC236}">
                <a16:creationId xmlns:a16="http://schemas.microsoft.com/office/drawing/2014/main" id="{F90FC69E-7DCC-C157-49FD-2CD845919234}"/>
              </a:ext>
            </a:extLst>
          </p:cNvPr>
          <p:cNvSpPr txBox="1"/>
          <p:nvPr/>
        </p:nvSpPr>
        <p:spPr>
          <a:xfrm>
            <a:off x="558800" y="3532596"/>
            <a:ext cx="2374900" cy="1626792"/>
          </a:xfrm>
          <a:prstGeom prst="rect">
            <a:avLst/>
          </a:prstGeom>
          <a:noFill/>
        </p:spPr>
        <p:txBody>
          <a:bodyPr wrap="square" lIns="0" tIns="0" rIns="0" bIns="0" rtlCol="0" anchor="t">
            <a:spAutoFit/>
          </a:bodyPr>
          <a:lstStyle/>
          <a:p>
            <a:pPr lvl="0">
              <a:lnSpc>
                <a:spcPct val="112000"/>
              </a:lnSpc>
              <a:spcBef>
                <a:spcPts val="400"/>
              </a:spcBef>
              <a:spcAft>
                <a:spcPts val="400"/>
              </a:spcAft>
              <a:defRPr/>
            </a:pPr>
            <a:r>
              <a:rPr lang="fr-FR" sz="1600" dirty="0">
                <a:solidFill>
                  <a:prstClr val="white"/>
                </a:solidFill>
                <a:ea typeface="Barlow" panose="020F0502020204030204" pitchFamily="34" charset="0"/>
              </a:rPr>
              <a:t>Des scores très élevés avec près de la moitié de parents qui donne le score maximum, soulignant ainsi les grands bénéfices qu’offrent les crèches.</a:t>
            </a:r>
            <a:endParaRPr kumimoji="0" lang="fr-FR" sz="1600" b="0" i="0" u="none" strike="noStrike" kern="1200" cap="none" spc="0" normalizeH="0" baseline="0" noProof="0" dirty="0">
              <a:ln>
                <a:noFill/>
              </a:ln>
              <a:solidFill>
                <a:prstClr val="white"/>
              </a:solidFill>
              <a:effectLst/>
              <a:uLnTx/>
              <a:uFillTx/>
              <a:latin typeface="Barlow"/>
              <a:ea typeface="Barlow" panose="020F0502020204030204" pitchFamily="34" charset="0"/>
              <a:cs typeface="+mn-cs"/>
            </a:endParaRPr>
          </a:p>
        </p:txBody>
      </p:sp>
      <p:sp>
        <p:nvSpPr>
          <p:cNvPr id="21" name="Difference Header">
            <a:extLst>
              <a:ext uri="{FF2B5EF4-FFF2-40B4-BE49-F238E27FC236}">
                <a16:creationId xmlns:a16="http://schemas.microsoft.com/office/drawing/2014/main" id="{4D86E5A0-6B3B-C451-60F8-2054C5260AAB}"/>
              </a:ext>
              <a:ext uri="{C183D7F6-B498-43B3-948B-1728B52AA6E4}">
                <adec:decorative xmlns:adec="http://schemas.microsoft.com/office/drawing/2017/decorative" val="1"/>
              </a:ext>
            </a:extLst>
          </p:cNvPr>
          <p:cNvSpPr txBox="1"/>
          <p:nvPr/>
        </p:nvSpPr>
        <p:spPr>
          <a:xfrm>
            <a:off x="3410573" y="576895"/>
            <a:ext cx="6914528" cy="430887"/>
          </a:xfrm>
          <a:prstGeom prst="rect">
            <a:avLst/>
          </a:prstGeom>
          <a:noFill/>
        </p:spPr>
        <p:txBody>
          <a:bodyPr wrap="square" lIns="0" tIns="0" rIns="0" bIns="0" rtlCol="0">
            <a:spAutoFit/>
          </a:bodyPr>
          <a:lstStyle/>
          <a:p>
            <a:r>
              <a:rPr lang="fr-FR" sz="1400" b="1" kern="0" dirty="0">
                <a:solidFill>
                  <a:srgbClr val="000000"/>
                </a:solidFill>
                <a:latin typeface="Barlow"/>
              </a:rPr>
              <a:t>Quelle note de 1 à 10 donneriez-vous à ces différentes propositions ?</a:t>
            </a:r>
          </a:p>
          <a:p>
            <a:r>
              <a:rPr lang="fr-FR" sz="1400" b="1" kern="0" dirty="0">
                <a:solidFill>
                  <a:srgbClr val="000000"/>
                </a:solidFill>
                <a:latin typeface="Barlow"/>
              </a:rPr>
              <a:t>La crèche vous apporte /garantit… </a:t>
            </a:r>
          </a:p>
        </p:txBody>
      </p:sp>
      <p:cxnSp>
        <p:nvCxnSpPr>
          <p:cNvPr id="22" name="Difference Underline">
            <a:extLst>
              <a:ext uri="{FF2B5EF4-FFF2-40B4-BE49-F238E27FC236}">
                <a16:creationId xmlns:a16="http://schemas.microsoft.com/office/drawing/2014/main" id="{D5896B36-8AC1-214C-66D4-5EBF7E46F043}"/>
              </a:ext>
              <a:ext uri="{C183D7F6-B498-43B3-948B-1728B52AA6E4}">
                <adec:decorative xmlns:adec="http://schemas.microsoft.com/office/drawing/2017/decorative" val="1"/>
              </a:ext>
            </a:extLst>
          </p:cNvPr>
          <p:cNvCxnSpPr>
            <a:cxnSpLocks/>
          </p:cNvCxnSpPr>
          <p:nvPr/>
        </p:nvCxnSpPr>
        <p:spPr>
          <a:xfrm>
            <a:off x="3410573" y="1056751"/>
            <a:ext cx="7110164"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3" name="Base &amp; Source">
            <a:extLst>
              <a:ext uri="{FF2B5EF4-FFF2-40B4-BE49-F238E27FC236}">
                <a16:creationId xmlns:a16="http://schemas.microsoft.com/office/drawing/2014/main" id="{6D4BFB9B-F8D0-C71C-5E75-5332354E024B}"/>
              </a:ext>
              <a:ext uri="{C183D7F6-B498-43B3-948B-1728B52AA6E4}">
                <adec:decorative xmlns:adec="http://schemas.microsoft.com/office/drawing/2017/decorative" val="0"/>
              </a:ext>
            </a:extLst>
          </p:cNvPr>
          <p:cNvSpPr txBox="1">
            <a:spLocks/>
          </p:cNvSpPr>
          <p:nvPr/>
        </p:nvSpPr>
        <p:spPr>
          <a:xfrm>
            <a:off x="2841398" y="5784211"/>
            <a:ext cx="459586" cy="164148"/>
          </a:xfrm>
          <a:prstGeom prst="rect">
            <a:avLst/>
          </a:prstGeom>
        </p:spPr>
        <p:txBody>
          <a:bodyPr vert="horz" wrap="square" lIns="0" tIns="0" rIns="0" bIns="0" rtlCol="0" anchor="b">
            <a:spAutoFit/>
          </a:bodyPr>
          <a:lstStyle>
            <a:lvl1pPr marL="0" indent="0" algn="l" defTabSz="914400" rtl="0" eaLnBrk="1" latinLnBrk="0" hangingPunct="1">
              <a:lnSpc>
                <a:spcPct val="110000"/>
              </a:lnSpc>
              <a:spcBef>
                <a:spcPts val="400"/>
              </a:spcBef>
              <a:spcAft>
                <a:spcPts val="400"/>
              </a:spcAft>
              <a:buSzPct val="50000"/>
              <a:buFont typeface="Barlow" panose="020B0406020202030204" pitchFamily="34" charset="0"/>
              <a:buNone/>
              <a:defRPr sz="800" b="0" i="1" kern="1200">
                <a:solidFill>
                  <a:schemeClr val="bg1">
                    <a:lumMod val="50000"/>
                  </a:schemeClr>
                </a:solidFill>
                <a:latin typeface="+mn-lt"/>
                <a:ea typeface="+mn-ea"/>
                <a:cs typeface="+mn-cs"/>
              </a:defRPr>
            </a:lvl1pPr>
            <a:lvl2pPr marL="133350" indent="0" algn="l" defTabSz="914400" rtl="0" eaLnBrk="1" latinLnBrk="0" hangingPunct="1">
              <a:lnSpc>
                <a:spcPct val="110000"/>
              </a:lnSpc>
              <a:spcBef>
                <a:spcPts val="400"/>
              </a:spcBef>
              <a:spcAft>
                <a:spcPts val="400"/>
              </a:spcAft>
              <a:buSzPct val="80000"/>
              <a:buFont typeface="Barlow" panose="020B0502040204020203" pitchFamily="34" charset="0"/>
              <a:buNone/>
              <a:defRPr sz="1400" kern="1200">
                <a:solidFill>
                  <a:schemeClr val="tx1"/>
                </a:solidFill>
                <a:latin typeface="+mn-lt"/>
                <a:ea typeface="+mn-ea"/>
                <a:cs typeface="+mn-cs"/>
              </a:defRPr>
            </a:lvl2pPr>
            <a:lvl3pPr marL="542925" indent="0" algn="l" defTabSz="914400" rtl="0" eaLnBrk="1" latinLnBrk="0" hangingPunct="1">
              <a:lnSpc>
                <a:spcPct val="110000"/>
              </a:lnSpc>
              <a:spcBef>
                <a:spcPts val="400"/>
              </a:spcBef>
              <a:spcAft>
                <a:spcPts val="400"/>
              </a:spcAft>
              <a:buFont typeface="Barlow" panose="020B0604020202020204" pitchFamily="34" charset="0"/>
              <a:buNone/>
              <a:defRPr sz="1400" kern="1200">
                <a:solidFill>
                  <a:schemeClr val="tx1"/>
                </a:solidFill>
                <a:latin typeface="+mn-lt"/>
                <a:ea typeface="+mn-ea"/>
                <a:cs typeface="+mn-cs"/>
              </a:defRPr>
            </a:lvl3pPr>
            <a:lvl4pPr marL="758825" indent="0" algn="l" defTabSz="914400" rtl="0" eaLnBrk="1" latinLnBrk="0" hangingPunct="1">
              <a:lnSpc>
                <a:spcPct val="90000"/>
              </a:lnSpc>
              <a:spcBef>
                <a:spcPts val="500"/>
              </a:spcBef>
              <a:buFont typeface="Barlow" panose="020B0604020202020204" pitchFamily="34" charset="0"/>
              <a:buNone/>
              <a:defRPr sz="1400" kern="1200">
                <a:solidFill>
                  <a:schemeClr val="tx1"/>
                </a:solidFill>
                <a:latin typeface="+mn-lt"/>
                <a:ea typeface="+mn-ea"/>
                <a:cs typeface="+mn-cs"/>
              </a:defRPr>
            </a:lvl4pPr>
            <a:lvl5pPr marL="1033463" indent="0" algn="l" defTabSz="914400" rtl="0" eaLnBrk="1" latinLnBrk="0" hangingPunct="1">
              <a:lnSpc>
                <a:spcPct val="90000"/>
              </a:lnSpc>
              <a:spcBef>
                <a:spcPts val="500"/>
              </a:spcBef>
              <a:buFont typeface="Barlow" panose="020B040602020203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400"/>
              </a:spcBef>
              <a:spcAft>
                <a:spcPts val="400"/>
              </a:spcAft>
              <a:buClrTx/>
              <a:buSzPct val="50000"/>
              <a:buFont typeface="Barlow" panose="020B0406020202030204" pitchFamily="34" charset="0"/>
              <a:buNone/>
              <a:tabLst/>
              <a:defRPr/>
            </a:pPr>
            <a:r>
              <a:rPr kumimoji="0" lang="en-GB" sz="1000" b="0" i="0" u="none" strike="noStrike" kern="1200" cap="none" spc="0" normalizeH="0" baseline="0" noProof="0" dirty="0">
                <a:ln>
                  <a:noFill/>
                </a:ln>
                <a:solidFill>
                  <a:srgbClr val="000000"/>
                </a:solidFill>
                <a:effectLst/>
                <a:uLnTx/>
                <a:uFillTx/>
                <a:latin typeface="Barlow"/>
                <a:ea typeface="+mn-ea"/>
                <a:cs typeface="+mn-cs"/>
              </a:rPr>
              <a:t>Q13</a:t>
            </a:r>
          </a:p>
        </p:txBody>
      </p:sp>
      <p:sp>
        <p:nvSpPr>
          <p:cNvPr id="2" name="ZoneTexte 15">
            <a:extLst>
              <a:ext uri="{FF2B5EF4-FFF2-40B4-BE49-F238E27FC236}">
                <a16:creationId xmlns:a16="http://schemas.microsoft.com/office/drawing/2014/main" id="{83801910-D50B-28B8-BC7B-C6AF1E5447BA}"/>
              </a:ext>
            </a:extLst>
          </p:cNvPr>
          <p:cNvSpPr txBox="1"/>
          <p:nvPr/>
        </p:nvSpPr>
        <p:spPr>
          <a:xfrm>
            <a:off x="10325101" y="0"/>
            <a:ext cx="1412876" cy="313880"/>
          </a:xfrm>
          <a:prstGeom prst="snip2DiagRect">
            <a:avLst>
              <a:gd name="adj1" fmla="val 0"/>
              <a:gd name="adj2" fmla="val 45020"/>
            </a:avLst>
          </a:prstGeom>
          <a:solidFill>
            <a:srgbClr val="9FE5D8"/>
          </a:solidFill>
          <a:ln>
            <a:noFill/>
          </a:ln>
        </p:spPr>
        <p:txBody>
          <a:bodyPr wrap="square" lIns="0" rIns="0" rtlCol="0" anchor="ctr" anchorCtr="0">
            <a:noAutofit/>
          </a:bodyPr>
          <a:lstStyle>
            <a:defPPr marR="0" lvl="0" algn="l" rtl="0">
              <a:lnSpc>
                <a:spcPct val="100000"/>
              </a:lnSpc>
              <a:spcBef>
                <a:spcPts val="0"/>
              </a:spcBef>
              <a:spcAft>
                <a:spcPts val="0"/>
              </a:spcAft>
              <a:defRPr lang="fr-FR"/>
            </a:defPPr>
            <a:lvl1pPr marR="0" lvl="0" algn="ctr">
              <a:lnSpc>
                <a:spcPct val="100000"/>
              </a:lnSpc>
              <a:spcBef>
                <a:spcPts val="0"/>
              </a:spcBef>
              <a:spcAft>
                <a:spcPts val="600"/>
              </a:spcAft>
              <a:buClr>
                <a:srgbClr val="000000"/>
              </a:buClr>
              <a:buFont typeface="Arial"/>
              <a:defRPr sz="1600" b="1" i="0" u="none" strike="noStrike" cap="none">
                <a:solidFill>
                  <a:srgbClr val="2F469C"/>
                </a:solidFill>
                <a:ea typeface="Calibri"/>
                <a:cs typeface="Times New Roman"/>
              </a:defRPr>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r>
              <a:rPr kumimoji="0" lang="fr-FR" sz="1200" b="1" i="0" u="none" strike="noStrike" kern="1200" cap="all" spc="0" normalizeH="0" baseline="0" noProof="0" dirty="0">
                <a:ln>
                  <a:noFill/>
                </a:ln>
                <a:solidFill>
                  <a:prstClr val="white"/>
                </a:solidFill>
                <a:effectLst/>
                <a:uLnTx/>
                <a:uFillTx/>
                <a:latin typeface="Barlow"/>
                <a:cs typeface="Times New Roman"/>
              </a:rPr>
              <a:t>Résultats détaillés</a:t>
            </a:r>
          </a:p>
        </p:txBody>
      </p:sp>
      <p:grpSp>
        <p:nvGrpSpPr>
          <p:cNvPr id="5" name="Groupe 4">
            <a:extLst>
              <a:ext uri="{FF2B5EF4-FFF2-40B4-BE49-F238E27FC236}">
                <a16:creationId xmlns:a16="http://schemas.microsoft.com/office/drawing/2014/main" id="{FDC7C69D-3E90-1A62-32E9-47DCE6E61CE5}"/>
              </a:ext>
            </a:extLst>
          </p:cNvPr>
          <p:cNvGrpSpPr/>
          <p:nvPr/>
        </p:nvGrpSpPr>
        <p:grpSpPr>
          <a:xfrm>
            <a:off x="10838263" y="783925"/>
            <a:ext cx="975872" cy="272826"/>
            <a:chOff x="9776741" y="783925"/>
            <a:chExt cx="975872" cy="272826"/>
          </a:xfrm>
        </p:grpSpPr>
        <p:cxnSp>
          <p:nvCxnSpPr>
            <p:cNvPr id="6" name="Avg. Guess and Actual Underline">
              <a:extLst>
                <a:ext uri="{FF2B5EF4-FFF2-40B4-BE49-F238E27FC236}">
                  <a16:creationId xmlns:a16="http://schemas.microsoft.com/office/drawing/2014/main" id="{E1919CE7-B789-E9D3-BD7F-C5040E75C6E6}"/>
                </a:ext>
                <a:ext uri="{C183D7F6-B498-43B3-948B-1728B52AA6E4}">
                  <adec:decorative xmlns:adec="http://schemas.microsoft.com/office/drawing/2017/decorative" val="1"/>
                </a:ext>
              </a:extLst>
            </p:cNvPr>
            <p:cNvCxnSpPr>
              <a:cxnSpLocks/>
            </p:cNvCxnSpPr>
            <p:nvPr/>
          </p:nvCxnSpPr>
          <p:spPr>
            <a:xfrm>
              <a:off x="9807058" y="1056751"/>
              <a:ext cx="884758"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7" name="Avg. Guess Header">
              <a:extLst>
                <a:ext uri="{FF2B5EF4-FFF2-40B4-BE49-F238E27FC236}">
                  <a16:creationId xmlns:a16="http://schemas.microsoft.com/office/drawing/2014/main" id="{0188E915-9DCD-8BF5-A644-CF6DA795E057}"/>
                </a:ext>
                <a:ext uri="{C183D7F6-B498-43B3-948B-1728B52AA6E4}">
                  <adec:decorative xmlns:adec="http://schemas.microsoft.com/office/drawing/2017/decorative" val="1"/>
                </a:ext>
              </a:extLst>
            </p:cNvPr>
            <p:cNvSpPr txBox="1"/>
            <p:nvPr/>
          </p:nvSpPr>
          <p:spPr>
            <a:xfrm>
              <a:off x="9776741" y="783925"/>
              <a:ext cx="975872" cy="215444"/>
            </a:xfrm>
            <a:prstGeom prst="rect">
              <a:avLst/>
            </a:prstGeom>
            <a:noFill/>
          </p:spPr>
          <p:txBody>
            <a:bodyPr wrap="square" lIns="0" tIns="0" rIns="0" bIns="0" rtlCol="0" anchor="b">
              <a:spAutoFit/>
            </a:bodyPr>
            <a:lstStyle/>
            <a:p>
              <a:pPr marL="0" marR="0" lvl="0" indent="0" algn="ctr" defTabSz="914400" rtl="0" eaLnBrk="1" fontAlgn="auto" latinLnBrk="0" hangingPunct="1">
                <a:lnSpc>
                  <a:spcPct val="100000"/>
                </a:lnSpc>
                <a:spcBef>
                  <a:spcPts val="2400"/>
                </a:spcBef>
                <a:spcAft>
                  <a:spcPts val="0"/>
                </a:spcAft>
                <a:buClr>
                  <a:srgbClr val="103C50"/>
                </a:buClr>
                <a:buSzTx/>
                <a:buFontTx/>
                <a:buNone/>
                <a:tabLst/>
                <a:defRPr/>
              </a:pPr>
              <a:r>
                <a:rPr kumimoji="0" lang="en-GB" sz="1400" b="1" i="0" u="none" strike="noStrike" kern="0" cap="none" spc="0" normalizeH="0" baseline="0" noProof="0" dirty="0">
                  <a:ln>
                    <a:noFill/>
                  </a:ln>
                  <a:solidFill>
                    <a:srgbClr val="000000"/>
                  </a:solidFill>
                  <a:effectLst/>
                  <a:uLnTx/>
                  <a:uFillTx/>
                  <a:latin typeface="Barlow"/>
                  <a:ea typeface="+mn-ea"/>
                  <a:cs typeface="+mn-cs"/>
                </a:rPr>
                <a:t>Moyenne</a:t>
              </a:r>
            </a:p>
          </p:txBody>
        </p:sp>
      </p:grpSp>
      <p:sp>
        <p:nvSpPr>
          <p:cNvPr id="8" name="ZoneTexte 7">
            <a:extLst>
              <a:ext uri="{FF2B5EF4-FFF2-40B4-BE49-F238E27FC236}">
                <a16:creationId xmlns:a16="http://schemas.microsoft.com/office/drawing/2014/main" id="{54C9A372-257C-5A98-575C-013E857150B2}"/>
              </a:ext>
            </a:extLst>
          </p:cNvPr>
          <p:cNvSpPr txBox="1"/>
          <p:nvPr/>
        </p:nvSpPr>
        <p:spPr>
          <a:xfrm>
            <a:off x="11669518" y="1837206"/>
            <a:ext cx="551688" cy="156520"/>
          </a:xfrm>
          <a:prstGeom prst="rect">
            <a:avLst/>
          </a:prstGeom>
        </p:spPr>
        <p:txBody>
          <a:bodyPr vert="horz" wrap="square" lIns="0" tIns="0" rIns="0" bIns="0" rtlCol="0">
            <a:spAutoFit/>
          </a:bodyPr>
          <a:lstStyle/>
          <a:p>
            <a:pPr marL="4763"/>
            <a:r>
              <a:rPr lang="fr-FR" sz="1000" b="1" dirty="0">
                <a:solidFill>
                  <a:srgbClr val="2DB574"/>
                </a:solidFill>
                <a:latin typeface="+mj-lt"/>
              </a:rPr>
              <a:t>+</a:t>
            </a:r>
            <a:r>
              <a:rPr lang="fr-FR" sz="1000" b="1" dirty="0">
                <a:solidFill>
                  <a:srgbClr val="2DB574"/>
                </a:solidFill>
              </a:rPr>
              <a:t>0,13 pt</a:t>
            </a:r>
            <a:endParaRPr lang="fr-FR" sz="1000" dirty="0">
              <a:solidFill>
                <a:srgbClr val="2DB574"/>
              </a:solidFill>
              <a:latin typeface="Wingdings" panose="05000000000000000000" pitchFamily="2" charset="2"/>
            </a:endParaRPr>
          </a:p>
        </p:txBody>
      </p:sp>
      <p:sp>
        <p:nvSpPr>
          <p:cNvPr id="9" name="ZoneTexte 8">
            <a:extLst>
              <a:ext uri="{FF2B5EF4-FFF2-40B4-BE49-F238E27FC236}">
                <a16:creationId xmlns:a16="http://schemas.microsoft.com/office/drawing/2014/main" id="{CB9A51E1-54A0-F1DF-FA1D-09AE1A5D1B76}"/>
              </a:ext>
            </a:extLst>
          </p:cNvPr>
          <p:cNvSpPr txBox="1"/>
          <p:nvPr/>
        </p:nvSpPr>
        <p:spPr>
          <a:xfrm>
            <a:off x="11666470" y="2858286"/>
            <a:ext cx="551688" cy="156520"/>
          </a:xfrm>
          <a:prstGeom prst="rect">
            <a:avLst/>
          </a:prstGeom>
        </p:spPr>
        <p:txBody>
          <a:bodyPr vert="horz" wrap="square" lIns="0" tIns="0" rIns="0" bIns="0" rtlCol="0">
            <a:spAutoFit/>
          </a:bodyPr>
          <a:lstStyle/>
          <a:p>
            <a:pPr marL="4763"/>
            <a:r>
              <a:rPr lang="fr-FR" sz="1000" b="1" dirty="0">
                <a:solidFill>
                  <a:srgbClr val="2DB574"/>
                </a:solidFill>
                <a:latin typeface="+mj-lt"/>
              </a:rPr>
              <a:t>+</a:t>
            </a:r>
            <a:r>
              <a:rPr lang="fr-FR" sz="1000" b="1" dirty="0">
                <a:solidFill>
                  <a:srgbClr val="2DB574"/>
                </a:solidFill>
              </a:rPr>
              <a:t>0,14 pt</a:t>
            </a:r>
            <a:endParaRPr lang="fr-FR" sz="1000" dirty="0">
              <a:solidFill>
                <a:srgbClr val="2DB574"/>
              </a:solidFill>
              <a:latin typeface="Wingdings" panose="05000000000000000000" pitchFamily="2" charset="2"/>
            </a:endParaRPr>
          </a:p>
        </p:txBody>
      </p:sp>
      <p:sp>
        <p:nvSpPr>
          <p:cNvPr id="10" name="ZoneTexte 9">
            <a:extLst>
              <a:ext uri="{FF2B5EF4-FFF2-40B4-BE49-F238E27FC236}">
                <a16:creationId xmlns:a16="http://schemas.microsoft.com/office/drawing/2014/main" id="{2ABA2FA6-0378-EA8A-0FF4-0D50D9AFD030}"/>
              </a:ext>
            </a:extLst>
          </p:cNvPr>
          <p:cNvSpPr txBox="1"/>
          <p:nvPr/>
        </p:nvSpPr>
        <p:spPr>
          <a:xfrm>
            <a:off x="11663422" y="4949214"/>
            <a:ext cx="551688" cy="156520"/>
          </a:xfrm>
          <a:prstGeom prst="rect">
            <a:avLst/>
          </a:prstGeom>
        </p:spPr>
        <p:txBody>
          <a:bodyPr vert="horz" wrap="square" lIns="0" tIns="0" rIns="0" bIns="0" rtlCol="0">
            <a:spAutoFit/>
          </a:bodyPr>
          <a:lstStyle/>
          <a:p>
            <a:pPr marL="4763"/>
            <a:r>
              <a:rPr lang="fr-FR" sz="1000" b="1" dirty="0">
                <a:solidFill>
                  <a:srgbClr val="2DB574"/>
                </a:solidFill>
                <a:latin typeface="+mj-lt"/>
              </a:rPr>
              <a:t>+</a:t>
            </a:r>
            <a:r>
              <a:rPr lang="fr-FR" sz="1000" b="1" dirty="0">
                <a:solidFill>
                  <a:srgbClr val="2DB574"/>
                </a:solidFill>
              </a:rPr>
              <a:t>0,08 pt</a:t>
            </a:r>
            <a:endParaRPr lang="fr-FR" sz="1000" dirty="0">
              <a:solidFill>
                <a:srgbClr val="2DB574"/>
              </a:solidFill>
              <a:latin typeface="Wingdings" panose="05000000000000000000" pitchFamily="2" charset="2"/>
            </a:endParaRPr>
          </a:p>
        </p:txBody>
      </p:sp>
      <p:sp>
        <p:nvSpPr>
          <p:cNvPr id="3" name="Bulle narrative : rectangle 2">
            <a:extLst>
              <a:ext uri="{FF2B5EF4-FFF2-40B4-BE49-F238E27FC236}">
                <a16:creationId xmlns:a16="http://schemas.microsoft.com/office/drawing/2014/main" id="{16B1A646-6467-1E77-BF31-8B4D89BD9386}"/>
              </a:ext>
            </a:extLst>
          </p:cNvPr>
          <p:cNvSpPr/>
          <p:nvPr/>
        </p:nvSpPr>
        <p:spPr>
          <a:xfrm>
            <a:off x="11139032" y="1330122"/>
            <a:ext cx="925900" cy="377939"/>
          </a:xfrm>
          <a:prstGeom prst="wedgeRectCallout">
            <a:avLst>
              <a:gd name="adj1" fmla="val -42262"/>
              <a:gd name="adj2" fmla="val 78281"/>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0" bIns="0" rtlCol="0" anchor="t"/>
          <a:lstStyle/>
          <a:p>
            <a:pPr algn="l"/>
            <a:r>
              <a:rPr lang="fr-FR" sz="1100" dirty="0">
                <a:solidFill>
                  <a:schemeClr val="tx1"/>
                </a:solidFill>
              </a:rPr>
              <a:t>(+) 2021 : 8,94 </a:t>
            </a:r>
          </a:p>
          <a:p>
            <a:pPr algn="l"/>
            <a:r>
              <a:rPr lang="fr-FR" sz="1100" dirty="0">
                <a:solidFill>
                  <a:schemeClr val="tx1"/>
                </a:solidFill>
              </a:rPr>
              <a:t>(-) 2014 : 8,60</a:t>
            </a:r>
          </a:p>
        </p:txBody>
      </p:sp>
      <p:sp>
        <p:nvSpPr>
          <p:cNvPr id="12" name="Bulle narrative : rectangle 11">
            <a:extLst>
              <a:ext uri="{FF2B5EF4-FFF2-40B4-BE49-F238E27FC236}">
                <a16:creationId xmlns:a16="http://schemas.microsoft.com/office/drawing/2014/main" id="{46154C4A-C47C-17FB-B001-22C1AE7C8EC0}"/>
              </a:ext>
            </a:extLst>
          </p:cNvPr>
          <p:cNvSpPr/>
          <p:nvPr/>
        </p:nvSpPr>
        <p:spPr>
          <a:xfrm>
            <a:off x="11162338" y="2386168"/>
            <a:ext cx="925900" cy="377939"/>
          </a:xfrm>
          <a:prstGeom prst="wedgeRectCallout">
            <a:avLst>
              <a:gd name="adj1" fmla="val -42262"/>
              <a:gd name="adj2" fmla="val 78281"/>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0" bIns="0" rtlCol="0" anchor="t"/>
          <a:lstStyle/>
          <a:p>
            <a:pPr algn="l"/>
            <a:r>
              <a:rPr lang="fr-FR" sz="1100" dirty="0">
                <a:solidFill>
                  <a:schemeClr val="tx1"/>
                </a:solidFill>
              </a:rPr>
              <a:t>(+) 2021 : 8,87 </a:t>
            </a:r>
          </a:p>
          <a:p>
            <a:pPr algn="l"/>
            <a:r>
              <a:rPr lang="fr-FR" sz="1100" dirty="0">
                <a:solidFill>
                  <a:schemeClr val="tx1"/>
                </a:solidFill>
              </a:rPr>
              <a:t>(-) 2014 : 8,60</a:t>
            </a:r>
          </a:p>
        </p:txBody>
      </p:sp>
      <p:sp>
        <p:nvSpPr>
          <p:cNvPr id="14" name="Bulle narrative : rectangle 13">
            <a:extLst>
              <a:ext uri="{FF2B5EF4-FFF2-40B4-BE49-F238E27FC236}">
                <a16:creationId xmlns:a16="http://schemas.microsoft.com/office/drawing/2014/main" id="{95D6CC02-811B-29D9-7AEA-F8E7FFAEB2C5}"/>
              </a:ext>
            </a:extLst>
          </p:cNvPr>
          <p:cNvSpPr/>
          <p:nvPr/>
        </p:nvSpPr>
        <p:spPr>
          <a:xfrm>
            <a:off x="11193430" y="3377251"/>
            <a:ext cx="925900" cy="377939"/>
          </a:xfrm>
          <a:prstGeom prst="wedgeRectCallout">
            <a:avLst>
              <a:gd name="adj1" fmla="val -42262"/>
              <a:gd name="adj2" fmla="val 78281"/>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0" bIns="0" rtlCol="0" anchor="t"/>
          <a:lstStyle/>
          <a:p>
            <a:pPr algn="l"/>
            <a:r>
              <a:rPr lang="fr-FR" sz="1100" dirty="0">
                <a:solidFill>
                  <a:schemeClr val="tx1"/>
                </a:solidFill>
              </a:rPr>
              <a:t>(+) 2021 : 8,82 </a:t>
            </a:r>
          </a:p>
          <a:p>
            <a:pPr algn="l"/>
            <a:r>
              <a:rPr lang="fr-FR" sz="1100" dirty="0">
                <a:solidFill>
                  <a:schemeClr val="tx1"/>
                </a:solidFill>
              </a:rPr>
              <a:t>(-) 2024 : 8,58</a:t>
            </a:r>
          </a:p>
        </p:txBody>
      </p:sp>
      <p:sp>
        <p:nvSpPr>
          <p:cNvPr id="16" name="Bulle narrative : rectangle 15">
            <a:extLst>
              <a:ext uri="{FF2B5EF4-FFF2-40B4-BE49-F238E27FC236}">
                <a16:creationId xmlns:a16="http://schemas.microsoft.com/office/drawing/2014/main" id="{534955E8-C978-1684-314E-05100692EACF}"/>
              </a:ext>
            </a:extLst>
          </p:cNvPr>
          <p:cNvSpPr/>
          <p:nvPr/>
        </p:nvSpPr>
        <p:spPr>
          <a:xfrm>
            <a:off x="11208950" y="4465986"/>
            <a:ext cx="925900" cy="377939"/>
          </a:xfrm>
          <a:prstGeom prst="wedgeRectCallout">
            <a:avLst>
              <a:gd name="adj1" fmla="val -42262"/>
              <a:gd name="adj2" fmla="val 78281"/>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0" bIns="0" rtlCol="0" anchor="t"/>
          <a:lstStyle/>
          <a:p>
            <a:pPr algn="l"/>
            <a:r>
              <a:rPr lang="fr-FR" sz="1100" dirty="0">
                <a:solidFill>
                  <a:schemeClr val="tx1"/>
                </a:solidFill>
              </a:rPr>
              <a:t>(+) 2021 : 8,81 </a:t>
            </a:r>
          </a:p>
          <a:p>
            <a:pPr algn="l"/>
            <a:r>
              <a:rPr lang="fr-FR" sz="1100" dirty="0">
                <a:solidFill>
                  <a:schemeClr val="tx1"/>
                </a:solidFill>
              </a:rPr>
              <a:t>(-) 2024 : 8,55</a:t>
            </a:r>
          </a:p>
        </p:txBody>
      </p:sp>
      <p:sp>
        <p:nvSpPr>
          <p:cNvPr id="17" name="ZoneTexte 16">
            <a:extLst>
              <a:ext uri="{FF2B5EF4-FFF2-40B4-BE49-F238E27FC236}">
                <a16:creationId xmlns:a16="http://schemas.microsoft.com/office/drawing/2014/main" id="{53FCF01A-033E-C5CC-3054-8C63F9ECB9ED}"/>
              </a:ext>
            </a:extLst>
          </p:cNvPr>
          <p:cNvSpPr txBox="1"/>
          <p:nvPr/>
        </p:nvSpPr>
        <p:spPr>
          <a:xfrm>
            <a:off x="8095855" y="6196471"/>
            <a:ext cx="2924175" cy="369332"/>
          </a:xfrm>
          <a:prstGeom prst="rect">
            <a:avLst/>
          </a:prstGeom>
          <a:solidFill>
            <a:srgbClr val="E7EBF0"/>
          </a:solidFill>
        </p:spPr>
        <p:txBody>
          <a:bodyPr wrap="square" lIns="0" tIns="0" rIns="0" bIns="0" rtlCol="0">
            <a:spAutoFit/>
          </a:bodyPr>
          <a:lstStyle/>
          <a:p>
            <a:pPr algn="l">
              <a:buSzPct val="100000"/>
            </a:pPr>
            <a:r>
              <a:rPr lang="fr-FR" sz="1200" dirty="0"/>
              <a:t>(+) score le plus élevé observé avant 2025 </a:t>
            </a:r>
          </a:p>
          <a:p>
            <a:pPr algn="l">
              <a:buSzPct val="100000"/>
            </a:pPr>
            <a:r>
              <a:rPr lang="fr-FR" sz="1200" dirty="0"/>
              <a:t>(-) score le plus bas observé avant 2025</a:t>
            </a:r>
          </a:p>
        </p:txBody>
      </p:sp>
      <p:sp>
        <p:nvSpPr>
          <p:cNvPr id="19" name="ZoneTexte 18">
            <a:extLst>
              <a:ext uri="{FF2B5EF4-FFF2-40B4-BE49-F238E27FC236}">
                <a16:creationId xmlns:a16="http://schemas.microsoft.com/office/drawing/2014/main" id="{D7FBEB68-BDA5-A284-B8F5-35155EBEBEA8}"/>
              </a:ext>
            </a:extLst>
          </p:cNvPr>
          <p:cNvSpPr txBox="1"/>
          <p:nvPr/>
        </p:nvSpPr>
        <p:spPr>
          <a:xfrm>
            <a:off x="11656380" y="3928134"/>
            <a:ext cx="551688" cy="156520"/>
          </a:xfrm>
          <a:prstGeom prst="rect">
            <a:avLst/>
          </a:prstGeom>
        </p:spPr>
        <p:txBody>
          <a:bodyPr vert="horz" wrap="square" lIns="0" tIns="0" rIns="0" bIns="0" rtlCol="0">
            <a:spAutoFit/>
          </a:bodyPr>
          <a:lstStyle/>
          <a:p>
            <a:pPr marL="4763"/>
            <a:r>
              <a:rPr lang="fr-FR" sz="1000" b="1" dirty="0">
                <a:solidFill>
                  <a:srgbClr val="2DB574"/>
                </a:solidFill>
                <a:latin typeface="+mj-lt"/>
              </a:rPr>
              <a:t>+</a:t>
            </a:r>
            <a:r>
              <a:rPr lang="fr-FR" sz="1000" b="1" dirty="0">
                <a:solidFill>
                  <a:srgbClr val="2DB574"/>
                </a:solidFill>
              </a:rPr>
              <a:t>0,18 pt</a:t>
            </a:r>
            <a:endParaRPr lang="fr-FR" sz="1000" dirty="0">
              <a:solidFill>
                <a:srgbClr val="2DB574"/>
              </a:solidFill>
              <a:latin typeface="Wingdings" panose="05000000000000000000" pitchFamily="2" charset="2"/>
            </a:endParaRPr>
          </a:p>
        </p:txBody>
      </p:sp>
      <p:sp>
        <p:nvSpPr>
          <p:cNvPr id="18" name="ZoneTexte 17">
            <a:extLst>
              <a:ext uri="{FF2B5EF4-FFF2-40B4-BE49-F238E27FC236}">
                <a16:creationId xmlns:a16="http://schemas.microsoft.com/office/drawing/2014/main" id="{872E017B-CAF2-1028-C0B3-AD627A921317}"/>
              </a:ext>
            </a:extLst>
          </p:cNvPr>
          <p:cNvSpPr txBox="1"/>
          <p:nvPr/>
        </p:nvSpPr>
        <p:spPr>
          <a:xfrm>
            <a:off x="11466043" y="1822680"/>
            <a:ext cx="134652" cy="193579"/>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fr-FR" sz="1200" dirty="0">
                <a:solidFill>
                  <a:srgbClr val="2DB574"/>
                </a:solidFill>
                <a:sym typeface="Wingdings" panose="05000000000000000000" pitchFamily="2" charset="2"/>
              </a:rPr>
              <a:t></a:t>
            </a:r>
            <a:endParaRPr lang="fr-FR" sz="1200" dirty="0">
              <a:solidFill>
                <a:srgbClr val="2DB574"/>
              </a:solidFill>
            </a:endParaRPr>
          </a:p>
        </p:txBody>
      </p:sp>
      <p:sp>
        <p:nvSpPr>
          <p:cNvPr id="20" name="ZoneTexte 19">
            <a:extLst>
              <a:ext uri="{FF2B5EF4-FFF2-40B4-BE49-F238E27FC236}">
                <a16:creationId xmlns:a16="http://schemas.microsoft.com/office/drawing/2014/main" id="{99DFFD01-7056-286F-FD65-4F1426885C45}"/>
              </a:ext>
            </a:extLst>
          </p:cNvPr>
          <p:cNvSpPr txBox="1"/>
          <p:nvPr/>
        </p:nvSpPr>
        <p:spPr>
          <a:xfrm>
            <a:off x="11466043" y="2828274"/>
            <a:ext cx="134652" cy="193579"/>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fr-FR" sz="1200" dirty="0">
                <a:solidFill>
                  <a:srgbClr val="2DB574"/>
                </a:solidFill>
                <a:sym typeface="Wingdings" panose="05000000000000000000" pitchFamily="2" charset="2"/>
              </a:rPr>
              <a:t></a:t>
            </a:r>
            <a:endParaRPr lang="fr-FR" sz="1200" dirty="0">
              <a:solidFill>
                <a:srgbClr val="2DB574"/>
              </a:solidFill>
            </a:endParaRPr>
          </a:p>
        </p:txBody>
      </p:sp>
      <p:sp>
        <p:nvSpPr>
          <p:cNvPr id="23" name="ZoneTexte 22">
            <a:extLst>
              <a:ext uri="{FF2B5EF4-FFF2-40B4-BE49-F238E27FC236}">
                <a16:creationId xmlns:a16="http://schemas.microsoft.com/office/drawing/2014/main" id="{1438CD0B-33ED-F631-AD47-E67CB2330DAF}"/>
              </a:ext>
            </a:extLst>
          </p:cNvPr>
          <p:cNvSpPr txBox="1"/>
          <p:nvPr/>
        </p:nvSpPr>
        <p:spPr>
          <a:xfrm>
            <a:off x="11473294" y="3885526"/>
            <a:ext cx="134652" cy="193579"/>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fr-FR" sz="1200" dirty="0">
                <a:solidFill>
                  <a:srgbClr val="2DB574"/>
                </a:solidFill>
                <a:sym typeface="Wingdings" panose="05000000000000000000" pitchFamily="2" charset="2"/>
              </a:rPr>
              <a:t></a:t>
            </a:r>
            <a:endParaRPr lang="fr-FR" sz="1200" dirty="0">
              <a:solidFill>
                <a:srgbClr val="2DB574"/>
              </a:solidFill>
            </a:endParaRPr>
          </a:p>
        </p:txBody>
      </p:sp>
      <p:sp>
        <p:nvSpPr>
          <p:cNvPr id="24" name="ZoneTexte 23">
            <a:extLst>
              <a:ext uri="{FF2B5EF4-FFF2-40B4-BE49-F238E27FC236}">
                <a16:creationId xmlns:a16="http://schemas.microsoft.com/office/drawing/2014/main" id="{00982F1D-1E59-1E2C-3D46-ABFB10787AB7}"/>
              </a:ext>
            </a:extLst>
          </p:cNvPr>
          <p:cNvSpPr txBox="1"/>
          <p:nvPr/>
        </p:nvSpPr>
        <p:spPr>
          <a:xfrm>
            <a:off x="11489349" y="4911233"/>
            <a:ext cx="134652" cy="193579"/>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fr-FR" sz="1200" dirty="0">
                <a:solidFill>
                  <a:srgbClr val="2DB574"/>
                </a:solidFill>
                <a:sym typeface="Wingdings" panose="05000000000000000000" pitchFamily="2" charset="2"/>
              </a:rPr>
              <a:t></a:t>
            </a:r>
            <a:endParaRPr lang="fr-FR" sz="1200" dirty="0">
              <a:solidFill>
                <a:srgbClr val="2DB574"/>
              </a:solidFill>
            </a:endParaRPr>
          </a:p>
        </p:txBody>
      </p:sp>
    </p:spTree>
    <p:extLst>
      <p:ext uri="{BB962C8B-B14F-4D97-AF65-F5344CB8AC3E}">
        <p14:creationId xmlns:p14="http://schemas.microsoft.com/office/powerpoint/2010/main" val="1783728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5E6F7-E3ED-BDF5-E4B5-3DE3A180F46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E857C05-97CC-82DF-27CF-64E33A49842B}"/>
              </a:ext>
            </a:extLst>
          </p:cNvPr>
          <p:cNvSpPr>
            <a:spLocks noGrp="1"/>
          </p:cNvSpPr>
          <p:nvPr>
            <p:ph type="title"/>
          </p:nvPr>
        </p:nvSpPr>
        <p:spPr/>
        <p:txBody>
          <a:bodyPr/>
          <a:lstStyle/>
          <a:p>
            <a:r>
              <a:rPr lang="fr-FR" dirty="0"/>
              <a:t>Les principaux thématiques des questions ouvertes</a:t>
            </a:r>
          </a:p>
        </p:txBody>
      </p:sp>
      <p:sp>
        <p:nvSpPr>
          <p:cNvPr id="29" name="Difference Header">
            <a:extLst>
              <a:ext uri="{FF2B5EF4-FFF2-40B4-BE49-F238E27FC236}">
                <a16:creationId xmlns:a16="http://schemas.microsoft.com/office/drawing/2014/main" id="{9DADC48C-0279-C653-3D70-81875F0F3C68}"/>
              </a:ext>
              <a:ext uri="{C183D7F6-B498-43B3-948B-1728B52AA6E4}">
                <adec:decorative xmlns:adec="http://schemas.microsoft.com/office/drawing/2017/decorative" val="1"/>
              </a:ext>
            </a:extLst>
          </p:cNvPr>
          <p:cNvSpPr txBox="1"/>
          <p:nvPr/>
        </p:nvSpPr>
        <p:spPr>
          <a:xfrm>
            <a:off x="450000" y="1219223"/>
            <a:ext cx="10285056"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Aft>
                <a:spcPts val="0"/>
              </a:spcAft>
              <a:buClr>
                <a:srgbClr val="103C50"/>
              </a:buClr>
              <a:buSzTx/>
              <a:buFontTx/>
              <a:buNone/>
              <a:tabLst/>
              <a:defRPr/>
            </a:pPr>
            <a:r>
              <a:rPr kumimoji="0" lang="fr-FR" sz="1400" b="1" i="0" u="none" strike="noStrike" kern="0" cap="none" spc="0" normalizeH="0" baseline="0" noProof="0" dirty="0">
                <a:ln>
                  <a:noFill/>
                </a:ln>
                <a:solidFill>
                  <a:srgbClr val="000000"/>
                </a:solidFill>
                <a:effectLst/>
                <a:uLnTx/>
                <a:uFillTx/>
                <a:latin typeface="Barlow"/>
                <a:ea typeface="+mn-ea"/>
                <a:cs typeface="+mn-cs"/>
              </a:rPr>
              <a:t>Q6. Quelles sont vos attentes vis-à-vis de la crèche pour votre / vos enfant(s) ? </a:t>
            </a:r>
          </a:p>
          <a:p>
            <a:pPr marL="0" marR="0" lvl="0" indent="0" algn="l" defTabSz="914400" rtl="0" eaLnBrk="1" fontAlgn="auto" latinLnBrk="0" hangingPunct="1">
              <a:lnSpc>
                <a:spcPct val="100000"/>
              </a:lnSpc>
              <a:spcAft>
                <a:spcPts val="0"/>
              </a:spcAft>
              <a:buClr>
                <a:srgbClr val="103C50"/>
              </a:buClr>
              <a:buSzTx/>
              <a:buFontTx/>
              <a:buNone/>
              <a:tabLst/>
              <a:defRPr/>
            </a:pPr>
            <a:r>
              <a:rPr kumimoji="0" lang="fr-FR" sz="1400" b="1" i="0" u="none" strike="noStrike" kern="0" cap="none" spc="0" normalizeH="0" baseline="0" noProof="0" dirty="0">
                <a:ln>
                  <a:noFill/>
                </a:ln>
                <a:solidFill>
                  <a:srgbClr val="000000"/>
                </a:solidFill>
                <a:effectLst/>
                <a:uLnTx/>
                <a:uFillTx/>
                <a:latin typeface="Barlow"/>
                <a:ea typeface="+mn-ea"/>
                <a:cs typeface="+mn-cs"/>
              </a:rPr>
              <a:t>Quels sont les services que vous attendez prioritairement ?</a:t>
            </a:r>
          </a:p>
        </p:txBody>
      </p:sp>
      <p:grpSp>
        <p:nvGrpSpPr>
          <p:cNvPr id="30" name="Group 10">
            <a:extLst>
              <a:ext uri="{FF2B5EF4-FFF2-40B4-BE49-F238E27FC236}">
                <a16:creationId xmlns:a16="http://schemas.microsoft.com/office/drawing/2014/main" id="{0CB059BC-970C-CBD7-006A-0A8ADA23E7B2}"/>
              </a:ext>
            </a:extLst>
          </p:cNvPr>
          <p:cNvGrpSpPr>
            <a:grpSpLocks/>
          </p:cNvGrpSpPr>
          <p:nvPr/>
        </p:nvGrpSpPr>
        <p:grpSpPr bwMode="auto">
          <a:xfrm rot="10800000" flipH="1">
            <a:off x="629034" y="2655169"/>
            <a:ext cx="861489" cy="705183"/>
            <a:chOff x="1033" y="1117"/>
            <a:chExt cx="1907" cy="1561"/>
          </a:xfrm>
          <a:solidFill>
            <a:srgbClr val="2F469C"/>
          </a:solidFill>
        </p:grpSpPr>
        <p:sp>
          <p:nvSpPr>
            <p:cNvPr id="31" name="Freeform 11">
              <a:extLst>
                <a:ext uri="{FF2B5EF4-FFF2-40B4-BE49-F238E27FC236}">
                  <a16:creationId xmlns:a16="http://schemas.microsoft.com/office/drawing/2014/main" id="{63B4DE68-C5CE-2F28-36BE-09E232BDDB54}"/>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Barlow"/>
                <a:ea typeface="+mn-ea"/>
                <a:cs typeface="+mn-cs"/>
              </a:endParaRPr>
            </a:p>
          </p:txBody>
        </p:sp>
        <p:sp>
          <p:nvSpPr>
            <p:cNvPr id="32" name="Freeform 12">
              <a:extLst>
                <a:ext uri="{FF2B5EF4-FFF2-40B4-BE49-F238E27FC236}">
                  <a16:creationId xmlns:a16="http://schemas.microsoft.com/office/drawing/2014/main" id="{4BB64D8F-66B6-FE5D-01E0-D08070664723}"/>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Barlow"/>
                <a:ea typeface="+mn-ea"/>
                <a:cs typeface="+mn-cs"/>
              </a:endParaRPr>
            </a:p>
          </p:txBody>
        </p:sp>
      </p:grpSp>
      <p:cxnSp>
        <p:nvCxnSpPr>
          <p:cNvPr id="34" name="Straight Connector 35">
            <a:extLst>
              <a:ext uri="{FF2B5EF4-FFF2-40B4-BE49-F238E27FC236}">
                <a16:creationId xmlns:a16="http://schemas.microsoft.com/office/drawing/2014/main" id="{C6474929-7A64-933D-F446-CDD40BD158DF}"/>
              </a:ext>
            </a:extLst>
          </p:cNvPr>
          <p:cNvCxnSpPr>
            <a:cxnSpLocks/>
          </p:cNvCxnSpPr>
          <p:nvPr/>
        </p:nvCxnSpPr>
        <p:spPr>
          <a:xfrm flipV="1">
            <a:off x="1426774" y="2250172"/>
            <a:ext cx="0" cy="1403440"/>
          </a:xfrm>
          <a:prstGeom prst="line">
            <a:avLst/>
          </a:prstGeom>
          <a:ln w="12700">
            <a:gradFill>
              <a:gsLst>
                <a:gs pos="0">
                  <a:srgbClr val="2F469C">
                    <a:alpha val="0"/>
                  </a:srgbClr>
                </a:gs>
                <a:gs pos="55000">
                  <a:srgbClr val="2F469C"/>
                </a:gs>
                <a:gs pos="100000">
                  <a:srgbClr val="2F469C">
                    <a:alpha val="0"/>
                  </a:srgbClr>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35" name="Group 10">
            <a:extLst>
              <a:ext uri="{FF2B5EF4-FFF2-40B4-BE49-F238E27FC236}">
                <a16:creationId xmlns:a16="http://schemas.microsoft.com/office/drawing/2014/main" id="{3EB7FD38-CC9A-2209-1441-FC5DCC8AF08B}"/>
              </a:ext>
            </a:extLst>
          </p:cNvPr>
          <p:cNvGrpSpPr>
            <a:grpSpLocks/>
          </p:cNvGrpSpPr>
          <p:nvPr/>
        </p:nvGrpSpPr>
        <p:grpSpPr bwMode="auto">
          <a:xfrm rot="10800000" flipH="1">
            <a:off x="629034" y="5326159"/>
            <a:ext cx="861489" cy="705183"/>
            <a:chOff x="1033" y="1117"/>
            <a:chExt cx="1907" cy="1561"/>
          </a:xfrm>
          <a:solidFill>
            <a:schemeClr val="tx2"/>
          </a:solidFill>
        </p:grpSpPr>
        <p:sp>
          <p:nvSpPr>
            <p:cNvPr id="36" name="Freeform 11">
              <a:extLst>
                <a:ext uri="{FF2B5EF4-FFF2-40B4-BE49-F238E27FC236}">
                  <a16:creationId xmlns:a16="http://schemas.microsoft.com/office/drawing/2014/main" id="{FC3F7493-D635-F938-FBAE-D27F7906F290}"/>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Barlow"/>
                <a:ea typeface="+mn-ea"/>
                <a:cs typeface="+mn-cs"/>
              </a:endParaRPr>
            </a:p>
          </p:txBody>
        </p:sp>
        <p:sp>
          <p:nvSpPr>
            <p:cNvPr id="37" name="Freeform 12">
              <a:extLst>
                <a:ext uri="{FF2B5EF4-FFF2-40B4-BE49-F238E27FC236}">
                  <a16:creationId xmlns:a16="http://schemas.microsoft.com/office/drawing/2014/main" id="{7CBBACD6-AE78-4119-1398-592E518CD311}"/>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Barlow"/>
                <a:ea typeface="+mn-ea"/>
                <a:cs typeface="+mn-cs"/>
              </a:endParaRPr>
            </a:p>
          </p:txBody>
        </p:sp>
      </p:grpSp>
      <p:sp>
        <p:nvSpPr>
          <p:cNvPr id="38" name="Espace réservé du texte 20">
            <a:extLst>
              <a:ext uri="{FF2B5EF4-FFF2-40B4-BE49-F238E27FC236}">
                <a16:creationId xmlns:a16="http://schemas.microsoft.com/office/drawing/2014/main" id="{A4B9485E-16F1-0B6A-6A45-1FD366D64899}"/>
              </a:ext>
            </a:extLst>
          </p:cNvPr>
          <p:cNvSpPr txBox="1">
            <a:spLocks/>
          </p:cNvSpPr>
          <p:nvPr/>
        </p:nvSpPr>
        <p:spPr>
          <a:xfrm>
            <a:off x="1426773" y="5001634"/>
            <a:ext cx="3980978" cy="1274286"/>
          </a:xfrm>
          <a:prstGeom prst="rect">
            <a:avLst/>
          </a:prstGeom>
          <a:noFill/>
        </p:spPr>
        <p:txBody>
          <a:bodyPr anchor="ctr">
            <a:noAutofit/>
          </a:bodyPr>
          <a:lstStyle>
            <a:defPPr>
              <a:defRPr lang="fr-FR"/>
            </a:defPPr>
            <a:lvl1pPr indent="0">
              <a:lnSpc>
                <a:spcPct val="90000"/>
              </a:lnSpc>
              <a:spcBef>
                <a:spcPts val="1800"/>
              </a:spcBef>
              <a:buSzPct val="50000"/>
              <a:buFont typeface="HelveticaNeueLT Std Lt Cn" panose="020B0406020202030204" pitchFamily="34" charset="0"/>
              <a:buNone/>
              <a:defRPr sz="1400" b="0">
                <a:solidFill>
                  <a:schemeClr val="bg2"/>
                </a:solidFill>
              </a:defRPr>
            </a:lvl1pPr>
            <a:lvl2pPr marL="447675" indent="-314325">
              <a:lnSpc>
                <a:spcPct val="90000"/>
              </a:lnSpc>
              <a:spcBef>
                <a:spcPts val="600"/>
              </a:spcBef>
              <a:buFont typeface="Arial" panose="020B0604020202020204" pitchFamily="34" charset="0"/>
              <a:buChar char="—"/>
              <a:defRPr sz="1400">
                <a:solidFill>
                  <a:schemeClr val="bg2"/>
                </a:solidFill>
              </a:defRPr>
            </a:lvl2pPr>
            <a:lvl3pPr marL="714375" indent="-171450">
              <a:lnSpc>
                <a:spcPct val="90000"/>
              </a:lnSpc>
              <a:spcBef>
                <a:spcPts val="600"/>
              </a:spcBef>
              <a:buFont typeface="Courier New" panose="02070309020205020404" pitchFamily="49" charset="0"/>
              <a:buChar char="o"/>
              <a:defRPr sz="1200">
                <a:solidFill>
                  <a:schemeClr val="bg2"/>
                </a:solidFill>
              </a:defRPr>
            </a:lvl3pPr>
            <a:lvl4pPr marL="987425" indent="-228600">
              <a:lnSpc>
                <a:spcPct val="90000"/>
              </a:lnSpc>
              <a:spcBef>
                <a:spcPts val="500"/>
              </a:spcBef>
              <a:buFont typeface="Arial" panose="020B0604020202020204" pitchFamily="34" charset="0"/>
              <a:buChar char="•"/>
              <a:defRPr sz="1100">
                <a:solidFill>
                  <a:schemeClr val="bg2"/>
                </a:solidFill>
              </a:defRPr>
            </a:lvl4pPr>
            <a:lvl5pPr marL="1262063" indent="-228600">
              <a:lnSpc>
                <a:spcPct val="90000"/>
              </a:lnSpc>
              <a:spcBef>
                <a:spcPts val="500"/>
              </a:spcBef>
              <a:buFont typeface="HelveticaNeueLT Std Lt Cn" panose="020B0406020202030204" pitchFamily="34" charset="0"/>
              <a:buChar char="−"/>
              <a:defRPr sz="1050">
                <a:solidFill>
                  <a:schemeClr val="bg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just" defTabSz="914400" rtl="0" eaLnBrk="1" fontAlgn="auto" latinLnBrk="0" hangingPunct="1">
              <a:lnSpc>
                <a:spcPct val="90000"/>
              </a:lnSpc>
              <a:spcBef>
                <a:spcPts val="1800"/>
              </a:spcBef>
              <a:spcAft>
                <a:spcPts val="0"/>
              </a:spcAft>
              <a:buClrTx/>
              <a:buSzPct val="50000"/>
              <a:buFont typeface="HelveticaNeueLT Std Lt Cn" panose="020B0406020202030204" pitchFamily="34" charset="0"/>
              <a:buNone/>
              <a:tabLst/>
              <a:defRPr/>
            </a:pPr>
            <a:r>
              <a:rPr kumimoji="0" lang="fr-FR" sz="1100" b="0" i="0" u="none" strike="noStrike" kern="1200" cap="none" spc="0" normalizeH="0" baseline="0" noProof="0" dirty="0">
                <a:ln>
                  <a:noFill/>
                </a:ln>
                <a:solidFill>
                  <a:srgbClr val="103C50"/>
                </a:solidFill>
                <a:effectLst/>
                <a:uLnTx/>
                <a:uFillTx/>
                <a:latin typeface="Barlow"/>
                <a:ea typeface="+mn-ea"/>
                <a:cs typeface="+mn-cs"/>
              </a:rPr>
              <a:t>« Que mon enfant passe des journées agréables où le personnel se sent bien et où le matériel soit adapté au confort et besoins de nos enfants et à la sécurité  Qu'il y ait des intervenants extérieurs qui fassent découvrir la musique, le théâtre, les animaux pour éveiller davantage nos enfants »</a:t>
            </a:r>
          </a:p>
          <a:p>
            <a:pPr marL="0" marR="0" lvl="0" indent="0" algn="just" defTabSz="914400" rtl="0" eaLnBrk="1" fontAlgn="auto" latinLnBrk="0" hangingPunct="1">
              <a:lnSpc>
                <a:spcPct val="90000"/>
              </a:lnSpc>
              <a:spcBef>
                <a:spcPts val="1800"/>
              </a:spcBef>
              <a:spcAft>
                <a:spcPts val="0"/>
              </a:spcAft>
              <a:buClrTx/>
              <a:buSzPct val="50000"/>
              <a:buFont typeface="HelveticaNeueLT Std Lt Cn" panose="020B0406020202030204" pitchFamily="34" charset="0"/>
              <a:buNone/>
              <a:tabLst/>
              <a:defRPr/>
            </a:pPr>
            <a:r>
              <a:rPr kumimoji="0" lang="fr-FR" sz="1100" b="0" i="0" u="none" strike="noStrike" kern="1200" cap="none" spc="0" normalizeH="0" baseline="0" noProof="0" dirty="0">
                <a:ln>
                  <a:noFill/>
                </a:ln>
                <a:solidFill>
                  <a:srgbClr val="103C50"/>
                </a:solidFill>
                <a:effectLst/>
                <a:uLnTx/>
                <a:uFillTx/>
                <a:latin typeface="Barlow"/>
                <a:ea typeface="+mn-ea"/>
                <a:cs typeface="+mn-cs"/>
              </a:rPr>
              <a:t>« Des professionnels agréables et sérieuses qui s’occupent bien des enfants.  Un cadre de qualité et un gage de sérénité lorsque je vais travailler »</a:t>
            </a:r>
            <a:endParaRPr kumimoji="0" lang="en-GB" sz="1100" b="0" i="0" u="none" strike="noStrike" kern="1200" cap="none" spc="0" normalizeH="0" baseline="0" noProof="0" dirty="0">
              <a:ln>
                <a:noFill/>
              </a:ln>
              <a:solidFill>
                <a:srgbClr val="103C50"/>
              </a:solidFill>
              <a:effectLst/>
              <a:uLnTx/>
              <a:uFillTx/>
              <a:latin typeface="Barlow"/>
              <a:ea typeface="+mn-ea"/>
              <a:cs typeface="+mn-cs"/>
            </a:endParaRPr>
          </a:p>
        </p:txBody>
      </p:sp>
      <p:cxnSp>
        <p:nvCxnSpPr>
          <p:cNvPr id="39" name="Straight Connector 35">
            <a:extLst>
              <a:ext uri="{FF2B5EF4-FFF2-40B4-BE49-F238E27FC236}">
                <a16:creationId xmlns:a16="http://schemas.microsoft.com/office/drawing/2014/main" id="{DA9ACA01-3105-C462-93F6-33B2178DF446}"/>
              </a:ext>
            </a:extLst>
          </p:cNvPr>
          <p:cNvCxnSpPr>
            <a:cxnSpLocks/>
          </p:cNvCxnSpPr>
          <p:nvPr/>
        </p:nvCxnSpPr>
        <p:spPr>
          <a:xfrm flipV="1">
            <a:off x="1426774" y="4921162"/>
            <a:ext cx="0" cy="1403440"/>
          </a:xfrm>
          <a:prstGeom prst="line">
            <a:avLst/>
          </a:prstGeom>
          <a:ln w="12700">
            <a:gradFill>
              <a:gsLst>
                <a:gs pos="0">
                  <a:srgbClr val="84329B">
                    <a:alpha val="0"/>
                  </a:srgbClr>
                </a:gs>
                <a:gs pos="55000">
                  <a:srgbClr val="84329B"/>
                </a:gs>
                <a:gs pos="100000">
                  <a:srgbClr val="84329B">
                    <a:alpha val="0"/>
                  </a:srgbClr>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40" name="Group 10">
            <a:extLst>
              <a:ext uri="{FF2B5EF4-FFF2-40B4-BE49-F238E27FC236}">
                <a16:creationId xmlns:a16="http://schemas.microsoft.com/office/drawing/2014/main" id="{67B6E726-C001-57CD-F145-A9B3C7DD5647}"/>
              </a:ext>
            </a:extLst>
          </p:cNvPr>
          <p:cNvGrpSpPr>
            <a:grpSpLocks/>
          </p:cNvGrpSpPr>
          <p:nvPr/>
        </p:nvGrpSpPr>
        <p:grpSpPr bwMode="auto">
          <a:xfrm rot="10800000" flipH="1">
            <a:off x="6095974" y="2654392"/>
            <a:ext cx="861489" cy="705183"/>
            <a:chOff x="1033" y="1117"/>
            <a:chExt cx="1907" cy="1561"/>
          </a:xfrm>
          <a:solidFill>
            <a:schemeClr val="tx2"/>
          </a:solidFill>
        </p:grpSpPr>
        <p:sp>
          <p:nvSpPr>
            <p:cNvPr id="41" name="Freeform 11">
              <a:extLst>
                <a:ext uri="{FF2B5EF4-FFF2-40B4-BE49-F238E27FC236}">
                  <a16:creationId xmlns:a16="http://schemas.microsoft.com/office/drawing/2014/main" id="{AF9AE076-A53A-0C5A-3BAF-70A76A068B80}"/>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Barlow"/>
                <a:ea typeface="+mn-ea"/>
                <a:cs typeface="+mn-cs"/>
              </a:endParaRPr>
            </a:p>
          </p:txBody>
        </p:sp>
        <p:sp>
          <p:nvSpPr>
            <p:cNvPr id="42" name="Freeform 12">
              <a:extLst>
                <a:ext uri="{FF2B5EF4-FFF2-40B4-BE49-F238E27FC236}">
                  <a16:creationId xmlns:a16="http://schemas.microsoft.com/office/drawing/2014/main" id="{5573CD81-5BFE-DFB4-F319-9C7F94C19F31}"/>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Barlow"/>
                <a:ea typeface="+mn-ea"/>
                <a:cs typeface="+mn-cs"/>
              </a:endParaRPr>
            </a:p>
          </p:txBody>
        </p:sp>
      </p:grpSp>
      <p:cxnSp>
        <p:nvCxnSpPr>
          <p:cNvPr id="44" name="Straight Connector 35">
            <a:extLst>
              <a:ext uri="{FF2B5EF4-FFF2-40B4-BE49-F238E27FC236}">
                <a16:creationId xmlns:a16="http://schemas.microsoft.com/office/drawing/2014/main" id="{075D33AA-F4E3-1EB3-FED3-649CED1F2ED0}"/>
              </a:ext>
            </a:extLst>
          </p:cNvPr>
          <p:cNvCxnSpPr>
            <a:cxnSpLocks/>
          </p:cNvCxnSpPr>
          <p:nvPr/>
        </p:nvCxnSpPr>
        <p:spPr>
          <a:xfrm flipV="1">
            <a:off x="6893714" y="2249395"/>
            <a:ext cx="0" cy="140344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45" name="Group 10">
            <a:extLst>
              <a:ext uri="{FF2B5EF4-FFF2-40B4-BE49-F238E27FC236}">
                <a16:creationId xmlns:a16="http://schemas.microsoft.com/office/drawing/2014/main" id="{7EED0F59-8B08-0EE1-A531-3997F3218C81}"/>
              </a:ext>
            </a:extLst>
          </p:cNvPr>
          <p:cNvGrpSpPr>
            <a:grpSpLocks/>
          </p:cNvGrpSpPr>
          <p:nvPr/>
        </p:nvGrpSpPr>
        <p:grpSpPr bwMode="auto">
          <a:xfrm rot="10800000" flipH="1">
            <a:off x="6095974" y="5325382"/>
            <a:ext cx="861489" cy="705183"/>
            <a:chOff x="1033" y="1117"/>
            <a:chExt cx="1907" cy="1561"/>
          </a:xfrm>
          <a:solidFill>
            <a:schemeClr val="bg2"/>
          </a:solidFill>
        </p:grpSpPr>
        <p:sp>
          <p:nvSpPr>
            <p:cNvPr id="46" name="Freeform 11">
              <a:extLst>
                <a:ext uri="{FF2B5EF4-FFF2-40B4-BE49-F238E27FC236}">
                  <a16:creationId xmlns:a16="http://schemas.microsoft.com/office/drawing/2014/main" id="{F191F007-9FE9-17AC-7295-94133BA4C2FA}"/>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Barlow"/>
                <a:ea typeface="+mn-ea"/>
                <a:cs typeface="+mn-cs"/>
              </a:endParaRPr>
            </a:p>
          </p:txBody>
        </p:sp>
        <p:sp>
          <p:nvSpPr>
            <p:cNvPr id="47" name="Freeform 12">
              <a:extLst>
                <a:ext uri="{FF2B5EF4-FFF2-40B4-BE49-F238E27FC236}">
                  <a16:creationId xmlns:a16="http://schemas.microsoft.com/office/drawing/2014/main" id="{7EA23075-9B1E-4A08-5EF8-67987B28A6CF}"/>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Barlow"/>
                <a:ea typeface="+mn-ea"/>
                <a:cs typeface="+mn-cs"/>
              </a:endParaRPr>
            </a:p>
          </p:txBody>
        </p:sp>
      </p:grpSp>
      <p:cxnSp>
        <p:nvCxnSpPr>
          <p:cNvPr id="49" name="Straight Connector 35">
            <a:extLst>
              <a:ext uri="{FF2B5EF4-FFF2-40B4-BE49-F238E27FC236}">
                <a16:creationId xmlns:a16="http://schemas.microsoft.com/office/drawing/2014/main" id="{484D7A7F-5AA5-4ACF-57C4-DD7F9E52E792}"/>
              </a:ext>
            </a:extLst>
          </p:cNvPr>
          <p:cNvCxnSpPr>
            <a:cxnSpLocks/>
          </p:cNvCxnSpPr>
          <p:nvPr/>
        </p:nvCxnSpPr>
        <p:spPr>
          <a:xfrm flipV="1">
            <a:off x="6893714" y="4920385"/>
            <a:ext cx="0" cy="1403440"/>
          </a:xfrm>
          <a:prstGeom prst="line">
            <a:avLst/>
          </a:prstGeom>
          <a:ln w="12700">
            <a:gradFill>
              <a:gsLst>
                <a:gs pos="0">
                  <a:srgbClr val="EC8C45">
                    <a:alpha val="0"/>
                  </a:srgbClr>
                </a:gs>
                <a:gs pos="55000">
                  <a:srgbClr val="EC8C45"/>
                </a:gs>
                <a:gs pos="100000">
                  <a:srgbClr val="EC8C45">
                    <a:alpha val="0"/>
                  </a:srgb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50" name="Espace réservé du texte 20">
            <a:extLst>
              <a:ext uri="{FF2B5EF4-FFF2-40B4-BE49-F238E27FC236}">
                <a16:creationId xmlns:a16="http://schemas.microsoft.com/office/drawing/2014/main" id="{A3747BEF-1B77-FB88-C58F-8BDAF4B58F2C}"/>
              </a:ext>
            </a:extLst>
          </p:cNvPr>
          <p:cNvSpPr txBox="1">
            <a:spLocks/>
          </p:cNvSpPr>
          <p:nvPr/>
        </p:nvSpPr>
        <p:spPr>
          <a:xfrm>
            <a:off x="1340308" y="1680851"/>
            <a:ext cx="4148955" cy="462051"/>
          </a:xfrm>
          <a:prstGeom prst="rect">
            <a:avLst/>
          </a:prstGeom>
        </p:spPr>
        <p:txBody>
          <a:bodyPr wrap="square" anchor="ctr" anchorCtr="0">
            <a:noAutofit/>
          </a:bodyPr>
          <a:lstStyle>
            <a:lvl1pPr marL="0" indent="0" algn="r" defTabSz="914400" rtl="0" eaLnBrk="1" latinLnBrk="0" hangingPunct="1">
              <a:lnSpc>
                <a:spcPct val="90000"/>
              </a:lnSpc>
              <a:spcBef>
                <a:spcPts val="1800"/>
              </a:spcBef>
              <a:buSzPct val="50000"/>
              <a:buFont typeface="HelveticaNeueLT Std Lt Cn" panose="020B0406020202030204" pitchFamily="34" charset="0"/>
              <a:buNone/>
              <a:defRPr sz="1600" b="1" kern="1200">
                <a:solidFill>
                  <a:schemeClr val="tx2"/>
                </a:solidFill>
                <a:latin typeface="+mn-lt"/>
                <a:ea typeface="+mn-ea"/>
                <a:cs typeface="+mn-cs"/>
              </a:defRPr>
            </a:lvl1pPr>
            <a:lvl2pPr marL="447675" indent="-314325" algn="l" defTabSz="914400" rtl="0" eaLnBrk="1" latinLnBrk="0" hangingPunct="1">
              <a:lnSpc>
                <a:spcPct val="90000"/>
              </a:lnSpc>
              <a:spcBef>
                <a:spcPts val="600"/>
              </a:spcBef>
              <a:buFont typeface="Arial" panose="020B0604020202020204" pitchFamily="34" charset="0"/>
              <a:buChar char="—"/>
              <a:defRPr sz="1400" kern="1200">
                <a:solidFill>
                  <a:schemeClr val="bg2"/>
                </a:solidFill>
                <a:latin typeface="+mn-lt"/>
                <a:ea typeface="+mn-ea"/>
                <a:cs typeface="+mn-cs"/>
              </a:defRPr>
            </a:lvl2pPr>
            <a:lvl3pPr marL="714375" indent="-171450" algn="l" defTabSz="914400" rtl="0" eaLnBrk="1" latinLnBrk="0" hangingPunct="1">
              <a:lnSpc>
                <a:spcPct val="90000"/>
              </a:lnSpc>
              <a:spcBef>
                <a:spcPts val="600"/>
              </a:spcBef>
              <a:buFont typeface="Courier New" panose="02070309020205020404" pitchFamily="49" charset="0"/>
              <a:buChar char="o"/>
              <a:defRPr sz="1200" kern="1200">
                <a:solidFill>
                  <a:schemeClr val="bg2"/>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Pct val="50000"/>
              <a:buFont typeface="HelveticaNeueLT Std Lt Cn" panose="020B0406020202030204" pitchFamily="34" charset="0"/>
              <a:buNone/>
              <a:tabLst/>
              <a:defRPr/>
            </a:pPr>
            <a:r>
              <a:rPr kumimoji="0" lang="fr-FR" sz="1600" b="1" i="0" u="none" strike="noStrike" kern="1200" cap="none" spc="0" normalizeH="0" baseline="0" noProof="0" dirty="0">
                <a:ln>
                  <a:noFill/>
                </a:ln>
                <a:solidFill>
                  <a:srgbClr val="009D9C"/>
                </a:solidFill>
                <a:effectLst/>
                <a:uLnTx/>
                <a:uFillTx/>
                <a:latin typeface="Arial"/>
                <a:ea typeface="+mn-ea"/>
                <a:cs typeface="+mn-cs"/>
              </a:rPr>
              <a:t>…Sécurité…</a:t>
            </a:r>
            <a:endParaRPr kumimoji="0" lang="en-GB" sz="1600" b="1" i="0" u="none" strike="noStrike" kern="1200" cap="none" spc="0" normalizeH="0" baseline="0" noProof="0" dirty="0">
              <a:ln>
                <a:noFill/>
              </a:ln>
              <a:solidFill>
                <a:srgbClr val="009D9C"/>
              </a:solidFill>
              <a:effectLst/>
              <a:uLnTx/>
              <a:uFillTx/>
              <a:latin typeface="Arial"/>
              <a:ea typeface="+mn-ea"/>
              <a:cs typeface="+mn-cs"/>
            </a:endParaRPr>
          </a:p>
        </p:txBody>
      </p:sp>
      <p:sp>
        <p:nvSpPr>
          <p:cNvPr id="51" name="Espace réservé du texte 20">
            <a:extLst>
              <a:ext uri="{FF2B5EF4-FFF2-40B4-BE49-F238E27FC236}">
                <a16:creationId xmlns:a16="http://schemas.microsoft.com/office/drawing/2014/main" id="{77513751-9596-B193-BC2F-D3D4372FB7E4}"/>
              </a:ext>
            </a:extLst>
          </p:cNvPr>
          <p:cNvSpPr txBox="1">
            <a:spLocks/>
          </p:cNvSpPr>
          <p:nvPr/>
        </p:nvSpPr>
        <p:spPr>
          <a:xfrm>
            <a:off x="6893713" y="1685303"/>
            <a:ext cx="4148954" cy="462051"/>
          </a:xfrm>
          <a:prstGeom prst="rect">
            <a:avLst/>
          </a:prstGeom>
        </p:spPr>
        <p:txBody>
          <a:bodyPr wrap="square" anchor="ctr" anchorCtr="0">
            <a:noAutofit/>
          </a:bodyPr>
          <a:lstStyle>
            <a:lvl1pPr marL="0" indent="0" algn="r" defTabSz="914400" rtl="0" eaLnBrk="1" latinLnBrk="0" hangingPunct="1">
              <a:lnSpc>
                <a:spcPct val="90000"/>
              </a:lnSpc>
              <a:spcBef>
                <a:spcPts val="1800"/>
              </a:spcBef>
              <a:buSzPct val="50000"/>
              <a:buFont typeface="HelveticaNeueLT Std Lt Cn" panose="020B0406020202030204" pitchFamily="34" charset="0"/>
              <a:buNone/>
              <a:defRPr sz="1600" b="1" kern="1200">
                <a:solidFill>
                  <a:schemeClr val="tx2"/>
                </a:solidFill>
                <a:latin typeface="+mn-lt"/>
                <a:ea typeface="+mn-ea"/>
                <a:cs typeface="+mn-cs"/>
              </a:defRPr>
            </a:lvl1pPr>
            <a:lvl2pPr marL="447675" indent="-314325" algn="l" defTabSz="914400" rtl="0" eaLnBrk="1" latinLnBrk="0" hangingPunct="1">
              <a:lnSpc>
                <a:spcPct val="90000"/>
              </a:lnSpc>
              <a:spcBef>
                <a:spcPts val="600"/>
              </a:spcBef>
              <a:buFont typeface="Arial" panose="020B0604020202020204" pitchFamily="34" charset="0"/>
              <a:buChar char="—"/>
              <a:defRPr sz="1400" kern="1200">
                <a:solidFill>
                  <a:schemeClr val="bg2"/>
                </a:solidFill>
                <a:latin typeface="+mn-lt"/>
                <a:ea typeface="+mn-ea"/>
                <a:cs typeface="+mn-cs"/>
              </a:defRPr>
            </a:lvl2pPr>
            <a:lvl3pPr marL="714375" indent="-171450" algn="l" defTabSz="914400" rtl="0" eaLnBrk="1" latinLnBrk="0" hangingPunct="1">
              <a:lnSpc>
                <a:spcPct val="90000"/>
              </a:lnSpc>
              <a:spcBef>
                <a:spcPts val="600"/>
              </a:spcBef>
              <a:buFont typeface="Courier New" panose="02070309020205020404" pitchFamily="49" charset="0"/>
              <a:buChar char="o"/>
              <a:defRPr sz="1200" kern="1200">
                <a:solidFill>
                  <a:schemeClr val="bg2"/>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Pct val="50000"/>
              <a:buFont typeface="HelveticaNeueLT Std Lt Cn" panose="020B0406020202030204" pitchFamily="34" charset="0"/>
              <a:buNone/>
              <a:tabLst/>
              <a:defRPr/>
            </a:pPr>
            <a:r>
              <a:rPr kumimoji="0" lang="fr-FR" sz="1600" b="1" i="0" u="none" strike="noStrike" kern="1200" cap="none" spc="0" normalizeH="0" baseline="0" noProof="0" dirty="0">
                <a:ln>
                  <a:noFill/>
                </a:ln>
                <a:solidFill>
                  <a:srgbClr val="009D9C"/>
                </a:solidFill>
                <a:effectLst/>
                <a:uLnTx/>
                <a:uFillTx/>
                <a:latin typeface="Arial"/>
                <a:ea typeface="+mn-ea"/>
                <a:cs typeface="+mn-cs"/>
              </a:rPr>
              <a:t>…Développement et apprentissage…</a:t>
            </a:r>
            <a:endParaRPr kumimoji="0" lang="en-GB" sz="1600" b="1" i="0" u="none" strike="noStrike" kern="1200" cap="none" spc="0" normalizeH="0" baseline="0" noProof="0" dirty="0">
              <a:ln>
                <a:noFill/>
              </a:ln>
              <a:solidFill>
                <a:srgbClr val="009D9C"/>
              </a:solidFill>
              <a:effectLst/>
              <a:uLnTx/>
              <a:uFillTx/>
              <a:latin typeface="Arial"/>
              <a:ea typeface="+mn-ea"/>
              <a:cs typeface="+mn-cs"/>
            </a:endParaRPr>
          </a:p>
        </p:txBody>
      </p:sp>
      <p:sp>
        <p:nvSpPr>
          <p:cNvPr id="52" name="Espace réservé du texte 20">
            <a:extLst>
              <a:ext uri="{FF2B5EF4-FFF2-40B4-BE49-F238E27FC236}">
                <a16:creationId xmlns:a16="http://schemas.microsoft.com/office/drawing/2014/main" id="{7200F031-F620-4DD6-2361-EAFF455480BD}"/>
              </a:ext>
            </a:extLst>
          </p:cNvPr>
          <p:cNvSpPr txBox="1">
            <a:spLocks/>
          </p:cNvSpPr>
          <p:nvPr/>
        </p:nvSpPr>
        <p:spPr>
          <a:xfrm>
            <a:off x="1690551" y="4343209"/>
            <a:ext cx="3448470" cy="462051"/>
          </a:xfrm>
          <a:prstGeom prst="rect">
            <a:avLst/>
          </a:prstGeom>
        </p:spPr>
        <p:txBody>
          <a:bodyPr wrap="square" anchor="ctr" anchorCtr="0">
            <a:noAutofit/>
          </a:bodyPr>
          <a:lstStyle>
            <a:lvl1pPr marL="0" indent="0" algn="r" defTabSz="914400" rtl="0" eaLnBrk="1" latinLnBrk="0" hangingPunct="1">
              <a:lnSpc>
                <a:spcPct val="90000"/>
              </a:lnSpc>
              <a:spcBef>
                <a:spcPts val="1800"/>
              </a:spcBef>
              <a:buSzPct val="50000"/>
              <a:buFont typeface="HelveticaNeueLT Std Lt Cn" panose="020B0406020202030204" pitchFamily="34" charset="0"/>
              <a:buNone/>
              <a:defRPr sz="1600" b="1" kern="1200">
                <a:solidFill>
                  <a:schemeClr val="tx2"/>
                </a:solidFill>
                <a:latin typeface="+mn-lt"/>
                <a:ea typeface="+mn-ea"/>
                <a:cs typeface="+mn-cs"/>
              </a:defRPr>
            </a:lvl1pPr>
            <a:lvl2pPr marL="447675" indent="-314325" algn="l" defTabSz="914400" rtl="0" eaLnBrk="1" latinLnBrk="0" hangingPunct="1">
              <a:lnSpc>
                <a:spcPct val="90000"/>
              </a:lnSpc>
              <a:spcBef>
                <a:spcPts val="600"/>
              </a:spcBef>
              <a:buFont typeface="Arial" panose="020B0604020202020204" pitchFamily="34" charset="0"/>
              <a:buChar char="—"/>
              <a:defRPr sz="1400" kern="1200">
                <a:solidFill>
                  <a:schemeClr val="bg2"/>
                </a:solidFill>
                <a:latin typeface="+mn-lt"/>
                <a:ea typeface="+mn-ea"/>
                <a:cs typeface="+mn-cs"/>
              </a:defRPr>
            </a:lvl2pPr>
            <a:lvl3pPr marL="714375" indent="-171450" algn="l" defTabSz="914400" rtl="0" eaLnBrk="1" latinLnBrk="0" hangingPunct="1">
              <a:lnSpc>
                <a:spcPct val="90000"/>
              </a:lnSpc>
              <a:spcBef>
                <a:spcPts val="600"/>
              </a:spcBef>
              <a:buFont typeface="Courier New" panose="02070309020205020404" pitchFamily="49" charset="0"/>
              <a:buChar char="o"/>
              <a:defRPr sz="1200" kern="1200">
                <a:solidFill>
                  <a:schemeClr val="bg2"/>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Pct val="50000"/>
              <a:buFont typeface="HelveticaNeueLT Std Lt Cn" panose="020B0406020202030204" pitchFamily="34" charset="0"/>
              <a:buNone/>
              <a:tabLst/>
              <a:defRPr/>
            </a:pPr>
            <a:r>
              <a:rPr kumimoji="0" lang="fr-FR" sz="1600" b="1" i="0" u="none" strike="noStrike" kern="1200" cap="none" spc="0" normalizeH="0" baseline="0" noProof="0" dirty="0">
                <a:ln>
                  <a:noFill/>
                </a:ln>
                <a:solidFill>
                  <a:srgbClr val="009D9C"/>
                </a:solidFill>
                <a:effectLst/>
                <a:uLnTx/>
                <a:uFillTx/>
                <a:latin typeface="Arial"/>
                <a:ea typeface="+mn-ea"/>
                <a:cs typeface="+mn-cs"/>
              </a:rPr>
              <a:t>… Personnel…</a:t>
            </a:r>
          </a:p>
        </p:txBody>
      </p:sp>
      <p:sp>
        <p:nvSpPr>
          <p:cNvPr id="53" name="Espace réservé du texte 20">
            <a:extLst>
              <a:ext uri="{FF2B5EF4-FFF2-40B4-BE49-F238E27FC236}">
                <a16:creationId xmlns:a16="http://schemas.microsoft.com/office/drawing/2014/main" id="{FB853889-9778-EFC9-F532-28DCFD9F10D4}"/>
              </a:ext>
            </a:extLst>
          </p:cNvPr>
          <p:cNvSpPr txBox="1">
            <a:spLocks/>
          </p:cNvSpPr>
          <p:nvPr/>
        </p:nvSpPr>
        <p:spPr>
          <a:xfrm>
            <a:off x="6813791" y="4313447"/>
            <a:ext cx="4507137" cy="462051"/>
          </a:xfrm>
          <a:prstGeom prst="rect">
            <a:avLst/>
          </a:prstGeom>
        </p:spPr>
        <p:txBody>
          <a:bodyPr wrap="square" anchor="ctr" anchorCtr="0">
            <a:noAutofit/>
          </a:bodyPr>
          <a:lstStyle>
            <a:lvl1pPr marL="0" indent="0" algn="r" defTabSz="914400" rtl="0" eaLnBrk="1" latinLnBrk="0" hangingPunct="1">
              <a:lnSpc>
                <a:spcPct val="90000"/>
              </a:lnSpc>
              <a:spcBef>
                <a:spcPts val="1800"/>
              </a:spcBef>
              <a:buSzPct val="50000"/>
              <a:buFont typeface="HelveticaNeueLT Std Lt Cn" panose="020B0406020202030204" pitchFamily="34" charset="0"/>
              <a:buNone/>
              <a:defRPr sz="1600" b="1" kern="1200">
                <a:solidFill>
                  <a:schemeClr val="tx2"/>
                </a:solidFill>
                <a:latin typeface="+mn-lt"/>
                <a:ea typeface="+mn-ea"/>
                <a:cs typeface="+mn-cs"/>
              </a:defRPr>
            </a:lvl1pPr>
            <a:lvl2pPr marL="447675" indent="-314325" algn="l" defTabSz="914400" rtl="0" eaLnBrk="1" latinLnBrk="0" hangingPunct="1">
              <a:lnSpc>
                <a:spcPct val="90000"/>
              </a:lnSpc>
              <a:spcBef>
                <a:spcPts val="600"/>
              </a:spcBef>
              <a:buFont typeface="Arial" panose="020B0604020202020204" pitchFamily="34" charset="0"/>
              <a:buChar char="—"/>
              <a:defRPr sz="1400" kern="1200">
                <a:solidFill>
                  <a:schemeClr val="bg2"/>
                </a:solidFill>
                <a:latin typeface="+mn-lt"/>
                <a:ea typeface="+mn-ea"/>
                <a:cs typeface="+mn-cs"/>
              </a:defRPr>
            </a:lvl2pPr>
            <a:lvl3pPr marL="714375" indent="-171450" algn="l" defTabSz="914400" rtl="0" eaLnBrk="1" latinLnBrk="0" hangingPunct="1">
              <a:lnSpc>
                <a:spcPct val="90000"/>
              </a:lnSpc>
              <a:spcBef>
                <a:spcPts val="600"/>
              </a:spcBef>
              <a:buFont typeface="Courier New" panose="02070309020205020404" pitchFamily="49" charset="0"/>
              <a:buChar char="o"/>
              <a:defRPr sz="1200" kern="1200">
                <a:solidFill>
                  <a:schemeClr val="bg2"/>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Pct val="50000"/>
              <a:buFont typeface="HelveticaNeueLT Std Lt Cn" panose="020B0406020202030204" pitchFamily="34" charset="0"/>
              <a:buNone/>
              <a:tabLst/>
              <a:defRPr/>
            </a:pPr>
            <a:r>
              <a:rPr kumimoji="0" lang="fr-FR" sz="1600" b="1" i="0" u="none" strike="noStrike" kern="1200" cap="none" spc="0" normalizeH="0" baseline="0" noProof="0" dirty="0">
                <a:ln>
                  <a:noFill/>
                </a:ln>
                <a:solidFill>
                  <a:srgbClr val="009D9C"/>
                </a:solidFill>
                <a:effectLst/>
                <a:uLnTx/>
                <a:uFillTx/>
                <a:latin typeface="Arial"/>
                <a:ea typeface="+mn-ea"/>
                <a:cs typeface="+mn-cs"/>
              </a:rPr>
              <a:t>… Activités et stimulation…</a:t>
            </a:r>
            <a:endParaRPr kumimoji="0" lang="en-GB" sz="1600" b="1" i="0" u="none" strike="noStrike" kern="1200" cap="none" spc="0" normalizeH="0" baseline="0" noProof="0" dirty="0">
              <a:ln>
                <a:noFill/>
              </a:ln>
              <a:solidFill>
                <a:srgbClr val="009D9C"/>
              </a:solidFill>
              <a:effectLst/>
              <a:uLnTx/>
              <a:uFillTx/>
              <a:latin typeface="Arial"/>
              <a:ea typeface="+mn-ea"/>
              <a:cs typeface="+mn-cs"/>
            </a:endParaRPr>
          </a:p>
        </p:txBody>
      </p:sp>
      <p:sp>
        <p:nvSpPr>
          <p:cNvPr id="54" name="Espace réservé du texte 20">
            <a:extLst>
              <a:ext uri="{FF2B5EF4-FFF2-40B4-BE49-F238E27FC236}">
                <a16:creationId xmlns:a16="http://schemas.microsoft.com/office/drawing/2014/main" id="{7C77135B-0ACB-B8DC-03D3-A8AB1245A708}"/>
              </a:ext>
            </a:extLst>
          </p:cNvPr>
          <p:cNvSpPr txBox="1">
            <a:spLocks/>
          </p:cNvSpPr>
          <p:nvPr/>
        </p:nvSpPr>
        <p:spPr>
          <a:xfrm>
            <a:off x="1424297" y="2446054"/>
            <a:ext cx="3980978" cy="1274286"/>
          </a:xfrm>
          <a:prstGeom prst="rect">
            <a:avLst/>
          </a:prstGeom>
          <a:noFill/>
        </p:spPr>
        <p:txBody>
          <a:bodyPr anchor="ctr">
            <a:noAutofit/>
          </a:bodyPr>
          <a:lstStyle>
            <a:defPPr>
              <a:defRPr lang="fr-FR"/>
            </a:defPPr>
            <a:lvl1pPr indent="0">
              <a:lnSpc>
                <a:spcPct val="90000"/>
              </a:lnSpc>
              <a:spcBef>
                <a:spcPts val="1800"/>
              </a:spcBef>
              <a:buSzPct val="50000"/>
              <a:buFont typeface="HelveticaNeueLT Std Lt Cn" panose="020B0406020202030204" pitchFamily="34" charset="0"/>
              <a:buNone/>
              <a:defRPr sz="1400" b="0">
                <a:solidFill>
                  <a:schemeClr val="bg2"/>
                </a:solidFill>
              </a:defRPr>
            </a:lvl1pPr>
            <a:lvl2pPr marL="447675" indent="-314325">
              <a:lnSpc>
                <a:spcPct val="90000"/>
              </a:lnSpc>
              <a:spcBef>
                <a:spcPts val="600"/>
              </a:spcBef>
              <a:buFont typeface="Arial" panose="020B0604020202020204" pitchFamily="34" charset="0"/>
              <a:buChar char="—"/>
              <a:defRPr sz="1400">
                <a:solidFill>
                  <a:schemeClr val="bg2"/>
                </a:solidFill>
              </a:defRPr>
            </a:lvl2pPr>
            <a:lvl3pPr marL="714375" indent="-171450">
              <a:lnSpc>
                <a:spcPct val="90000"/>
              </a:lnSpc>
              <a:spcBef>
                <a:spcPts val="600"/>
              </a:spcBef>
              <a:buFont typeface="Courier New" panose="02070309020205020404" pitchFamily="49" charset="0"/>
              <a:buChar char="o"/>
              <a:defRPr sz="1200">
                <a:solidFill>
                  <a:schemeClr val="bg2"/>
                </a:solidFill>
              </a:defRPr>
            </a:lvl3pPr>
            <a:lvl4pPr marL="987425" indent="-228600">
              <a:lnSpc>
                <a:spcPct val="90000"/>
              </a:lnSpc>
              <a:spcBef>
                <a:spcPts val="500"/>
              </a:spcBef>
              <a:buFont typeface="Arial" panose="020B0604020202020204" pitchFamily="34" charset="0"/>
              <a:buChar char="•"/>
              <a:defRPr sz="1100">
                <a:solidFill>
                  <a:schemeClr val="bg2"/>
                </a:solidFill>
              </a:defRPr>
            </a:lvl4pPr>
            <a:lvl5pPr marL="1262063" indent="-228600">
              <a:lnSpc>
                <a:spcPct val="90000"/>
              </a:lnSpc>
              <a:spcBef>
                <a:spcPts val="500"/>
              </a:spcBef>
              <a:buFont typeface="HelveticaNeueLT Std Lt Cn" panose="020B0406020202030204" pitchFamily="34" charset="0"/>
              <a:buChar char="−"/>
              <a:defRPr sz="1050">
                <a:solidFill>
                  <a:schemeClr val="bg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just" defTabSz="914400" rtl="0" eaLnBrk="1" fontAlgn="auto" latinLnBrk="0" hangingPunct="1">
              <a:lnSpc>
                <a:spcPct val="90000"/>
              </a:lnSpc>
              <a:spcBef>
                <a:spcPts val="1800"/>
              </a:spcBef>
              <a:spcAft>
                <a:spcPts val="0"/>
              </a:spcAft>
              <a:buClrTx/>
              <a:buSzPct val="50000"/>
              <a:buFont typeface="HelveticaNeueLT Std Lt Cn" panose="020B0406020202030204" pitchFamily="34" charset="0"/>
              <a:buNone/>
              <a:tabLst/>
              <a:defRPr/>
            </a:pPr>
            <a:r>
              <a:rPr kumimoji="0" lang="fr-FR" sz="1100" b="0" i="0" u="none" strike="noStrike" kern="1200" cap="none" spc="0" normalizeH="0" baseline="0" noProof="0" dirty="0">
                <a:ln>
                  <a:noFill/>
                </a:ln>
                <a:solidFill>
                  <a:srgbClr val="103C50"/>
                </a:solidFill>
                <a:effectLst/>
                <a:uLnTx/>
                <a:uFillTx/>
                <a:latin typeface="Barlow"/>
                <a:ea typeface="+mn-ea"/>
                <a:cs typeface="+mn-cs"/>
              </a:rPr>
              <a:t>« Un environnement bienveillant et sécurisant pour mon enfant, des informations claires sur le projet pédagogique de la crèche, un point de contact au sein de la crèche hors le personnel en section, malheureusement, les deux derniers points ne sont pas remplis à ce jour. »</a:t>
            </a:r>
          </a:p>
          <a:p>
            <a:pPr marL="0" marR="0" lvl="0" indent="0" algn="just" defTabSz="914400" rtl="0" eaLnBrk="1" fontAlgn="auto" latinLnBrk="0" hangingPunct="1">
              <a:lnSpc>
                <a:spcPct val="90000"/>
              </a:lnSpc>
              <a:spcBef>
                <a:spcPts val="1800"/>
              </a:spcBef>
              <a:spcAft>
                <a:spcPts val="0"/>
              </a:spcAft>
              <a:buClrTx/>
              <a:buSzPct val="50000"/>
              <a:buFont typeface="HelveticaNeueLT Std Lt Cn" panose="020B0406020202030204" pitchFamily="34" charset="0"/>
              <a:buNone/>
              <a:tabLst/>
              <a:defRPr/>
            </a:pPr>
            <a:r>
              <a:rPr kumimoji="0" lang="fr-FR" sz="1100" b="0" i="0" u="none" strike="noStrike" kern="1200" cap="none" spc="0" normalizeH="0" baseline="0" noProof="0" dirty="0">
                <a:ln>
                  <a:noFill/>
                </a:ln>
                <a:solidFill>
                  <a:srgbClr val="103C50"/>
                </a:solidFill>
                <a:effectLst/>
                <a:uLnTx/>
                <a:uFillTx/>
                <a:latin typeface="Barlow"/>
                <a:ea typeface="+mn-ea"/>
                <a:cs typeface="+mn-cs"/>
              </a:rPr>
              <a:t>« Environnement sûr et adapté aux jeunes enfants. Equipe bien formée, attentive et bienveillante. Suivi quotidien et transparence sur la journée de l’enfant. Accueil en douceur pour les nouveaux enfants.»</a:t>
            </a:r>
          </a:p>
        </p:txBody>
      </p:sp>
      <p:sp>
        <p:nvSpPr>
          <p:cNvPr id="55" name="Espace réservé du texte 20">
            <a:extLst>
              <a:ext uri="{FF2B5EF4-FFF2-40B4-BE49-F238E27FC236}">
                <a16:creationId xmlns:a16="http://schemas.microsoft.com/office/drawing/2014/main" id="{F5F340E3-00C5-6468-BB06-03F454CE56F5}"/>
              </a:ext>
            </a:extLst>
          </p:cNvPr>
          <p:cNvSpPr txBox="1">
            <a:spLocks/>
          </p:cNvSpPr>
          <p:nvPr/>
        </p:nvSpPr>
        <p:spPr>
          <a:xfrm>
            <a:off x="6891236" y="2428113"/>
            <a:ext cx="3980978" cy="1274286"/>
          </a:xfrm>
          <a:prstGeom prst="rect">
            <a:avLst/>
          </a:prstGeom>
          <a:noFill/>
        </p:spPr>
        <p:txBody>
          <a:bodyPr anchor="ctr">
            <a:noAutofit/>
          </a:bodyPr>
          <a:lstStyle>
            <a:defPPr>
              <a:defRPr lang="fr-FR"/>
            </a:defPPr>
            <a:lvl1pPr indent="0">
              <a:lnSpc>
                <a:spcPct val="90000"/>
              </a:lnSpc>
              <a:spcBef>
                <a:spcPts val="1800"/>
              </a:spcBef>
              <a:buSzPct val="50000"/>
              <a:buFont typeface="HelveticaNeueLT Std Lt Cn" panose="020B0406020202030204" pitchFamily="34" charset="0"/>
              <a:buNone/>
              <a:defRPr sz="1400" b="0">
                <a:solidFill>
                  <a:schemeClr val="bg2"/>
                </a:solidFill>
              </a:defRPr>
            </a:lvl1pPr>
            <a:lvl2pPr marL="447675" indent="-314325">
              <a:lnSpc>
                <a:spcPct val="90000"/>
              </a:lnSpc>
              <a:spcBef>
                <a:spcPts val="600"/>
              </a:spcBef>
              <a:buFont typeface="Arial" panose="020B0604020202020204" pitchFamily="34" charset="0"/>
              <a:buChar char="—"/>
              <a:defRPr sz="1400">
                <a:solidFill>
                  <a:schemeClr val="bg2"/>
                </a:solidFill>
              </a:defRPr>
            </a:lvl2pPr>
            <a:lvl3pPr marL="714375" indent="-171450">
              <a:lnSpc>
                <a:spcPct val="90000"/>
              </a:lnSpc>
              <a:spcBef>
                <a:spcPts val="600"/>
              </a:spcBef>
              <a:buFont typeface="Courier New" panose="02070309020205020404" pitchFamily="49" charset="0"/>
              <a:buChar char="o"/>
              <a:defRPr sz="1200">
                <a:solidFill>
                  <a:schemeClr val="bg2"/>
                </a:solidFill>
              </a:defRPr>
            </a:lvl3pPr>
            <a:lvl4pPr marL="987425" indent="-228600">
              <a:lnSpc>
                <a:spcPct val="90000"/>
              </a:lnSpc>
              <a:spcBef>
                <a:spcPts val="500"/>
              </a:spcBef>
              <a:buFont typeface="Arial" panose="020B0604020202020204" pitchFamily="34" charset="0"/>
              <a:buChar char="•"/>
              <a:defRPr sz="1100">
                <a:solidFill>
                  <a:schemeClr val="bg2"/>
                </a:solidFill>
              </a:defRPr>
            </a:lvl4pPr>
            <a:lvl5pPr marL="1262063" indent="-228600">
              <a:lnSpc>
                <a:spcPct val="90000"/>
              </a:lnSpc>
              <a:spcBef>
                <a:spcPts val="500"/>
              </a:spcBef>
              <a:buFont typeface="HelveticaNeueLT Std Lt Cn" panose="020B0406020202030204" pitchFamily="34" charset="0"/>
              <a:buChar char="−"/>
              <a:defRPr sz="1050">
                <a:solidFill>
                  <a:schemeClr val="bg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just" defTabSz="914400" rtl="0" eaLnBrk="1" fontAlgn="auto" latinLnBrk="0" hangingPunct="1">
              <a:lnSpc>
                <a:spcPct val="90000"/>
              </a:lnSpc>
              <a:spcBef>
                <a:spcPts val="1200"/>
              </a:spcBef>
              <a:spcAft>
                <a:spcPts val="0"/>
              </a:spcAft>
              <a:buClrTx/>
              <a:buSzPct val="50000"/>
              <a:buFont typeface="HelveticaNeueLT Std Lt Cn" panose="020B0406020202030204" pitchFamily="34" charset="0"/>
              <a:buNone/>
              <a:tabLst/>
              <a:defRPr/>
            </a:pPr>
            <a:r>
              <a:rPr kumimoji="0" lang="fr-FR" sz="1100" b="0" i="0" u="none" strike="noStrike" kern="1200" cap="none" spc="0" normalizeH="0" baseline="0" noProof="0" dirty="0">
                <a:ln>
                  <a:noFill/>
                </a:ln>
                <a:solidFill>
                  <a:srgbClr val="103C50"/>
                </a:solidFill>
                <a:effectLst/>
                <a:uLnTx/>
                <a:uFillTx/>
                <a:latin typeface="Barlow"/>
                <a:ea typeface="+mn-ea"/>
                <a:cs typeface="+mn-cs"/>
              </a:rPr>
              <a:t>« L'acquisition des étapes courantes chez un enfant en bas âge, leur épanouissement, la socialisation et l'acceptation des règles de vie en communauté, leur bien-être.»</a:t>
            </a:r>
          </a:p>
          <a:p>
            <a:pPr marL="0" marR="0" lvl="0" indent="0" algn="just" defTabSz="914400" rtl="0" eaLnBrk="1" fontAlgn="auto" latinLnBrk="0" hangingPunct="1">
              <a:lnSpc>
                <a:spcPct val="90000"/>
              </a:lnSpc>
              <a:spcBef>
                <a:spcPts val="1200"/>
              </a:spcBef>
              <a:spcAft>
                <a:spcPts val="0"/>
              </a:spcAft>
              <a:buClrTx/>
              <a:buSzPct val="50000"/>
              <a:buFont typeface="HelveticaNeueLT Std Lt Cn" panose="020B0406020202030204" pitchFamily="34" charset="0"/>
              <a:buNone/>
              <a:tabLst/>
              <a:defRPr/>
            </a:pPr>
            <a:r>
              <a:rPr kumimoji="0" lang="fr-FR" sz="1100" b="0" i="0" u="none" strike="noStrike" kern="1200" cap="none" spc="0" normalizeH="0" baseline="0" noProof="0" dirty="0">
                <a:ln>
                  <a:noFill/>
                </a:ln>
                <a:solidFill>
                  <a:srgbClr val="103C50"/>
                </a:solidFill>
                <a:effectLst/>
                <a:uLnTx/>
                <a:uFillTx/>
                <a:latin typeface="Barlow"/>
                <a:ea typeface="+mn-ea"/>
                <a:cs typeface="+mn-cs"/>
              </a:rPr>
              <a:t>« La crèche doit accompagner l'enfant dans son développement, à son rythme, et lui proposant des activités et apprentissages dans le respect des questionnements actuels. Cela passe aussi par des sorties, des balades, des temps en extérieur.»</a:t>
            </a:r>
          </a:p>
          <a:p>
            <a:pPr marL="0" marR="0" lvl="0" indent="0" algn="just" defTabSz="914400" rtl="0" eaLnBrk="1" fontAlgn="auto" latinLnBrk="0" hangingPunct="1">
              <a:lnSpc>
                <a:spcPct val="90000"/>
              </a:lnSpc>
              <a:spcBef>
                <a:spcPts val="1200"/>
              </a:spcBef>
              <a:spcAft>
                <a:spcPts val="0"/>
              </a:spcAft>
              <a:buClrTx/>
              <a:buSzPct val="50000"/>
              <a:buFont typeface="HelveticaNeueLT Std Lt Cn" panose="020B0406020202030204" pitchFamily="34" charset="0"/>
              <a:buNone/>
              <a:tabLst/>
              <a:defRPr/>
            </a:pPr>
            <a:r>
              <a:rPr lang="fr-FR" sz="1100" dirty="0">
                <a:solidFill>
                  <a:srgbClr val="103C50"/>
                </a:solidFill>
                <a:latin typeface="Barlow"/>
              </a:rPr>
              <a:t>« Réponse aux besoins de mes enfants tant sur le plan physique qu’affectif, bonne communication avec l'équipe, une pédagogie adaptée, stimulation et activités adaptés »</a:t>
            </a:r>
            <a:endParaRPr kumimoji="0" lang="fr-FR" sz="1100" b="0" i="0" u="none" strike="noStrike" kern="1200" cap="none" spc="0" normalizeH="0" baseline="0" noProof="0" dirty="0">
              <a:ln>
                <a:noFill/>
              </a:ln>
              <a:solidFill>
                <a:srgbClr val="103C50"/>
              </a:solidFill>
              <a:effectLst/>
              <a:uLnTx/>
              <a:uFillTx/>
              <a:latin typeface="Barlow"/>
              <a:ea typeface="+mn-ea"/>
              <a:cs typeface="+mn-cs"/>
            </a:endParaRPr>
          </a:p>
        </p:txBody>
      </p:sp>
      <p:sp>
        <p:nvSpPr>
          <p:cNvPr id="56" name="Espace réservé du texte 20">
            <a:extLst>
              <a:ext uri="{FF2B5EF4-FFF2-40B4-BE49-F238E27FC236}">
                <a16:creationId xmlns:a16="http://schemas.microsoft.com/office/drawing/2014/main" id="{A3EFA63C-B449-6437-4D9A-AF86EBBE94F4}"/>
              </a:ext>
            </a:extLst>
          </p:cNvPr>
          <p:cNvSpPr txBox="1">
            <a:spLocks/>
          </p:cNvSpPr>
          <p:nvPr/>
        </p:nvSpPr>
        <p:spPr>
          <a:xfrm>
            <a:off x="6906415" y="5049539"/>
            <a:ext cx="3980978" cy="1274286"/>
          </a:xfrm>
          <a:prstGeom prst="rect">
            <a:avLst/>
          </a:prstGeom>
          <a:noFill/>
        </p:spPr>
        <p:txBody>
          <a:bodyPr anchor="ctr">
            <a:noAutofit/>
          </a:bodyPr>
          <a:lstStyle>
            <a:defPPr>
              <a:defRPr lang="fr-FR"/>
            </a:defPPr>
            <a:lvl1pPr indent="0">
              <a:lnSpc>
                <a:spcPct val="90000"/>
              </a:lnSpc>
              <a:spcBef>
                <a:spcPts val="1800"/>
              </a:spcBef>
              <a:buSzPct val="50000"/>
              <a:buFont typeface="HelveticaNeueLT Std Lt Cn" panose="020B0406020202030204" pitchFamily="34" charset="0"/>
              <a:buNone/>
              <a:defRPr sz="1400" b="0">
                <a:solidFill>
                  <a:schemeClr val="bg2"/>
                </a:solidFill>
              </a:defRPr>
            </a:lvl1pPr>
            <a:lvl2pPr marL="447675" indent="-314325">
              <a:lnSpc>
                <a:spcPct val="90000"/>
              </a:lnSpc>
              <a:spcBef>
                <a:spcPts val="600"/>
              </a:spcBef>
              <a:buFont typeface="Arial" panose="020B0604020202020204" pitchFamily="34" charset="0"/>
              <a:buChar char="—"/>
              <a:defRPr sz="1400">
                <a:solidFill>
                  <a:schemeClr val="bg2"/>
                </a:solidFill>
              </a:defRPr>
            </a:lvl2pPr>
            <a:lvl3pPr marL="714375" indent="-171450">
              <a:lnSpc>
                <a:spcPct val="90000"/>
              </a:lnSpc>
              <a:spcBef>
                <a:spcPts val="600"/>
              </a:spcBef>
              <a:buFont typeface="Courier New" panose="02070309020205020404" pitchFamily="49" charset="0"/>
              <a:buChar char="o"/>
              <a:defRPr sz="1200">
                <a:solidFill>
                  <a:schemeClr val="bg2"/>
                </a:solidFill>
              </a:defRPr>
            </a:lvl3pPr>
            <a:lvl4pPr marL="987425" indent="-228600">
              <a:lnSpc>
                <a:spcPct val="90000"/>
              </a:lnSpc>
              <a:spcBef>
                <a:spcPts val="500"/>
              </a:spcBef>
              <a:buFont typeface="Arial" panose="020B0604020202020204" pitchFamily="34" charset="0"/>
              <a:buChar char="•"/>
              <a:defRPr sz="1100">
                <a:solidFill>
                  <a:schemeClr val="bg2"/>
                </a:solidFill>
              </a:defRPr>
            </a:lvl4pPr>
            <a:lvl5pPr marL="1262063" indent="-228600">
              <a:lnSpc>
                <a:spcPct val="90000"/>
              </a:lnSpc>
              <a:spcBef>
                <a:spcPts val="500"/>
              </a:spcBef>
              <a:buFont typeface="HelveticaNeueLT Std Lt Cn" panose="020B0406020202030204" pitchFamily="34" charset="0"/>
              <a:buChar char="−"/>
              <a:defRPr sz="1050">
                <a:solidFill>
                  <a:schemeClr val="bg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just" defTabSz="914400" rtl="0" eaLnBrk="1" fontAlgn="auto" latinLnBrk="0" hangingPunct="1">
              <a:lnSpc>
                <a:spcPct val="90000"/>
              </a:lnSpc>
              <a:spcBef>
                <a:spcPts val="1800"/>
              </a:spcBef>
              <a:spcAft>
                <a:spcPts val="0"/>
              </a:spcAft>
              <a:buClrTx/>
              <a:buSzPct val="50000"/>
              <a:buFont typeface="HelveticaNeueLT Std Lt Cn" panose="020B0406020202030204" pitchFamily="34" charset="0"/>
              <a:buNone/>
              <a:tabLst/>
              <a:defRPr/>
            </a:pPr>
            <a:r>
              <a:rPr kumimoji="0" lang="fr-FR" sz="1100" b="0" i="0" u="none" strike="noStrike" kern="1200" cap="none" spc="0" normalizeH="0" baseline="0" noProof="0" dirty="0">
                <a:ln>
                  <a:noFill/>
                </a:ln>
                <a:solidFill>
                  <a:srgbClr val="103C50"/>
                </a:solidFill>
                <a:effectLst/>
                <a:uLnTx/>
                <a:uFillTx/>
                <a:latin typeface="Barlow"/>
                <a:ea typeface="+mn-ea"/>
                <a:cs typeface="+mn-cs"/>
              </a:rPr>
              <a:t>« Le plus important est que notre enfant se sente bien dans cette crèche, qu'il soit bien entouré, qu'il fasse des activités adaptées à son âge et  qu'on se préoccupe de son bien-être. »</a:t>
            </a:r>
          </a:p>
          <a:p>
            <a:pPr marL="0" marR="0" lvl="0" indent="0" algn="just" defTabSz="914400" rtl="0" eaLnBrk="1" fontAlgn="auto" latinLnBrk="0" hangingPunct="1">
              <a:lnSpc>
                <a:spcPct val="90000"/>
              </a:lnSpc>
              <a:spcBef>
                <a:spcPts val="1800"/>
              </a:spcBef>
              <a:spcAft>
                <a:spcPts val="0"/>
              </a:spcAft>
              <a:buClrTx/>
              <a:buSzPct val="50000"/>
              <a:buFont typeface="HelveticaNeueLT Std Lt Cn" panose="020B0406020202030204" pitchFamily="34" charset="0"/>
              <a:buNone/>
              <a:tabLst/>
              <a:defRPr/>
            </a:pPr>
            <a:r>
              <a:rPr kumimoji="0" lang="fr-FR" sz="1100" b="0" i="0" u="none" strike="noStrike" kern="1200" cap="none" spc="0" normalizeH="0" baseline="0" noProof="0" dirty="0">
                <a:ln>
                  <a:noFill/>
                </a:ln>
                <a:solidFill>
                  <a:srgbClr val="103C50"/>
                </a:solidFill>
                <a:effectLst/>
                <a:uLnTx/>
                <a:uFillTx/>
                <a:latin typeface="Barlow"/>
                <a:ea typeface="+mn-ea"/>
                <a:cs typeface="+mn-cs"/>
              </a:rPr>
              <a:t>« Épanouissement de mon enfant dans un environnement de groupe, sociabilisation, découverte d'activités manuelles et sensorielles »</a:t>
            </a:r>
          </a:p>
          <a:p>
            <a:pPr marL="0" marR="0" lvl="0" indent="0" algn="just" defTabSz="914400" rtl="0" eaLnBrk="1" fontAlgn="auto" latinLnBrk="0" hangingPunct="1">
              <a:lnSpc>
                <a:spcPct val="90000"/>
              </a:lnSpc>
              <a:spcBef>
                <a:spcPts val="1800"/>
              </a:spcBef>
              <a:spcAft>
                <a:spcPts val="0"/>
              </a:spcAft>
              <a:buClrTx/>
              <a:buSzPct val="50000"/>
              <a:buFont typeface="HelveticaNeueLT Std Lt Cn" panose="020B0406020202030204" pitchFamily="34" charset="0"/>
              <a:buNone/>
              <a:tabLst/>
              <a:defRPr/>
            </a:pPr>
            <a:r>
              <a:rPr lang="fr-FR" sz="1100" dirty="0">
                <a:solidFill>
                  <a:srgbClr val="103C50"/>
                </a:solidFill>
                <a:latin typeface="Barlow"/>
              </a:rPr>
              <a:t>« Nous souhaitons que les enfants soient épanouis. C’est-à-dire que diverses activités leur soit proposé pour évoluer au niveau de la motricité.. nous souhaitons avant tout que nos enfants soient en sécurité : pas de morsures ou griffures. »</a:t>
            </a:r>
            <a:endParaRPr kumimoji="0" lang="en-GB" sz="1100" b="0" i="0" u="none" strike="noStrike" kern="1200" cap="none" spc="0" normalizeH="0" baseline="0" noProof="0" dirty="0">
              <a:ln>
                <a:noFill/>
              </a:ln>
              <a:solidFill>
                <a:srgbClr val="103C50"/>
              </a:solidFill>
              <a:effectLst/>
              <a:uLnTx/>
              <a:uFillTx/>
              <a:latin typeface="Barlow"/>
              <a:ea typeface="+mn-ea"/>
              <a:cs typeface="+mn-cs"/>
            </a:endParaRPr>
          </a:p>
        </p:txBody>
      </p:sp>
    </p:spTree>
    <p:extLst>
      <p:ext uri="{BB962C8B-B14F-4D97-AF65-F5344CB8AC3E}">
        <p14:creationId xmlns:p14="http://schemas.microsoft.com/office/powerpoint/2010/main" val="1209734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Box">
            <a:extLst>
              <a:ext uri="{FF2B5EF4-FFF2-40B4-BE49-F238E27FC236}">
                <a16:creationId xmlns:a16="http://schemas.microsoft.com/office/drawing/2014/main" id="{27615A22-308F-0D74-F383-4BAC64D053F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flipV="1">
            <a:off x="444569" y="-5"/>
            <a:ext cx="2597081" cy="5948363"/>
          </a:xfrm>
          <a:prstGeom prst="snip1Rect">
            <a:avLst>
              <a:gd name="adj" fmla="val 14222"/>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914400" rtl="0" eaLnBrk="1" fontAlgn="auto" latinLnBrk="0" hangingPunct="1">
              <a:lnSpc>
                <a:spcPct val="112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Barlow"/>
              <a:ea typeface="+mn-ea"/>
              <a:cs typeface="+mn-cs"/>
            </a:endParaRPr>
          </a:p>
        </p:txBody>
      </p:sp>
      <p:sp>
        <p:nvSpPr>
          <p:cNvPr id="4" name="Title">
            <a:extLst>
              <a:ext uri="{FF2B5EF4-FFF2-40B4-BE49-F238E27FC236}">
                <a16:creationId xmlns:a16="http://schemas.microsoft.com/office/drawing/2014/main" id="{4218BC3F-9E8E-FC44-23FC-26233893EF40}"/>
              </a:ext>
            </a:extLst>
          </p:cNvPr>
          <p:cNvSpPr>
            <a:spLocks noGrp="1"/>
          </p:cNvSpPr>
          <p:nvPr>
            <p:ph type="title"/>
          </p:nvPr>
        </p:nvSpPr>
        <p:spPr>
          <a:xfrm>
            <a:off x="558800" y="270329"/>
            <a:ext cx="2451100" cy="1147310"/>
          </a:xfrm>
        </p:spPr>
        <p:txBody>
          <a:bodyPr/>
          <a:lstStyle/>
          <a:p>
            <a:pPr lvl="0"/>
            <a:r>
              <a:rPr lang="fr-FR" dirty="0"/>
              <a:t>Une amélioration continue des prestations</a:t>
            </a:r>
            <a:endParaRPr lang="en-GB" noProof="0" dirty="0"/>
          </a:p>
        </p:txBody>
      </p:sp>
      <p:sp>
        <p:nvSpPr>
          <p:cNvPr id="13" name="Placeholder">
            <a:extLst>
              <a:ext uri="{FF2B5EF4-FFF2-40B4-BE49-F238E27FC236}">
                <a16:creationId xmlns:a16="http://schemas.microsoft.com/office/drawing/2014/main" id="{9936FBA0-83A9-0692-35D4-4AAE8ED1C2C5}"/>
              </a:ext>
            </a:extLst>
          </p:cNvPr>
          <p:cNvSpPr txBox="1"/>
          <p:nvPr/>
        </p:nvSpPr>
        <p:spPr>
          <a:xfrm>
            <a:off x="558800" y="3136321"/>
            <a:ext cx="2282598" cy="2454133"/>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2000"/>
              </a:lnSpc>
              <a:spcBef>
                <a:spcPts val="400"/>
              </a:spcBef>
              <a:spcAft>
                <a:spcPts val="40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Barlow"/>
                <a:ea typeface="Barlow" panose="020F0502020204030204" pitchFamily="34" charset="0"/>
                <a:cs typeface="+mn-cs"/>
              </a:rPr>
              <a:t>L’information aux familles</a:t>
            </a:r>
            <a:r>
              <a:rPr lang="fr-FR" sz="1600" dirty="0">
                <a:solidFill>
                  <a:prstClr val="white"/>
                </a:solidFill>
                <a:latin typeface="Barlow"/>
                <a:ea typeface="Barlow" panose="020F0502020204030204" pitchFamily="34" charset="0"/>
              </a:rPr>
              <a:t>, la qualité des soins de change </a:t>
            </a:r>
            <a:r>
              <a:rPr kumimoji="0" lang="fr-FR" sz="1600" b="0" i="0" u="none" strike="noStrike" kern="1200" cap="none" spc="0" normalizeH="0" baseline="0" noProof="0" dirty="0">
                <a:ln>
                  <a:noFill/>
                </a:ln>
                <a:solidFill>
                  <a:prstClr val="white"/>
                </a:solidFill>
                <a:effectLst/>
                <a:uLnTx/>
                <a:uFillTx/>
                <a:latin typeface="Barlow"/>
                <a:ea typeface="Barlow" panose="020F0502020204030204" pitchFamily="34" charset="0"/>
                <a:cs typeface="+mn-cs"/>
              </a:rPr>
              <a:t>et les actions de soutien à la parentalité s’améliorent pour la 3</a:t>
            </a:r>
            <a:r>
              <a:rPr kumimoji="0" lang="fr-FR" sz="1600" b="0" i="0" u="none" strike="noStrike" kern="1200" cap="none" spc="0" normalizeH="0" baseline="30000" noProof="0" dirty="0">
                <a:ln>
                  <a:noFill/>
                </a:ln>
                <a:solidFill>
                  <a:prstClr val="white"/>
                </a:solidFill>
                <a:effectLst/>
                <a:uLnTx/>
                <a:uFillTx/>
                <a:latin typeface="Barlow"/>
                <a:ea typeface="Barlow" panose="020F0502020204030204" pitchFamily="34" charset="0"/>
                <a:cs typeface="+mn-cs"/>
              </a:rPr>
              <a:t>ème</a:t>
            </a:r>
            <a:r>
              <a:rPr kumimoji="0" lang="fr-FR" sz="1600" b="0" i="0" u="none" strike="noStrike" kern="1200" cap="none" spc="0" normalizeH="0" baseline="0" noProof="0" dirty="0">
                <a:ln>
                  <a:noFill/>
                </a:ln>
                <a:solidFill>
                  <a:prstClr val="white"/>
                </a:solidFill>
                <a:effectLst/>
                <a:uLnTx/>
                <a:uFillTx/>
                <a:latin typeface="Barlow"/>
                <a:ea typeface="Barlow" panose="020F0502020204030204" pitchFamily="34" charset="0"/>
                <a:cs typeface="+mn-cs"/>
              </a:rPr>
              <a:t> année consécutive atteignant ainsi leur score le plus haut jamais observé.</a:t>
            </a:r>
          </a:p>
        </p:txBody>
      </p:sp>
      <p:graphicFrame>
        <p:nvGraphicFramePr>
          <p:cNvPr id="6" name="Q9.X_Table">
            <a:extLst>
              <a:ext uri="{FF2B5EF4-FFF2-40B4-BE49-F238E27FC236}">
                <a16:creationId xmlns:a16="http://schemas.microsoft.com/office/drawing/2014/main" id="{CEB42988-639C-FC4B-AF0C-2FF71F49E50A}"/>
              </a:ext>
            </a:extLst>
          </p:cNvPr>
          <p:cNvGraphicFramePr>
            <a:graphicFrameLocks/>
          </p:cNvGraphicFramePr>
          <p:nvPr>
            <p:extLst>
              <p:ext uri="{D42A27DB-BD31-4B8C-83A1-F6EECF244321}">
                <p14:modId xmlns:p14="http://schemas.microsoft.com/office/powerpoint/2010/main" val="2748375473"/>
              </p:ext>
            </p:extLst>
          </p:nvPr>
        </p:nvGraphicFramePr>
        <p:xfrm>
          <a:off x="3120104" y="1027573"/>
          <a:ext cx="8734079" cy="4942635"/>
        </p:xfrm>
        <a:graphic>
          <a:graphicData uri="http://schemas.openxmlformats.org/drawingml/2006/table">
            <a:tbl>
              <a:tblPr firstRow="1" firstCol="1" bandRow="1">
                <a:tableStyleId>{5C22544A-7EE6-4342-B048-85BDC9FD1C3A}</a:tableStyleId>
              </a:tblPr>
              <a:tblGrid>
                <a:gridCol w="3871099">
                  <a:extLst>
                    <a:ext uri="{9D8B030D-6E8A-4147-A177-3AD203B41FA5}">
                      <a16:colId xmlns:a16="http://schemas.microsoft.com/office/drawing/2014/main" val="20000"/>
                    </a:ext>
                  </a:extLst>
                </a:gridCol>
                <a:gridCol w="919993">
                  <a:extLst>
                    <a:ext uri="{9D8B030D-6E8A-4147-A177-3AD203B41FA5}">
                      <a16:colId xmlns:a16="http://schemas.microsoft.com/office/drawing/2014/main" val="20001"/>
                    </a:ext>
                  </a:extLst>
                </a:gridCol>
                <a:gridCol w="826962">
                  <a:extLst>
                    <a:ext uri="{9D8B030D-6E8A-4147-A177-3AD203B41FA5}">
                      <a16:colId xmlns:a16="http://schemas.microsoft.com/office/drawing/2014/main" val="20002"/>
                    </a:ext>
                  </a:extLst>
                </a:gridCol>
                <a:gridCol w="919993">
                  <a:extLst>
                    <a:ext uri="{9D8B030D-6E8A-4147-A177-3AD203B41FA5}">
                      <a16:colId xmlns:a16="http://schemas.microsoft.com/office/drawing/2014/main" val="35922009"/>
                    </a:ext>
                  </a:extLst>
                </a:gridCol>
                <a:gridCol w="754603">
                  <a:extLst>
                    <a:ext uri="{9D8B030D-6E8A-4147-A177-3AD203B41FA5}">
                      <a16:colId xmlns:a16="http://schemas.microsoft.com/office/drawing/2014/main" val="20003"/>
                    </a:ext>
                  </a:extLst>
                </a:gridCol>
                <a:gridCol w="194749">
                  <a:extLst>
                    <a:ext uri="{9D8B030D-6E8A-4147-A177-3AD203B41FA5}">
                      <a16:colId xmlns:a16="http://schemas.microsoft.com/office/drawing/2014/main" val="2117764617"/>
                    </a:ext>
                  </a:extLst>
                </a:gridCol>
                <a:gridCol w="419100">
                  <a:extLst>
                    <a:ext uri="{9D8B030D-6E8A-4147-A177-3AD203B41FA5}">
                      <a16:colId xmlns:a16="http://schemas.microsoft.com/office/drawing/2014/main" val="204702620"/>
                    </a:ext>
                  </a:extLst>
                </a:gridCol>
                <a:gridCol w="187205">
                  <a:extLst>
                    <a:ext uri="{9D8B030D-6E8A-4147-A177-3AD203B41FA5}">
                      <a16:colId xmlns:a16="http://schemas.microsoft.com/office/drawing/2014/main" val="2515145317"/>
                    </a:ext>
                  </a:extLst>
                </a:gridCol>
                <a:gridCol w="285124">
                  <a:extLst>
                    <a:ext uri="{9D8B030D-6E8A-4147-A177-3AD203B41FA5}">
                      <a16:colId xmlns:a16="http://schemas.microsoft.com/office/drawing/2014/main" val="847134984"/>
                    </a:ext>
                  </a:extLst>
                </a:gridCol>
                <a:gridCol w="355251">
                  <a:extLst>
                    <a:ext uri="{9D8B030D-6E8A-4147-A177-3AD203B41FA5}">
                      <a16:colId xmlns:a16="http://schemas.microsoft.com/office/drawing/2014/main" val="2608914332"/>
                    </a:ext>
                  </a:extLst>
                </a:gridCol>
              </a:tblGrid>
              <a:tr h="313149">
                <a:tc>
                  <a:txBody>
                    <a:bodyPr/>
                    <a:lstStyle/>
                    <a:p>
                      <a:pPr marL="0" algn="r" rtl="0" eaLnBrk="1" fontAlgn="t" latinLnBrk="0" hangingPunct="1">
                        <a:spcBef>
                          <a:spcPts val="0"/>
                        </a:spcBef>
                        <a:spcAft>
                          <a:spcPts val="0"/>
                        </a:spcAft>
                      </a:pPr>
                      <a:r>
                        <a:rPr lang="en-GB" sz="1200" b="1" i="0" u="none" strike="noStrike" kern="1200" dirty="0">
                          <a:solidFill>
                            <a:schemeClr val="tx1"/>
                          </a:solidFill>
                          <a:effectLst/>
                          <a:latin typeface="+mn-lt"/>
                          <a:ea typeface="Barlow" panose="020B0502040204020203" pitchFamily="34" charset="0"/>
                          <a:cs typeface="Barlow" panose="020B0604020202020204" pitchFamily="34" charset="0"/>
                        </a:rPr>
                        <a:t>Notes</a:t>
                      </a:r>
                    </a:p>
                  </a:txBody>
                  <a:tcPr marL="106432" marR="106432" marT="36000" marB="3600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fontAlgn="ctr" latinLnBrk="0" hangingPunct="1">
                        <a:spcBef>
                          <a:spcPts val="0"/>
                        </a:spcBef>
                        <a:spcAft>
                          <a:spcPts val="0"/>
                        </a:spcAft>
                      </a:pPr>
                      <a:r>
                        <a:rPr lang="en-GB" sz="1200" b="1" i="0" u="none" strike="noStrike" dirty="0">
                          <a:solidFill>
                            <a:schemeClr val="tx1"/>
                          </a:solidFill>
                          <a:effectLst/>
                          <a:latin typeface="+mn-lt"/>
                          <a:ea typeface="Barlow" panose="020B0502040204020203" pitchFamily="34" charset="0"/>
                          <a:cs typeface="Barlow" panose="020B0604020202020204" pitchFamily="34" charset="0"/>
                        </a:rPr>
                        <a:t>10</a:t>
                      </a:r>
                    </a:p>
                  </a:txBody>
                  <a:tcPr marL="106432" marR="106432" marT="36000" marB="36000" anchor="b">
                    <a:lnL w="28575" cap="flat" cmpd="sng" algn="ctr">
                      <a:solidFill>
                        <a:schemeClr val="tx1"/>
                      </a:solidFill>
                      <a:prstDash val="solid"/>
                      <a:round/>
                      <a:headEnd type="none" w="med" len="med"/>
                      <a:tailEnd type="none" w="med" len="med"/>
                    </a:lnL>
                    <a:lnR w="9525" cap="flat" cmpd="sng" algn="ctr">
                      <a:solidFill>
                        <a:srgbClr val="585858"/>
                      </a:solidFill>
                      <a:prstDash val="sysDot"/>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fontAlgn="ctr" latinLnBrk="0" hangingPunct="1">
                        <a:spcBef>
                          <a:spcPts val="0"/>
                        </a:spcBef>
                        <a:spcAft>
                          <a:spcPts val="0"/>
                        </a:spcAft>
                      </a:pPr>
                      <a:r>
                        <a:rPr lang="en-GB" sz="1200" b="1" i="0" u="none" strike="noStrike" dirty="0">
                          <a:solidFill>
                            <a:schemeClr val="tx1"/>
                          </a:solidFill>
                          <a:effectLst/>
                          <a:latin typeface="+mn-lt"/>
                          <a:ea typeface="Barlow" panose="020B0502040204020203" pitchFamily="34" charset="0"/>
                          <a:cs typeface="Barlow" panose="020B0604020202020204" pitchFamily="34" charset="0"/>
                        </a:rPr>
                        <a:t>8 à 9</a:t>
                      </a:r>
                    </a:p>
                  </a:txBody>
                  <a:tcPr marL="106432" marR="106432" marT="36000" marB="36000" anchor="b">
                    <a:lnL w="9525" cap="flat" cmpd="sng" algn="ctr">
                      <a:solidFill>
                        <a:srgbClr val="585858"/>
                      </a:solidFill>
                      <a:prstDash val="sysDot"/>
                      <a:round/>
                      <a:headEnd type="none" w="med" len="med"/>
                      <a:tailEnd type="none" w="med" len="med"/>
                    </a:lnL>
                    <a:lnR w="9525" cap="flat" cmpd="sng" algn="ctr">
                      <a:solidFill>
                        <a:srgbClr val="585858"/>
                      </a:solidFill>
                      <a:prstDash val="sysDot"/>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fontAlgn="ctr" latinLnBrk="0" hangingPunct="1">
                        <a:spcBef>
                          <a:spcPts val="0"/>
                        </a:spcBef>
                        <a:spcAft>
                          <a:spcPts val="0"/>
                        </a:spcAft>
                      </a:pPr>
                      <a:r>
                        <a:rPr lang="en-GB" sz="1200" b="1" i="0" u="none" strike="noStrike" dirty="0">
                          <a:solidFill>
                            <a:schemeClr val="tx1"/>
                          </a:solidFill>
                          <a:effectLst/>
                          <a:latin typeface="+mn-lt"/>
                          <a:ea typeface="Barlow" panose="020B0502040204020203" pitchFamily="34" charset="0"/>
                          <a:cs typeface="Barlow" panose="020B0604020202020204" pitchFamily="34" charset="0"/>
                        </a:rPr>
                        <a:t>6 à 7</a:t>
                      </a:r>
                    </a:p>
                  </a:txBody>
                  <a:tcPr marL="106432" marR="106432" marT="36000" marB="36000" anchor="b">
                    <a:lnL w="9525" cap="flat" cmpd="sng" algn="ctr">
                      <a:solidFill>
                        <a:srgbClr val="585858"/>
                      </a:solidFill>
                      <a:prstDash val="sysDot"/>
                      <a:round/>
                      <a:headEnd type="none" w="med" len="med"/>
                      <a:tailEnd type="none" w="med" len="med"/>
                    </a:lnL>
                    <a:lnR w="9525" cap="flat" cmpd="sng" algn="ctr">
                      <a:solidFill>
                        <a:srgbClr val="585858"/>
                      </a:solidFill>
                      <a:prstDash val="sysDot"/>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0" u="none" strike="noStrike" dirty="0">
                          <a:solidFill>
                            <a:schemeClr val="tx1"/>
                          </a:solidFill>
                          <a:effectLst/>
                          <a:latin typeface="+mn-lt"/>
                          <a:ea typeface="Barlow" panose="020B0502040204020203" pitchFamily="34" charset="0"/>
                          <a:cs typeface="Barlow" panose="020B0604020202020204" pitchFamily="34" charset="0"/>
                        </a:rPr>
                        <a:t>1 à 5</a:t>
                      </a:r>
                    </a:p>
                  </a:txBody>
                  <a:tcPr marL="106432" marR="106432" marT="36000" marB="36000" anchor="b">
                    <a:lnL w="9525" cap="flat" cmpd="sng" algn="ctr">
                      <a:solidFill>
                        <a:srgbClr val="585858"/>
                      </a:solidFill>
                      <a:prstDash val="sysDot"/>
                      <a:round/>
                      <a:headEnd type="none" w="med" len="med"/>
                      <a:tailEnd type="none" w="med" len="med"/>
                    </a:lnL>
                    <a:lnR w="9525" cap="flat" cmpd="sng" algn="ctr">
                      <a:solidFill>
                        <a:srgbClr val="585858"/>
                      </a:solidFill>
                      <a:prstDash val="sysDot"/>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fontAlgn="ctr" latinLnBrk="0" hangingPunct="1">
                        <a:spcBef>
                          <a:spcPts val="0"/>
                        </a:spcBef>
                        <a:spcAft>
                          <a:spcPts val="0"/>
                        </a:spcAft>
                      </a:pPr>
                      <a:endParaRPr lang="en-GB" sz="1000" b="1" i="0" u="none" strike="noStrike" dirty="0">
                        <a:solidFill>
                          <a:schemeClr val="tx1"/>
                        </a:solidFill>
                        <a:effectLst/>
                        <a:latin typeface="+mn-lt"/>
                        <a:ea typeface="Barlow" panose="020B0502040204020203" pitchFamily="34" charset="0"/>
                        <a:cs typeface="Barlow" panose="020B0604020202020204" pitchFamily="34" charset="0"/>
                      </a:endParaRPr>
                    </a:p>
                  </a:txBody>
                  <a:tcPr marL="0" marR="0" marT="36000" marB="36000" anchor="b">
                    <a:lnL w="9525" cap="flat" cmpd="sng" algn="ctr">
                      <a:solidFill>
                        <a:srgbClr val="585858"/>
                      </a:solidFill>
                      <a:prstDash val="sysDot"/>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algn="l" rtl="0" eaLnBrk="1" fontAlgn="ctr" latinLnBrk="0" hangingPunct="1">
                        <a:spcBef>
                          <a:spcPts val="0"/>
                        </a:spcBef>
                        <a:spcAft>
                          <a:spcPts val="0"/>
                        </a:spcAft>
                      </a:pPr>
                      <a:r>
                        <a:rPr lang="en-GB" sz="1200" b="1" i="0" u="none" strike="noStrike" dirty="0">
                          <a:solidFill>
                            <a:schemeClr val="tx1"/>
                          </a:solidFill>
                          <a:effectLst/>
                          <a:latin typeface="+mn-lt"/>
                          <a:ea typeface="Barlow" panose="020B0502040204020203" pitchFamily="34" charset="0"/>
                          <a:cs typeface="Barlow" panose="020B0604020202020204" pitchFamily="34" charset="0"/>
                        </a:rPr>
                        <a:t>Moyenne</a:t>
                      </a:r>
                    </a:p>
                  </a:txBody>
                  <a:tcPr marL="0" marR="0" marT="36000" marB="36000" anchor="b">
                    <a:lnL w="12700" cap="flat" cmpd="sng" algn="ctr">
                      <a:solidFill>
                        <a:schemeClr val="bg1"/>
                      </a:solidFill>
                      <a:prstDash val="solid"/>
                      <a:round/>
                      <a:headEnd type="none" w="med" len="med"/>
                      <a:tailEnd type="none" w="med" len="med"/>
                    </a:lnL>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tc>
                  <a:txBody>
                    <a:bodyPr/>
                    <a:lstStyle/>
                    <a:p>
                      <a:pPr marL="0" algn="ctr" rtl="0" eaLnBrk="1" fontAlgn="ctr" latinLnBrk="0" hangingPunct="1">
                        <a:spcBef>
                          <a:spcPts val="0"/>
                        </a:spcBef>
                        <a:spcAft>
                          <a:spcPts val="0"/>
                        </a:spcAft>
                      </a:pPr>
                      <a:endParaRPr lang="en-GB" sz="1200" b="1" i="0" u="none" strike="noStrike" dirty="0">
                        <a:solidFill>
                          <a:schemeClr val="tx1"/>
                        </a:solidFill>
                        <a:effectLst/>
                        <a:latin typeface="+mn-lt"/>
                        <a:ea typeface="Barlow" panose="020B0502040204020203" pitchFamily="34" charset="0"/>
                        <a:cs typeface="Barlow" panose="020B0604020202020204" pitchFamily="34" charset="0"/>
                      </a:endParaRPr>
                    </a:p>
                  </a:txBody>
                  <a:tcPr marL="106432" marR="106432" marT="36000" marB="36000" anchor="b">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4691">
                <a:tc>
                  <a:txBody>
                    <a:bodyPr/>
                    <a:lstStyle/>
                    <a:p>
                      <a:pPr algn="l" fontAlgn="b"/>
                      <a:r>
                        <a:rPr lang="fr-FR" sz="1200" b="1" i="0" u="none" strike="noStrike" kern="1200" dirty="0">
                          <a:solidFill>
                            <a:srgbClr val="808080"/>
                          </a:solidFill>
                          <a:effectLst/>
                          <a:latin typeface="+mn-lt"/>
                          <a:ea typeface="+mn-ea"/>
                          <a:cs typeface="+mn-cs"/>
                        </a:rPr>
                        <a:t>L’amplitude d’ouverture de la crèche </a:t>
                      </a:r>
                    </a:p>
                    <a:p>
                      <a:pPr algn="l" fontAlgn="b"/>
                      <a:r>
                        <a:rPr lang="fr-FR" sz="1200" b="1" i="0" u="none" strike="noStrike" kern="1200" dirty="0">
                          <a:solidFill>
                            <a:srgbClr val="808080"/>
                          </a:solidFill>
                          <a:effectLst/>
                          <a:latin typeface="+mn-lt"/>
                          <a:ea typeface="+mn-ea"/>
                          <a:cs typeface="+mn-cs"/>
                        </a:rPr>
                        <a:t>(base : 21  598)</a:t>
                      </a:r>
                      <a:endParaRPr lang="fr-FR" sz="1000" b="0" i="0" u="none" strike="noStrike" kern="1200" dirty="0">
                        <a:solidFill>
                          <a:srgbClr val="808080"/>
                        </a:solidFill>
                        <a:effectLst/>
                        <a:latin typeface="+mn-lt"/>
                        <a:ea typeface="+mn-ea"/>
                        <a:cs typeface="+mn-cs"/>
                      </a:endParaRPr>
                    </a:p>
                  </a:txBody>
                  <a:tcPr marL="3489" marR="3489" marT="3489" marB="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Bef>
                          <a:spcPts val="0"/>
                        </a:spcBef>
                        <a:spcAft>
                          <a:spcPts val="0"/>
                        </a:spcAft>
                      </a:pPr>
                      <a:r>
                        <a:rPr lang="fr-FR" sz="1200" b="0" i="0" u="none" strike="noStrike" kern="1200" dirty="0">
                          <a:solidFill>
                            <a:schemeClr val="tx1"/>
                          </a:solidFill>
                          <a:effectLst/>
                          <a:latin typeface="+mn-lt"/>
                        </a:rPr>
                        <a:t>54</a:t>
                      </a:r>
                    </a:p>
                  </a:txBody>
                  <a:tcPr marL="9525" marR="9525" marT="9525" marB="0" anchor="ctr">
                    <a:lnL w="28575" cap="flat" cmpd="sng" algn="ctr">
                      <a:solidFill>
                        <a:schemeClr val="tx1"/>
                      </a:solidFill>
                      <a:prstDash val="solid"/>
                      <a:round/>
                      <a:headEnd type="none" w="med" len="med"/>
                      <a:tailEnd type="none" w="med" len="med"/>
                    </a:lnL>
                    <a:lnR w="9525" cap="flat" cmpd="sng" algn="ctr">
                      <a:solidFill>
                        <a:srgbClr val="585858"/>
                      </a:solidFill>
                      <a:prstDash val="sysDot"/>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Bef>
                          <a:spcPts val="0"/>
                        </a:spcBef>
                        <a:spcAft>
                          <a:spcPts val="0"/>
                        </a:spcAft>
                      </a:pPr>
                      <a:r>
                        <a:rPr lang="fr-FR" sz="1200" b="0" i="0" u="none" strike="noStrike" kern="1200" dirty="0">
                          <a:solidFill>
                            <a:schemeClr val="tx1"/>
                          </a:solidFill>
                          <a:effectLst/>
                          <a:latin typeface="+mn-lt"/>
                        </a:rPr>
                        <a:t>32</a:t>
                      </a:r>
                    </a:p>
                  </a:txBody>
                  <a:tcPr marL="9525" marR="9525" marT="9525" marB="0" anchor="ctr">
                    <a:lnL w="9525" cap="flat" cmpd="sng" algn="ctr">
                      <a:solidFill>
                        <a:srgbClr val="585858"/>
                      </a:solidFill>
                      <a:prstDash val="sysDot"/>
                      <a:round/>
                      <a:headEnd type="none" w="med" len="med"/>
                      <a:tailEnd type="none" w="med" len="med"/>
                    </a:lnL>
                    <a:lnR w="9525" cap="flat" cmpd="sng" algn="ctr">
                      <a:solidFill>
                        <a:srgbClr val="585858"/>
                      </a:solidFill>
                      <a:prstDash val="sysDot"/>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Bef>
                          <a:spcPts val="0"/>
                        </a:spcBef>
                        <a:spcAft>
                          <a:spcPts val="0"/>
                        </a:spcAft>
                      </a:pPr>
                      <a:r>
                        <a:rPr lang="fr-FR" sz="1200" b="0" i="0" u="none" strike="noStrike" kern="1200">
                          <a:solidFill>
                            <a:schemeClr val="tx1"/>
                          </a:solidFill>
                          <a:effectLst/>
                          <a:latin typeface="+mn-lt"/>
                        </a:rPr>
                        <a:t>10</a:t>
                      </a:r>
                      <a:endParaRPr lang="fr-FR" sz="1200" b="0" i="0" u="none" strike="noStrike" kern="1200" dirty="0">
                        <a:solidFill>
                          <a:schemeClr val="tx1"/>
                        </a:solidFill>
                        <a:effectLst/>
                        <a:latin typeface="+mn-lt"/>
                      </a:endParaRPr>
                    </a:p>
                  </a:txBody>
                  <a:tcPr marL="9525" marR="9525" marT="9525" marB="0" anchor="ctr">
                    <a:lnL w="9525" cap="flat" cmpd="sng" algn="ctr">
                      <a:solidFill>
                        <a:srgbClr val="585858"/>
                      </a:solidFill>
                      <a:prstDash val="sysDot"/>
                      <a:round/>
                      <a:headEnd type="none" w="med" len="med"/>
                      <a:tailEnd type="none" w="med" len="med"/>
                    </a:lnL>
                    <a:lnR w="9525" cap="flat" cmpd="sng" algn="ctr">
                      <a:solidFill>
                        <a:srgbClr val="585858"/>
                      </a:solidFill>
                      <a:prstDash val="sysDot"/>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Bef>
                          <a:spcPts val="0"/>
                        </a:spcBef>
                        <a:spcAft>
                          <a:spcPts val="0"/>
                        </a:spcAft>
                      </a:pPr>
                      <a:r>
                        <a:rPr lang="fr-FR" sz="1200" b="0" i="0" u="none" strike="noStrike" kern="1200" dirty="0">
                          <a:solidFill>
                            <a:schemeClr val="tx1"/>
                          </a:solidFill>
                          <a:effectLst/>
                          <a:latin typeface="+mn-lt"/>
                        </a:rPr>
                        <a:t>4</a:t>
                      </a:r>
                    </a:p>
                  </a:txBody>
                  <a:tcPr marL="9525" marR="9525" marT="9525" marB="0" anchor="ctr">
                    <a:lnL w="9525" cap="flat" cmpd="sng" algn="ctr">
                      <a:solidFill>
                        <a:srgbClr val="585858"/>
                      </a:solidFill>
                      <a:prstDash val="sysDot"/>
                      <a:round/>
                      <a:headEnd type="none" w="med" len="med"/>
                      <a:tailEnd type="none" w="med" len="med"/>
                    </a:lnL>
                    <a:lnR w="9525" cap="flat" cmpd="sng" algn="ctr">
                      <a:solidFill>
                        <a:srgbClr val="585858"/>
                      </a:solidFill>
                      <a:prstDash val="sysDot"/>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fontAlgn="ctr" latinLnBrk="0" hangingPunct="1">
                        <a:spcBef>
                          <a:spcPts val="0"/>
                        </a:spcBef>
                        <a:spcAft>
                          <a:spcPts val="0"/>
                        </a:spcAft>
                      </a:pPr>
                      <a:endParaRPr lang="en-GB" sz="1000" b="0" i="0" u="none" strike="noStrike" dirty="0">
                        <a:solidFill>
                          <a:schemeClr val="tx2"/>
                        </a:solidFill>
                        <a:effectLst/>
                        <a:latin typeface="+mn-lt"/>
                        <a:ea typeface="Barlow" panose="020B0502040204020203" pitchFamily="34" charset="0"/>
                        <a:cs typeface="Barlow" panose="020B0604020202020204" pitchFamily="34" charset="0"/>
                      </a:endParaRPr>
                    </a:p>
                  </a:txBody>
                  <a:tcPr marL="0" marR="0" marT="36000" marB="36000" anchor="ctr">
                    <a:lnL w="9525" cap="flat" cmpd="sng" algn="ctr">
                      <a:solidFill>
                        <a:srgbClr val="585858"/>
                      </a:solid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fr-FR" sz="1600" b="1" i="0" u="none" strike="noStrike" kern="1200" dirty="0">
                          <a:solidFill>
                            <a:schemeClr val="tx1"/>
                          </a:solidFill>
                          <a:effectLst/>
                          <a:latin typeface="+mj-lt"/>
                          <a:ea typeface="+mn-ea"/>
                          <a:cs typeface="+mn-cs"/>
                        </a:rPr>
                        <a:t>8,95</a:t>
                      </a:r>
                    </a:p>
                  </a:txBody>
                  <a:tcPr marL="6350" marR="6350" marT="72000" marB="72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24282" rtl="0" eaLnBrk="1" fontAlgn="ctr" latinLnBrk="0" hangingPunct="1"/>
                      <a:endParaRPr lang="fr-FR" sz="1200" b="1" i="0" u="none" strike="noStrike" kern="1200" dirty="0">
                        <a:solidFill>
                          <a:srgbClr val="FFC000"/>
                        </a:solidFill>
                        <a:effectLst/>
                        <a:latin typeface="Wingdings" panose="05000000000000000000" pitchFamily="2" charset="2"/>
                        <a:ea typeface="+mn-ea"/>
                        <a:cs typeface="+mn-cs"/>
                      </a:endParaRP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marL="0" marR="0" lvl="0" indent="0" algn="l" defTabSz="924282" rtl="0" eaLnBrk="1" fontAlgn="ctr"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2DB574"/>
                          </a:solidFill>
                          <a:effectLst/>
                          <a:uLnTx/>
                          <a:uFillTx/>
                          <a:latin typeface="+mj-lt"/>
                          <a:ea typeface="+mn-ea"/>
                          <a:cs typeface="+mn-cs"/>
                        </a:rPr>
                        <a:t>+0,11 pt</a:t>
                      </a:r>
                      <a:endParaRPr kumimoji="0" lang="fr-FR" sz="1200" b="0" i="0" u="none" strike="noStrike" kern="1200" cap="none" spc="0" normalizeH="0" baseline="0" noProof="0" dirty="0">
                        <a:ln>
                          <a:noFill/>
                        </a:ln>
                        <a:solidFill>
                          <a:srgbClr val="2DB574"/>
                        </a:solidFill>
                        <a:effectLst/>
                        <a:uLnTx/>
                        <a:uFillTx/>
                        <a:latin typeface="+mj-lt"/>
                        <a:ea typeface="+mn-ea"/>
                        <a:cs typeface="+mn-cs"/>
                      </a:endParaRP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fr-FR"/>
                    </a:p>
                  </a:txBody>
                  <a:tcPr/>
                </a:tc>
                <a:extLst>
                  <a:ext uri="{0D108BD9-81ED-4DB2-BD59-A6C34878D82A}">
                    <a16:rowId xmlns:a16="http://schemas.microsoft.com/office/drawing/2014/main" val="10001"/>
                  </a:ext>
                </a:extLst>
              </a:tr>
              <a:tr h="444691">
                <a:tc>
                  <a:txBody>
                    <a:bodyPr/>
                    <a:lstStyle/>
                    <a:p>
                      <a:pPr algn="l" fontAlgn="b"/>
                      <a:r>
                        <a:rPr lang="fr-FR" sz="1200" b="1" i="0" u="none" strike="noStrike" kern="1200" dirty="0">
                          <a:solidFill>
                            <a:srgbClr val="808080"/>
                          </a:solidFill>
                          <a:effectLst/>
                          <a:latin typeface="+mn-lt"/>
                          <a:ea typeface="+mn-ea"/>
                          <a:cs typeface="+mn-cs"/>
                        </a:rPr>
                        <a:t>Les jeux libres, l’éveil et l’accès aux jouets </a:t>
                      </a:r>
                    </a:p>
                    <a:p>
                      <a:pPr algn="l" fontAlgn="b"/>
                      <a:r>
                        <a:rPr lang="fr-FR" sz="1200" b="1" i="0" u="none" strike="noStrike" kern="1200" dirty="0">
                          <a:solidFill>
                            <a:srgbClr val="808080"/>
                          </a:solidFill>
                          <a:effectLst/>
                          <a:latin typeface="+mn-lt"/>
                          <a:ea typeface="+mn-ea"/>
                          <a:cs typeface="+mn-cs"/>
                        </a:rPr>
                        <a:t>(base : 27 845)</a:t>
                      </a:r>
                      <a:endParaRPr lang="fr-FR" sz="1000" b="0" i="0" u="none" strike="noStrike" kern="1200" dirty="0">
                        <a:solidFill>
                          <a:srgbClr val="808080"/>
                        </a:solidFill>
                        <a:effectLst/>
                        <a:latin typeface="+mn-lt"/>
                        <a:ea typeface="+mn-ea"/>
                        <a:cs typeface="+mn-cs"/>
                      </a:endParaRPr>
                    </a:p>
                  </a:txBody>
                  <a:tcPr marL="3489" marR="3489" marT="3489" marB="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Bef>
                          <a:spcPts val="0"/>
                        </a:spcBef>
                        <a:spcAft>
                          <a:spcPts val="0"/>
                        </a:spcAft>
                      </a:pPr>
                      <a:r>
                        <a:rPr lang="fr-FR" sz="1200" b="0" i="0" u="none" strike="noStrike" kern="1200" dirty="0">
                          <a:solidFill>
                            <a:schemeClr val="tx1"/>
                          </a:solidFill>
                          <a:effectLst/>
                          <a:latin typeface="+mn-lt"/>
                        </a:rPr>
                        <a:t>46</a:t>
                      </a:r>
                    </a:p>
                  </a:txBody>
                  <a:tcPr marL="9525" marR="9525" marT="9525" marB="0" anchor="ctr">
                    <a:lnL w="28575" cap="flat" cmpd="sng" algn="ctr">
                      <a:solidFill>
                        <a:schemeClr val="tx1"/>
                      </a:solidFill>
                      <a:prstDash val="solid"/>
                      <a:round/>
                      <a:headEnd type="none" w="med" len="med"/>
                      <a:tailEnd type="none" w="med" len="med"/>
                    </a:lnL>
                    <a:lnR w="9525" cap="flat" cmpd="sng" algn="ctr">
                      <a:solidFill>
                        <a:srgbClr val="585858"/>
                      </a:solidFill>
                      <a:prstDash val="sysDot"/>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Bef>
                          <a:spcPts val="0"/>
                        </a:spcBef>
                        <a:spcAft>
                          <a:spcPts val="0"/>
                        </a:spcAft>
                      </a:pPr>
                      <a:r>
                        <a:rPr lang="fr-FR" sz="1200" b="0" i="0" u="none" strike="noStrike" kern="1200" dirty="0">
                          <a:solidFill>
                            <a:schemeClr val="tx1"/>
                          </a:solidFill>
                          <a:effectLst/>
                          <a:latin typeface="+mn-lt"/>
                        </a:rPr>
                        <a:t>38</a:t>
                      </a:r>
                    </a:p>
                  </a:txBody>
                  <a:tcPr marL="9525" marR="9525" marT="9525" marB="0" anchor="ctr">
                    <a:lnL w="9525" cap="flat" cmpd="sng" algn="ctr">
                      <a:solidFill>
                        <a:srgbClr val="585858"/>
                      </a:solidFill>
                      <a:prstDash val="sysDot"/>
                      <a:round/>
                      <a:headEnd type="none" w="med" len="med"/>
                      <a:tailEnd type="none" w="med" len="med"/>
                    </a:lnL>
                    <a:lnR w="9525" cap="flat" cmpd="sng" algn="ctr">
                      <a:solidFill>
                        <a:srgbClr val="585858"/>
                      </a:solidFill>
                      <a:prstDash val="sysDot"/>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Bef>
                          <a:spcPts val="0"/>
                        </a:spcBef>
                        <a:spcAft>
                          <a:spcPts val="0"/>
                        </a:spcAft>
                      </a:pPr>
                      <a:r>
                        <a:rPr lang="fr-FR" sz="1200" b="0" i="0" u="none" strike="noStrike" kern="1200" dirty="0">
                          <a:solidFill>
                            <a:schemeClr val="tx1"/>
                          </a:solidFill>
                          <a:effectLst/>
                          <a:latin typeface="+mn-lt"/>
                        </a:rPr>
                        <a:t>12</a:t>
                      </a:r>
                    </a:p>
                  </a:txBody>
                  <a:tcPr marL="9525" marR="9525" marT="9525" marB="0" anchor="ctr">
                    <a:lnL w="9525" cap="flat" cmpd="sng" algn="ctr">
                      <a:solidFill>
                        <a:srgbClr val="585858"/>
                      </a:solidFill>
                      <a:prstDash val="sysDot"/>
                      <a:round/>
                      <a:headEnd type="none" w="med" len="med"/>
                      <a:tailEnd type="none" w="med" len="med"/>
                    </a:lnL>
                    <a:lnR w="9525" cap="flat" cmpd="sng" algn="ctr">
                      <a:solidFill>
                        <a:srgbClr val="585858"/>
                      </a:solidFill>
                      <a:prstDash val="sysDot"/>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Bef>
                          <a:spcPts val="0"/>
                        </a:spcBef>
                        <a:spcAft>
                          <a:spcPts val="0"/>
                        </a:spcAft>
                      </a:pPr>
                      <a:r>
                        <a:rPr lang="fr-FR" sz="1200" b="0" i="0" u="none" strike="noStrike" kern="1200" dirty="0">
                          <a:solidFill>
                            <a:schemeClr val="tx1"/>
                          </a:solidFill>
                          <a:effectLst/>
                          <a:latin typeface="+mn-lt"/>
                        </a:rPr>
                        <a:t>4</a:t>
                      </a:r>
                    </a:p>
                  </a:txBody>
                  <a:tcPr marL="9525" marR="9525" marT="9525" marB="0" anchor="ctr">
                    <a:lnL w="9525" cap="flat" cmpd="sng" algn="ctr">
                      <a:solidFill>
                        <a:srgbClr val="585858"/>
                      </a:solidFill>
                      <a:prstDash val="sysDot"/>
                      <a:round/>
                      <a:headEnd type="none" w="med" len="med"/>
                      <a:tailEnd type="none" w="med" len="med"/>
                    </a:lnL>
                    <a:lnR w="9525" cap="flat" cmpd="sng" algn="ctr">
                      <a:solidFill>
                        <a:srgbClr val="585858"/>
                      </a:solidFill>
                      <a:prstDash val="sysDot"/>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fontAlgn="ctr" latinLnBrk="0" hangingPunct="1">
                        <a:spcBef>
                          <a:spcPts val="0"/>
                        </a:spcBef>
                        <a:spcAft>
                          <a:spcPts val="0"/>
                        </a:spcAft>
                      </a:pPr>
                      <a:endParaRPr lang="en-GB" sz="1000" b="0" i="0" u="none" strike="noStrike" dirty="0">
                        <a:solidFill>
                          <a:schemeClr val="accent5"/>
                        </a:solidFill>
                        <a:effectLst/>
                        <a:latin typeface="+mn-lt"/>
                        <a:ea typeface="Barlow" panose="020B0502040204020203" pitchFamily="34" charset="0"/>
                        <a:cs typeface="Barlow" panose="020B0604020202020204" pitchFamily="34" charset="0"/>
                      </a:endParaRPr>
                    </a:p>
                  </a:txBody>
                  <a:tcPr marL="0" marR="0" marT="36000" marB="36000" anchor="ctr">
                    <a:lnL w="9525" cap="flat" cmpd="sng" algn="ctr">
                      <a:solidFill>
                        <a:srgbClr val="585858"/>
                      </a:solid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fr-FR" sz="1600" b="1" i="0" u="none" strike="noStrike" kern="1200" dirty="0">
                          <a:solidFill>
                            <a:schemeClr val="tx1"/>
                          </a:solidFill>
                          <a:effectLst/>
                          <a:latin typeface="+mj-lt"/>
                          <a:ea typeface="+mn-ea"/>
                          <a:cs typeface="+mn-cs"/>
                        </a:rPr>
                        <a:t>8,80</a:t>
                      </a:r>
                    </a:p>
                  </a:txBody>
                  <a:tcPr marL="6350" marR="6350" marT="72000" marB="72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24282" rtl="0" eaLnBrk="1" fontAlgn="ctr" latinLnBrk="0" hangingPunct="1"/>
                      <a:endParaRPr lang="fr-FR" sz="1200" b="1" i="0" u="none" strike="noStrike" kern="1200" dirty="0">
                        <a:solidFill>
                          <a:srgbClr val="FFC000"/>
                        </a:solidFill>
                        <a:effectLst/>
                        <a:latin typeface="Wingdings" panose="05000000000000000000" pitchFamily="2" charset="2"/>
                        <a:ea typeface="+mn-ea"/>
                        <a:cs typeface="+mn-cs"/>
                      </a:endParaRP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marL="0" algn="l" defTabSz="924282" rtl="0" eaLnBrk="1" fontAlgn="ctr" latinLnBrk="0" hangingPunct="1"/>
                      <a:r>
                        <a:rPr lang="fr-FR" sz="1200" b="1" i="0" u="none" strike="noStrike" kern="1200" dirty="0">
                          <a:solidFill>
                            <a:srgbClr val="2DB574"/>
                          </a:solidFill>
                          <a:effectLst/>
                          <a:latin typeface="+mj-lt"/>
                          <a:ea typeface="+mn-ea"/>
                          <a:cs typeface="+mn-cs"/>
                        </a:rPr>
                        <a:t>+0,09 pt</a:t>
                      </a: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fr-FR"/>
                    </a:p>
                  </a:txBody>
                  <a:tcPr/>
                </a:tc>
                <a:extLst>
                  <a:ext uri="{0D108BD9-81ED-4DB2-BD59-A6C34878D82A}">
                    <a16:rowId xmlns:a16="http://schemas.microsoft.com/office/drawing/2014/main" val="10002"/>
                  </a:ext>
                </a:extLst>
              </a:tr>
              <a:tr h="410174">
                <a:tc>
                  <a:txBody>
                    <a:bodyPr/>
                    <a:lstStyle/>
                    <a:p>
                      <a:pPr marL="0" marR="0" lvl="0" indent="0" algn="l" defTabSz="924282" rtl="0" eaLnBrk="1" fontAlgn="b" latinLnBrk="0" hangingPunct="1">
                        <a:lnSpc>
                          <a:spcPct val="100000"/>
                        </a:lnSpc>
                        <a:spcBef>
                          <a:spcPts val="0"/>
                        </a:spcBef>
                        <a:spcAft>
                          <a:spcPts val="0"/>
                        </a:spcAft>
                        <a:buClrTx/>
                        <a:buSzTx/>
                        <a:buFontTx/>
                        <a:buNone/>
                        <a:tabLst/>
                        <a:defRPr/>
                      </a:pPr>
                      <a:r>
                        <a:rPr lang="fr-FR" sz="1200" b="1" i="0" u="none" strike="noStrike" kern="1200" dirty="0">
                          <a:solidFill>
                            <a:srgbClr val="808080"/>
                          </a:solidFill>
                          <a:effectLst/>
                          <a:latin typeface="+mn-lt"/>
                          <a:ea typeface="+mn-ea"/>
                          <a:cs typeface="+mn-cs"/>
                        </a:rPr>
                        <a:t>La sécurité affective et physique de votre enfant (base : 27 897)</a:t>
                      </a:r>
                      <a:endParaRPr lang="fr-FR" sz="1000" b="0" i="0" u="none" strike="noStrike" kern="1200" dirty="0">
                        <a:solidFill>
                          <a:srgbClr val="808080"/>
                        </a:solidFill>
                        <a:effectLst/>
                        <a:latin typeface="+mn-lt"/>
                        <a:ea typeface="+mn-ea"/>
                        <a:cs typeface="+mn-cs"/>
                      </a:endParaRPr>
                    </a:p>
                  </a:txBody>
                  <a:tcPr marL="3489" marR="3489" marT="3489" marB="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kern="1200" dirty="0">
                          <a:solidFill>
                            <a:schemeClr val="tx1"/>
                          </a:solidFill>
                          <a:effectLst/>
                          <a:latin typeface="+mn-lt"/>
                          <a:ea typeface="+mn-ea"/>
                          <a:cs typeface="+mn-cs"/>
                        </a:rPr>
                        <a:t>44</a:t>
                      </a:r>
                    </a:p>
                  </a:txBody>
                  <a:tcPr marL="9525" marR="9525" marT="9525" marB="0" anchor="ctr">
                    <a:lnL w="28575" cap="flat" cmpd="sng" algn="ctr">
                      <a:solidFill>
                        <a:schemeClr val="tx1"/>
                      </a:solidFill>
                      <a:prstDash val="solid"/>
                      <a:round/>
                      <a:headEnd type="none" w="med" len="med"/>
                      <a:tailEnd type="none" w="med" len="med"/>
                    </a:lnL>
                    <a:lnR w="9525" cap="flat" cmpd="sng" algn="ctr">
                      <a:solidFill>
                        <a:srgbClr val="585858"/>
                      </a:solidFill>
                      <a:prstDash val="sysDot"/>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kern="1200">
                          <a:solidFill>
                            <a:schemeClr val="tx1"/>
                          </a:solidFill>
                          <a:effectLst/>
                          <a:latin typeface="+mn-lt"/>
                          <a:ea typeface="+mn-ea"/>
                          <a:cs typeface="+mn-cs"/>
                        </a:rPr>
                        <a:t>39</a:t>
                      </a:r>
                      <a:endParaRPr lang="fr-FR" sz="1200" b="0" i="0" u="none" strike="noStrike" kern="1200" dirty="0">
                        <a:solidFill>
                          <a:schemeClr val="tx1"/>
                        </a:solidFill>
                        <a:effectLst/>
                        <a:latin typeface="+mn-lt"/>
                        <a:ea typeface="+mn-ea"/>
                        <a:cs typeface="+mn-cs"/>
                      </a:endParaRPr>
                    </a:p>
                  </a:txBody>
                  <a:tcPr marL="9525" marR="9525" marT="9525" marB="0" anchor="ctr">
                    <a:lnL w="9525" cap="flat" cmpd="sng" algn="ctr">
                      <a:solidFill>
                        <a:srgbClr val="585858"/>
                      </a:solidFill>
                      <a:prstDash val="sysDot"/>
                      <a:round/>
                      <a:headEnd type="none" w="med" len="med"/>
                      <a:tailEnd type="none" w="med" len="med"/>
                    </a:lnL>
                    <a:lnR w="9525" cap="flat" cmpd="sng" algn="ctr">
                      <a:solidFill>
                        <a:srgbClr val="585858"/>
                      </a:solidFill>
                      <a:prstDash val="sysDot"/>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kern="1200" dirty="0">
                          <a:solidFill>
                            <a:schemeClr val="tx1"/>
                          </a:solidFill>
                          <a:effectLst/>
                          <a:latin typeface="+mn-lt"/>
                          <a:ea typeface="+mn-ea"/>
                          <a:cs typeface="+mn-cs"/>
                        </a:rPr>
                        <a:t>12</a:t>
                      </a:r>
                    </a:p>
                  </a:txBody>
                  <a:tcPr marL="9525" marR="9525" marT="9525" marB="0" anchor="ctr">
                    <a:lnL w="9525" cap="flat" cmpd="sng" algn="ctr">
                      <a:solidFill>
                        <a:srgbClr val="585858"/>
                      </a:solidFill>
                      <a:prstDash val="sysDot"/>
                      <a:round/>
                      <a:headEnd type="none" w="med" len="med"/>
                      <a:tailEnd type="none" w="med" len="med"/>
                    </a:lnL>
                    <a:lnR w="9525" cap="flat" cmpd="sng" algn="ctr">
                      <a:solidFill>
                        <a:srgbClr val="585858"/>
                      </a:solidFill>
                      <a:prstDash val="sysDot"/>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kern="1200" dirty="0">
                          <a:solidFill>
                            <a:schemeClr val="tx1"/>
                          </a:solidFill>
                          <a:effectLst/>
                          <a:latin typeface="+mn-lt"/>
                          <a:ea typeface="+mn-ea"/>
                          <a:cs typeface="+mn-cs"/>
                        </a:rPr>
                        <a:t>5</a:t>
                      </a:r>
                    </a:p>
                  </a:txBody>
                  <a:tcPr marL="9525" marR="9525" marT="9525" marB="0" anchor="ctr">
                    <a:lnL w="9525" cap="flat" cmpd="sng" algn="ctr">
                      <a:solidFill>
                        <a:srgbClr val="585858"/>
                      </a:solidFill>
                      <a:prstDash val="sysDot"/>
                      <a:round/>
                      <a:headEnd type="none" w="med" len="med"/>
                      <a:tailEnd type="none" w="med" len="med"/>
                    </a:lnL>
                    <a:lnR w="9525" cap="flat" cmpd="sng" algn="ctr">
                      <a:solidFill>
                        <a:srgbClr val="585858"/>
                      </a:solidFill>
                      <a:prstDash val="sysDot"/>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fontAlgn="ctr" latinLnBrk="0" hangingPunct="1">
                        <a:spcBef>
                          <a:spcPts val="0"/>
                        </a:spcBef>
                        <a:spcAft>
                          <a:spcPts val="0"/>
                        </a:spcAft>
                      </a:pPr>
                      <a:endParaRPr lang="en-GB" sz="1000" b="0" i="0" u="none" strike="noStrike" dirty="0">
                        <a:solidFill>
                          <a:schemeClr val="accent5"/>
                        </a:solidFill>
                        <a:effectLst/>
                        <a:latin typeface="+mn-lt"/>
                        <a:ea typeface="Barlow" panose="020B0502040204020203" pitchFamily="34" charset="0"/>
                        <a:cs typeface="Barlow" panose="020B0604020202020204" pitchFamily="34" charset="0"/>
                      </a:endParaRPr>
                    </a:p>
                  </a:txBody>
                  <a:tcPr marL="0" marR="0" marT="36000" marB="36000" anchor="ctr">
                    <a:lnL w="9525" cap="flat" cmpd="sng" algn="ctr">
                      <a:solidFill>
                        <a:srgbClr val="585858"/>
                      </a:solid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fr-FR" sz="1600" b="1" i="0" u="none" strike="noStrike" kern="1200" dirty="0">
                          <a:solidFill>
                            <a:schemeClr val="tx1"/>
                          </a:solidFill>
                          <a:effectLst/>
                          <a:latin typeface="+mj-lt"/>
                          <a:ea typeface="+mn-ea"/>
                          <a:cs typeface="+mn-cs"/>
                        </a:rPr>
                        <a:t>8,72</a:t>
                      </a:r>
                    </a:p>
                  </a:txBody>
                  <a:tcPr marL="6350" marR="6350" marT="72000" marB="72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24282" rtl="0" eaLnBrk="1" fontAlgn="ctr" latinLnBrk="0" hangingPunct="1"/>
                      <a:endParaRPr lang="fr-FR" sz="1200" b="1" i="0" u="none" strike="noStrike" kern="1200" dirty="0">
                        <a:solidFill>
                          <a:srgbClr val="FFC000"/>
                        </a:solidFill>
                        <a:effectLst/>
                        <a:latin typeface="Wingdings" panose="05000000000000000000" pitchFamily="2" charset="2"/>
                        <a:ea typeface="+mn-ea"/>
                        <a:cs typeface="+mn-cs"/>
                      </a:endParaRP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marL="0" algn="l" defTabSz="924282" rtl="0" eaLnBrk="1" fontAlgn="ctr" latinLnBrk="0" hangingPunct="1"/>
                      <a:r>
                        <a:rPr lang="fr-FR" sz="1200" b="1" i="0" u="none" strike="noStrike" kern="1200" dirty="0">
                          <a:solidFill>
                            <a:srgbClr val="2DB574"/>
                          </a:solidFill>
                          <a:effectLst/>
                          <a:latin typeface="+mj-lt"/>
                          <a:ea typeface="+mn-ea"/>
                          <a:cs typeface="+mn-cs"/>
                        </a:rPr>
                        <a:t>+0,14 pt</a:t>
                      </a: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fr-FR"/>
                    </a:p>
                  </a:txBody>
                  <a:tcPr/>
                </a:tc>
                <a:extLst>
                  <a:ext uri="{0D108BD9-81ED-4DB2-BD59-A6C34878D82A}">
                    <a16:rowId xmlns:a16="http://schemas.microsoft.com/office/drawing/2014/main" val="2589959651"/>
                  </a:ext>
                </a:extLst>
              </a:tr>
              <a:tr h="403342">
                <a:tc>
                  <a:txBody>
                    <a:bodyPr/>
                    <a:lstStyle/>
                    <a:p>
                      <a:pPr algn="l" fontAlgn="b"/>
                      <a:r>
                        <a:rPr lang="fr-FR" sz="1200" b="1" i="0" u="none" strike="noStrike" kern="1200" dirty="0">
                          <a:solidFill>
                            <a:srgbClr val="808080"/>
                          </a:solidFill>
                          <a:effectLst/>
                          <a:latin typeface="+mn-lt"/>
                          <a:ea typeface="+mn-ea"/>
                          <a:cs typeface="+mn-cs"/>
                        </a:rPr>
                        <a:t>La qualité globale des locaux </a:t>
                      </a:r>
                    </a:p>
                    <a:p>
                      <a:pPr algn="l" fontAlgn="b"/>
                      <a:r>
                        <a:rPr lang="fr-FR" sz="1200" b="1" i="0" u="none" strike="noStrike" kern="1200" dirty="0">
                          <a:solidFill>
                            <a:srgbClr val="808080"/>
                          </a:solidFill>
                          <a:effectLst/>
                          <a:latin typeface="+mn-lt"/>
                          <a:ea typeface="+mn-ea"/>
                          <a:cs typeface="+mn-cs"/>
                        </a:rPr>
                        <a:t>(base : 27 894)</a:t>
                      </a:r>
                      <a:endParaRPr lang="fr-FR" sz="1000" b="0" i="0" u="none" strike="noStrike" kern="1200" dirty="0">
                        <a:solidFill>
                          <a:srgbClr val="808080"/>
                        </a:solidFill>
                        <a:effectLst/>
                        <a:latin typeface="+mn-lt"/>
                        <a:ea typeface="+mn-ea"/>
                        <a:cs typeface="+mn-cs"/>
                      </a:endParaRPr>
                    </a:p>
                  </a:txBody>
                  <a:tcPr marL="6350" marR="6350" marT="6350" marB="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kern="1200" dirty="0">
                          <a:solidFill>
                            <a:schemeClr val="tx1"/>
                          </a:solidFill>
                          <a:effectLst/>
                          <a:latin typeface="+mn-lt"/>
                          <a:ea typeface="+mn-ea"/>
                          <a:cs typeface="+mn-cs"/>
                        </a:rPr>
                        <a:t>40</a:t>
                      </a:r>
                    </a:p>
                  </a:txBody>
                  <a:tcPr marL="9525" marR="9525" marT="9525" marB="0" anchor="ctr">
                    <a:lnL w="28575" cap="flat" cmpd="sng" algn="ctr">
                      <a:solidFill>
                        <a:schemeClr val="tx1"/>
                      </a:solidFill>
                      <a:prstDash val="solid"/>
                      <a:round/>
                      <a:headEnd type="none" w="med" len="med"/>
                      <a:tailEnd type="none" w="med" len="med"/>
                    </a:lnL>
                    <a:lnR w="9525" cap="flat" cmpd="sng" algn="ctr">
                      <a:solidFill>
                        <a:srgbClr val="585858"/>
                      </a:solidFill>
                      <a:prstDash val="sysDot"/>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kern="1200">
                          <a:solidFill>
                            <a:schemeClr val="tx1"/>
                          </a:solidFill>
                          <a:effectLst/>
                          <a:latin typeface="+mn-lt"/>
                          <a:ea typeface="+mn-ea"/>
                          <a:cs typeface="+mn-cs"/>
                        </a:rPr>
                        <a:t>41</a:t>
                      </a:r>
                      <a:endParaRPr lang="fr-FR" sz="1200" b="0" i="0" u="none" strike="noStrike" kern="1200" dirty="0">
                        <a:solidFill>
                          <a:schemeClr val="tx1"/>
                        </a:solidFill>
                        <a:effectLst/>
                        <a:latin typeface="+mn-lt"/>
                        <a:ea typeface="+mn-ea"/>
                        <a:cs typeface="+mn-cs"/>
                      </a:endParaRPr>
                    </a:p>
                  </a:txBody>
                  <a:tcPr marL="9525" marR="9525" marT="9525" marB="0" anchor="ctr">
                    <a:lnL w="9525" cap="flat" cmpd="sng" algn="ctr">
                      <a:solidFill>
                        <a:srgbClr val="585858"/>
                      </a:solidFill>
                      <a:prstDash val="sysDot"/>
                      <a:round/>
                      <a:headEnd type="none" w="med" len="med"/>
                      <a:tailEnd type="none" w="med" len="med"/>
                    </a:lnL>
                    <a:lnR w="9525" cap="flat" cmpd="sng" algn="ctr">
                      <a:solidFill>
                        <a:srgbClr val="585858"/>
                      </a:solidFill>
                      <a:prstDash val="sysDot"/>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kern="1200" dirty="0">
                          <a:solidFill>
                            <a:schemeClr val="tx1"/>
                          </a:solidFill>
                          <a:effectLst/>
                          <a:latin typeface="+mn-lt"/>
                          <a:ea typeface="+mn-ea"/>
                          <a:cs typeface="+mn-cs"/>
                        </a:rPr>
                        <a:t>14</a:t>
                      </a:r>
                    </a:p>
                  </a:txBody>
                  <a:tcPr marL="9525" marR="9525" marT="9525" marB="0" anchor="ctr">
                    <a:lnL w="9525" cap="flat" cmpd="sng" algn="ctr">
                      <a:solidFill>
                        <a:srgbClr val="585858"/>
                      </a:solidFill>
                      <a:prstDash val="sysDot"/>
                      <a:round/>
                      <a:headEnd type="none" w="med" len="med"/>
                      <a:tailEnd type="none" w="med" len="med"/>
                    </a:lnL>
                    <a:lnR w="9525" cap="flat" cmpd="sng" algn="ctr">
                      <a:solidFill>
                        <a:srgbClr val="585858"/>
                      </a:solidFill>
                      <a:prstDash val="sysDot"/>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kern="1200" dirty="0">
                          <a:solidFill>
                            <a:schemeClr val="tx1"/>
                          </a:solidFill>
                          <a:effectLst/>
                          <a:latin typeface="+mn-lt"/>
                          <a:ea typeface="+mn-ea"/>
                          <a:cs typeface="+mn-cs"/>
                        </a:rPr>
                        <a:t>5</a:t>
                      </a:r>
                    </a:p>
                  </a:txBody>
                  <a:tcPr marL="9525" marR="9525" marT="9525" marB="0" anchor="ctr">
                    <a:lnL w="9525" cap="flat" cmpd="sng" algn="ctr">
                      <a:solidFill>
                        <a:srgbClr val="585858"/>
                      </a:solidFill>
                      <a:prstDash val="sysDot"/>
                      <a:round/>
                      <a:headEnd type="none" w="med" len="med"/>
                      <a:tailEnd type="none" w="med" len="med"/>
                    </a:lnL>
                    <a:lnR w="9525" cap="flat" cmpd="sng" algn="ctr">
                      <a:solidFill>
                        <a:srgbClr val="585858"/>
                      </a:solidFill>
                      <a:prstDash val="sysDot"/>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fontAlgn="ctr" latinLnBrk="0" hangingPunct="1">
                        <a:spcBef>
                          <a:spcPts val="0"/>
                        </a:spcBef>
                        <a:spcAft>
                          <a:spcPts val="0"/>
                        </a:spcAft>
                      </a:pPr>
                      <a:endParaRPr lang="en-GB" sz="1000" b="0" i="0" u="none" strike="noStrike" dirty="0">
                        <a:solidFill>
                          <a:schemeClr val="accent5"/>
                        </a:solidFill>
                        <a:effectLst/>
                        <a:latin typeface="+mn-lt"/>
                        <a:ea typeface="Barlow" panose="020B0502040204020203" pitchFamily="34" charset="0"/>
                        <a:cs typeface="Barlow" panose="020B0604020202020204" pitchFamily="34" charset="0"/>
                      </a:endParaRPr>
                    </a:p>
                  </a:txBody>
                  <a:tcPr marL="0" marR="0" marT="36000" marB="36000" anchor="ctr">
                    <a:lnL w="9525" cap="flat" cmpd="sng" algn="ctr">
                      <a:solidFill>
                        <a:srgbClr val="585858"/>
                      </a:solid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fr-FR" sz="1600" b="1" i="0" u="none" strike="noStrike" kern="1200" dirty="0">
                          <a:solidFill>
                            <a:schemeClr val="tx1"/>
                          </a:solidFill>
                          <a:effectLst/>
                          <a:latin typeface="+mj-lt"/>
                          <a:ea typeface="+mn-ea"/>
                          <a:cs typeface="+mn-cs"/>
                        </a:rPr>
                        <a:t>8,62</a:t>
                      </a:r>
                    </a:p>
                  </a:txBody>
                  <a:tcPr marL="6350" marR="6350" marT="635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24282" rtl="0" eaLnBrk="1" fontAlgn="ctr" latinLnBrk="0" hangingPunct="1"/>
                      <a:endParaRPr lang="fr-FR" sz="1200" b="1" i="0" u="none" strike="noStrike" kern="1200" dirty="0">
                        <a:solidFill>
                          <a:srgbClr val="FFC000"/>
                        </a:solidFill>
                        <a:effectLst/>
                        <a:latin typeface="Wingdings" panose="05000000000000000000" pitchFamily="2" charset="2"/>
                        <a:ea typeface="+mn-ea"/>
                        <a:cs typeface="+mn-cs"/>
                      </a:endParaRPr>
                    </a:p>
                  </a:txBody>
                  <a:tcPr marL="0" marR="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marL="0" algn="l" defTabSz="924282" rtl="0" eaLnBrk="1" fontAlgn="ctr" latinLnBrk="0" hangingPunct="1"/>
                      <a:r>
                        <a:rPr lang="fr-FR" sz="1200" b="1" i="0" u="none" strike="noStrike" kern="1200" dirty="0">
                          <a:solidFill>
                            <a:srgbClr val="2DB574"/>
                          </a:solidFill>
                          <a:effectLst/>
                          <a:latin typeface="+mj-lt"/>
                          <a:ea typeface="+mn-ea"/>
                          <a:cs typeface="+mn-cs"/>
                        </a:rPr>
                        <a:t>+0,11 pt</a:t>
                      </a:r>
                    </a:p>
                  </a:txBody>
                  <a:tcPr marL="0" marR="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fr-FR"/>
                    </a:p>
                  </a:txBody>
                  <a:tcPr/>
                </a:tc>
                <a:extLst>
                  <a:ext uri="{0D108BD9-81ED-4DB2-BD59-A6C34878D82A}">
                    <a16:rowId xmlns:a16="http://schemas.microsoft.com/office/drawing/2014/main" val="814616727"/>
                  </a:ext>
                </a:extLst>
              </a:tr>
              <a:tr h="410174">
                <a:tc>
                  <a:txBody>
                    <a:bodyPr/>
                    <a:lstStyle/>
                    <a:p>
                      <a:pPr algn="l" fontAlgn="b"/>
                      <a:r>
                        <a:rPr lang="fr-FR" sz="1200" b="1" i="0" u="none" strike="noStrike" kern="1200" dirty="0">
                          <a:solidFill>
                            <a:srgbClr val="808080"/>
                          </a:solidFill>
                          <a:effectLst/>
                          <a:latin typeface="+mn-lt"/>
                          <a:ea typeface="+mn-ea"/>
                          <a:cs typeface="+mn-cs"/>
                        </a:rPr>
                        <a:t>Le respect du rythme de l'enfant </a:t>
                      </a:r>
                    </a:p>
                    <a:p>
                      <a:pPr algn="l" fontAlgn="b"/>
                      <a:r>
                        <a:rPr lang="fr-FR" sz="1200" b="1" i="0" u="none" strike="noStrike" kern="1200" dirty="0">
                          <a:solidFill>
                            <a:srgbClr val="808080"/>
                          </a:solidFill>
                          <a:effectLst/>
                          <a:latin typeface="+mn-lt"/>
                          <a:ea typeface="+mn-ea"/>
                          <a:cs typeface="+mn-cs"/>
                        </a:rPr>
                        <a:t>(base : 27 882)</a:t>
                      </a:r>
                      <a:endParaRPr lang="fr-FR" sz="1000" b="0" i="0" u="none" strike="noStrike" kern="1200" dirty="0">
                        <a:solidFill>
                          <a:srgbClr val="808080"/>
                        </a:solidFill>
                        <a:effectLst/>
                        <a:latin typeface="+mn-lt"/>
                        <a:ea typeface="+mn-ea"/>
                        <a:cs typeface="+mn-cs"/>
                      </a:endParaRPr>
                    </a:p>
                  </a:txBody>
                  <a:tcPr marL="3489" marR="3489" marT="3489" marB="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kern="1200" dirty="0">
                          <a:solidFill>
                            <a:schemeClr val="tx1"/>
                          </a:solidFill>
                          <a:effectLst/>
                          <a:latin typeface="+mn-lt"/>
                          <a:ea typeface="+mn-ea"/>
                          <a:cs typeface="+mn-cs"/>
                        </a:rPr>
                        <a:t>39</a:t>
                      </a:r>
                    </a:p>
                  </a:txBody>
                  <a:tcPr marL="9525" marR="9525" marT="9525" marB="0" anchor="ctr">
                    <a:lnL w="28575" cap="flat" cmpd="sng" algn="ctr">
                      <a:solidFill>
                        <a:schemeClr val="tx1"/>
                      </a:solidFill>
                      <a:prstDash val="solid"/>
                      <a:round/>
                      <a:headEnd type="none" w="med" len="med"/>
                      <a:tailEnd type="none" w="med" len="med"/>
                    </a:lnL>
                    <a:lnR w="9525" cap="flat" cmpd="sng" algn="ctr">
                      <a:solidFill>
                        <a:srgbClr val="585858"/>
                      </a:solidFill>
                      <a:prstDash val="sysDot"/>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kern="1200">
                          <a:solidFill>
                            <a:schemeClr val="tx1"/>
                          </a:solidFill>
                          <a:effectLst/>
                          <a:latin typeface="+mn-lt"/>
                          <a:ea typeface="+mn-ea"/>
                          <a:cs typeface="+mn-cs"/>
                        </a:rPr>
                        <a:t>40</a:t>
                      </a:r>
                      <a:endParaRPr lang="fr-FR" sz="1200" b="0" i="0" u="none" strike="noStrike" kern="1200" dirty="0">
                        <a:solidFill>
                          <a:schemeClr val="tx1"/>
                        </a:solidFill>
                        <a:effectLst/>
                        <a:latin typeface="+mn-lt"/>
                        <a:ea typeface="+mn-ea"/>
                        <a:cs typeface="+mn-cs"/>
                      </a:endParaRPr>
                    </a:p>
                  </a:txBody>
                  <a:tcPr marL="9525" marR="9525" marT="9525" marB="0" anchor="ctr">
                    <a:lnL w="9525" cap="flat" cmpd="sng" algn="ctr">
                      <a:solidFill>
                        <a:srgbClr val="585858"/>
                      </a:solidFill>
                      <a:prstDash val="sysDot"/>
                      <a:round/>
                      <a:headEnd type="none" w="med" len="med"/>
                      <a:tailEnd type="none" w="med" len="med"/>
                    </a:lnL>
                    <a:lnR w="9525" cap="flat" cmpd="sng" algn="ctr">
                      <a:solidFill>
                        <a:srgbClr val="585858"/>
                      </a:solidFill>
                      <a:prstDash val="sysDot"/>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kern="1200" dirty="0">
                          <a:solidFill>
                            <a:schemeClr val="tx1"/>
                          </a:solidFill>
                          <a:effectLst/>
                          <a:latin typeface="+mn-lt"/>
                          <a:ea typeface="+mn-ea"/>
                          <a:cs typeface="+mn-cs"/>
                        </a:rPr>
                        <a:t>15</a:t>
                      </a:r>
                    </a:p>
                  </a:txBody>
                  <a:tcPr marL="9525" marR="9525" marT="9525" marB="0" anchor="ctr">
                    <a:lnL w="9525" cap="flat" cmpd="sng" algn="ctr">
                      <a:solidFill>
                        <a:srgbClr val="585858"/>
                      </a:solidFill>
                      <a:prstDash val="sysDot"/>
                      <a:round/>
                      <a:headEnd type="none" w="med" len="med"/>
                      <a:tailEnd type="none" w="med" len="med"/>
                    </a:lnL>
                    <a:lnR w="9525" cap="flat" cmpd="sng" algn="ctr">
                      <a:solidFill>
                        <a:srgbClr val="585858"/>
                      </a:solidFill>
                      <a:prstDash val="sysDot"/>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kern="1200" dirty="0">
                          <a:solidFill>
                            <a:schemeClr val="tx1"/>
                          </a:solidFill>
                          <a:effectLst/>
                          <a:latin typeface="+mn-lt"/>
                          <a:ea typeface="+mn-ea"/>
                          <a:cs typeface="+mn-cs"/>
                        </a:rPr>
                        <a:t>5</a:t>
                      </a:r>
                    </a:p>
                  </a:txBody>
                  <a:tcPr marL="9525" marR="9525" marT="9525" marB="0" anchor="ctr">
                    <a:lnL w="9525" cap="flat" cmpd="sng" algn="ctr">
                      <a:solidFill>
                        <a:srgbClr val="585858"/>
                      </a:solidFill>
                      <a:prstDash val="sysDot"/>
                      <a:round/>
                      <a:headEnd type="none" w="med" len="med"/>
                      <a:tailEnd type="none" w="med" len="med"/>
                    </a:lnL>
                    <a:lnR w="9525" cap="flat" cmpd="sng" algn="ctr">
                      <a:solidFill>
                        <a:srgbClr val="585858"/>
                      </a:solidFill>
                      <a:prstDash val="sysDot"/>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fontAlgn="ctr" latinLnBrk="0" hangingPunct="1">
                        <a:spcBef>
                          <a:spcPts val="0"/>
                        </a:spcBef>
                        <a:spcAft>
                          <a:spcPts val="0"/>
                        </a:spcAft>
                      </a:pPr>
                      <a:endParaRPr lang="en-GB" sz="1000" b="0" i="0" u="none" strike="noStrike" dirty="0">
                        <a:solidFill>
                          <a:schemeClr val="accent5"/>
                        </a:solidFill>
                        <a:effectLst/>
                        <a:latin typeface="+mn-lt"/>
                        <a:ea typeface="Barlow" panose="020B0502040204020203" pitchFamily="34" charset="0"/>
                        <a:cs typeface="Barlow" panose="020B0604020202020204" pitchFamily="34" charset="0"/>
                      </a:endParaRPr>
                    </a:p>
                  </a:txBody>
                  <a:tcPr marL="0" marR="0" marT="36000" marB="36000" anchor="ctr">
                    <a:lnL w="9525" cap="flat" cmpd="sng" algn="ctr">
                      <a:solidFill>
                        <a:srgbClr val="585858"/>
                      </a:solid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fr-FR" sz="1600" b="1" i="0" u="none" strike="noStrike" kern="1200" dirty="0">
                          <a:solidFill>
                            <a:schemeClr val="tx1"/>
                          </a:solidFill>
                          <a:effectLst/>
                          <a:latin typeface="+mj-lt"/>
                          <a:ea typeface="+mn-ea"/>
                          <a:cs typeface="+mn-cs"/>
                        </a:rPr>
                        <a:t>8,56</a:t>
                      </a:r>
                    </a:p>
                  </a:txBody>
                  <a:tcPr marL="6350" marR="6350" marT="72000" marB="72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24282" rtl="0" eaLnBrk="1" fontAlgn="ctr" latinLnBrk="0" hangingPunct="1"/>
                      <a:endParaRPr lang="fr-FR" sz="1200" b="1" i="0" u="none" strike="noStrike" kern="1200" dirty="0">
                        <a:solidFill>
                          <a:srgbClr val="000000"/>
                        </a:solidFill>
                        <a:effectLst/>
                        <a:latin typeface="Wingdings" panose="05000000000000000000" pitchFamily="2" charset="2"/>
                        <a:ea typeface="+mn-ea"/>
                        <a:cs typeface="+mn-cs"/>
                      </a:endParaRP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marL="0" algn="l" defTabSz="924282" rtl="0" eaLnBrk="1" fontAlgn="ctr" latinLnBrk="0" hangingPunct="1"/>
                      <a:r>
                        <a:rPr lang="fr-FR" sz="1200" b="1" i="0" u="none" strike="noStrike" kern="1200" dirty="0">
                          <a:solidFill>
                            <a:srgbClr val="2DB574"/>
                          </a:solidFill>
                          <a:effectLst/>
                          <a:latin typeface="+mj-lt"/>
                          <a:ea typeface="+mn-ea"/>
                          <a:cs typeface="+mn-cs"/>
                        </a:rPr>
                        <a:t>+0,12 pt</a:t>
                      </a: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fr-FR"/>
                    </a:p>
                  </a:txBody>
                  <a:tcPr/>
                </a:tc>
                <a:extLst>
                  <a:ext uri="{0D108BD9-81ED-4DB2-BD59-A6C34878D82A}">
                    <a16:rowId xmlns:a16="http://schemas.microsoft.com/office/drawing/2014/main" val="3054189553"/>
                  </a:ext>
                </a:extLst>
              </a:tr>
              <a:tr h="410174">
                <a:tc>
                  <a:txBody>
                    <a:bodyPr/>
                    <a:lstStyle/>
                    <a:p>
                      <a:pPr algn="l" fontAlgn="b"/>
                      <a:r>
                        <a:rPr lang="fr-FR" sz="1200" b="1" i="0" u="none" strike="noStrike" kern="1200" dirty="0">
                          <a:solidFill>
                            <a:srgbClr val="808080"/>
                          </a:solidFill>
                          <a:effectLst/>
                          <a:latin typeface="+mn-lt"/>
                          <a:ea typeface="+mn-ea"/>
                          <a:cs typeface="+mn-cs"/>
                        </a:rPr>
                        <a:t>Les ateliers et activités animés </a:t>
                      </a:r>
                    </a:p>
                    <a:p>
                      <a:pPr algn="l" fontAlgn="b"/>
                      <a:r>
                        <a:rPr lang="fr-FR" sz="1200" b="1" i="0" u="none" strike="noStrike" kern="1200" dirty="0">
                          <a:solidFill>
                            <a:srgbClr val="808080"/>
                          </a:solidFill>
                          <a:effectLst/>
                          <a:latin typeface="+mn-lt"/>
                          <a:ea typeface="+mn-ea"/>
                          <a:cs typeface="+mn-cs"/>
                        </a:rPr>
                        <a:t>par les professionnels (base : 27 724)</a:t>
                      </a:r>
                      <a:endParaRPr lang="fr-FR" sz="1000" b="0" i="0" u="none" strike="noStrike" kern="1200" dirty="0">
                        <a:solidFill>
                          <a:srgbClr val="808080"/>
                        </a:solidFill>
                        <a:effectLst/>
                        <a:latin typeface="+mn-lt"/>
                        <a:ea typeface="+mn-ea"/>
                        <a:cs typeface="+mn-cs"/>
                      </a:endParaRPr>
                    </a:p>
                  </a:txBody>
                  <a:tcPr marL="3489" marR="3489" marT="3489" marB="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kern="1200" dirty="0">
                          <a:solidFill>
                            <a:schemeClr val="tx1"/>
                          </a:solidFill>
                          <a:effectLst/>
                          <a:latin typeface="+mn-lt"/>
                          <a:ea typeface="+mn-ea"/>
                          <a:cs typeface="+mn-cs"/>
                        </a:rPr>
                        <a:t>41</a:t>
                      </a:r>
                    </a:p>
                  </a:txBody>
                  <a:tcPr marL="9525" marR="9525" marT="9525" marB="0" anchor="ctr">
                    <a:lnL w="28575" cap="flat" cmpd="sng" algn="ctr">
                      <a:solidFill>
                        <a:schemeClr val="tx1"/>
                      </a:solidFill>
                      <a:prstDash val="solid"/>
                      <a:round/>
                      <a:headEnd type="none" w="med" len="med"/>
                      <a:tailEnd type="none" w="med" len="med"/>
                    </a:lnL>
                    <a:lnR w="9525" cap="flat" cmpd="sng" algn="ctr">
                      <a:solidFill>
                        <a:srgbClr val="585858"/>
                      </a:solidFill>
                      <a:prstDash val="sysDot"/>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kern="1200" dirty="0">
                          <a:solidFill>
                            <a:schemeClr val="tx1"/>
                          </a:solidFill>
                          <a:effectLst/>
                          <a:latin typeface="+mn-lt"/>
                          <a:ea typeface="+mn-ea"/>
                          <a:cs typeface="+mn-cs"/>
                        </a:rPr>
                        <a:t>37</a:t>
                      </a:r>
                    </a:p>
                  </a:txBody>
                  <a:tcPr marL="9525" marR="9525" marT="9525" marB="0" anchor="ctr">
                    <a:lnL w="9525" cap="flat" cmpd="sng" algn="ctr">
                      <a:solidFill>
                        <a:srgbClr val="585858"/>
                      </a:solidFill>
                      <a:prstDash val="sysDot"/>
                      <a:round/>
                      <a:headEnd type="none" w="med" len="med"/>
                      <a:tailEnd type="none" w="med" len="med"/>
                    </a:lnL>
                    <a:lnR w="9525" cap="flat" cmpd="sng" algn="ctr">
                      <a:solidFill>
                        <a:srgbClr val="585858"/>
                      </a:solidFill>
                      <a:prstDash val="sysDot"/>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kern="1200" dirty="0">
                          <a:solidFill>
                            <a:schemeClr val="tx1"/>
                          </a:solidFill>
                          <a:effectLst/>
                          <a:latin typeface="+mn-lt"/>
                          <a:ea typeface="+mn-ea"/>
                          <a:cs typeface="+mn-cs"/>
                        </a:rPr>
                        <a:t>15</a:t>
                      </a:r>
                    </a:p>
                  </a:txBody>
                  <a:tcPr marL="9525" marR="9525" marT="9525" marB="0" anchor="ctr">
                    <a:lnL w="9525" cap="flat" cmpd="sng" algn="ctr">
                      <a:solidFill>
                        <a:srgbClr val="585858"/>
                      </a:solidFill>
                      <a:prstDash val="sysDot"/>
                      <a:round/>
                      <a:headEnd type="none" w="med" len="med"/>
                      <a:tailEnd type="none" w="med" len="med"/>
                    </a:lnL>
                    <a:lnR w="9525" cap="flat" cmpd="sng" algn="ctr">
                      <a:solidFill>
                        <a:srgbClr val="585858"/>
                      </a:solidFill>
                      <a:prstDash val="sysDot"/>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kern="1200" dirty="0">
                          <a:solidFill>
                            <a:schemeClr val="tx1"/>
                          </a:solidFill>
                          <a:effectLst/>
                          <a:latin typeface="+mn-lt"/>
                          <a:ea typeface="+mn-ea"/>
                          <a:cs typeface="+mn-cs"/>
                        </a:rPr>
                        <a:t>7</a:t>
                      </a:r>
                    </a:p>
                  </a:txBody>
                  <a:tcPr marL="9525" marR="9525" marT="9525" marB="0" anchor="ctr">
                    <a:lnL w="9525" cap="flat" cmpd="sng" algn="ctr">
                      <a:solidFill>
                        <a:srgbClr val="585858"/>
                      </a:solidFill>
                      <a:prstDash val="sysDot"/>
                      <a:round/>
                      <a:headEnd type="none" w="med" len="med"/>
                      <a:tailEnd type="none" w="med" len="med"/>
                    </a:lnL>
                    <a:lnR w="9525" cap="flat" cmpd="sng" algn="ctr">
                      <a:solidFill>
                        <a:srgbClr val="585858"/>
                      </a:solidFill>
                      <a:prstDash val="sysDot"/>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fontAlgn="ctr" latinLnBrk="0" hangingPunct="1">
                        <a:spcBef>
                          <a:spcPts val="0"/>
                        </a:spcBef>
                        <a:spcAft>
                          <a:spcPts val="0"/>
                        </a:spcAft>
                      </a:pPr>
                      <a:endParaRPr lang="en-GB" sz="1000" b="0" i="0" u="none" strike="noStrike" dirty="0">
                        <a:solidFill>
                          <a:schemeClr val="accent5"/>
                        </a:solidFill>
                        <a:effectLst/>
                        <a:latin typeface="+mn-lt"/>
                        <a:ea typeface="Barlow" panose="020B0502040204020203" pitchFamily="34" charset="0"/>
                        <a:cs typeface="Barlow" panose="020B0604020202020204" pitchFamily="34" charset="0"/>
                      </a:endParaRPr>
                    </a:p>
                  </a:txBody>
                  <a:tcPr marL="0" marR="0" marT="36000" marB="36000" anchor="ctr">
                    <a:lnL w="9525" cap="flat" cmpd="sng" algn="ctr">
                      <a:solidFill>
                        <a:srgbClr val="585858"/>
                      </a:solid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fr-FR" sz="1600" b="1" i="0" u="none" strike="noStrike" kern="1200" dirty="0">
                          <a:solidFill>
                            <a:schemeClr val="tx1"/>
                          </a:solidFill>
                          <a:effectLst/>
                          <a:latin typeface="+mj-lt"/>
                          <a:ea typeface="+mn-ea"/>
                          <a:cs typeface="+mn-cs"/>
                        </a:rPr>
                        <a:t>8,52</a:t>
                      </a:r>
                    </a:p>
                  </a:txBody>
                  <a:tcPr marL="6350" marR="6350" marT="72000" marB="72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24282" rtl="0" eaLnBrk="1" fontAlgn="ctr" latinLnBrk="0" hangingPunct="1"/>
                      <a:endParaRPr lang="fr-FR" sz="1200" b="1" i="0" u="none" strike="noStrike" kern="1200" dirty="0">
                        <a:solidFill>
                          <a:srgbClr val="FFC000"/>
                        </a:solidFill>
                        <a:effectLst/>
                        <a:latin typeface="Wingdings" panose="05000000000000000000" pitchFamily="2" charset="2"/>
                        <a:ea typeface="+mn-ea"/>
                        <a:cs typeface="+mn-cs"/>
                      </a:endParaRP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marL="0" algn="l" defTabSz="924282" rtl="0" eaLnBrk="1" fontAlgn="ctr" latinLnBrk="0" hangingPunct="1"/>
                      <a:r>
                        <a:rPr lang="fr-FR" sz="1200" b="1" i="0" u="none" strike="noStrike" kern="1200" dirty="0">
                          <a:solidFill>
                            <a:srgbClr val="2DB574"/>
                          </a:solidFill>
                          <a:effectLst/>
                          <a:latin typeface="+mj-lt"/>
                          <a:ea typeface="+mn-ea"/>
                          <a:cs typeface="+mn-cs"/>
                        </a:rPr>
                        <a:t>+0,11 pt</a:t>
                      </a: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fr-FR"/>
                    </a:p>
                  </a:txBody>
                  <a:tcPr/>
                </a:tc>
                <a:extLst>
                  <a:ext uri="{0D108BD9-81ED-4DB2-BD59-A6C34878D82A}">
                    <a16:rowId xmlns:a16="http://schemas.microsoft.com/office/drawing/2014/main" val="2305542784"/>
                  </a:ext>
                </a:extLst>
              </a:tr>
              <a:tr h="410174">
                <a:tc>
                  <a:txBody>
                    <a:bodyPr/>
                    <a:lstStyle/>
                    <a:p>
                      <a:pPr algn="l" fontAlgn="b"/>
                      <a:r>
                        <a:rPr lang="fr-FR" sz="1200" b="1" i="0" u="none" strike="noStrike" kern="1200" dirty="0">
                          <a:solidFill>
                            <a:srgbClr val="808080"/>
                          </a:solidFill>
                          <a:effectLst/>
                          <a:latin typeface="+mn-lt"/>
                          <a:ea typeface="+mn-ea"/>
                          <a:cs typeface="+mn-cs"/>
                        </a:rPr>
                        <a:t>L’information aux familles </a:t>
                      </a:r>
                    </a:p>
                    <a:p>
                      <a:pPr algn="l" fontAlgn="b"/>
                      <a:r>
                        <a:rPr lang="fr-FR" sz="1200" b="1" i="0" u="none" strike="noStrike" kern="1200" dirty="0">
                          <a:solidFill>
                            <a:srgbClr val="808080"/>
                          </a:solidFill>
                          <a:effectLst/>
                          <a:latin typeface="+mn-lt"/>
                          <a:ea typeface="+mn-ea"/>
                          <a:cs typeface="+mn-cs"/>
                        </a:rPr>
                        <a:t>(base : 27 737)</a:t>
                      </a:r>
                      <a:endParaRPr lang="fr-FR" sz="1000" b="0" i="0" u="none" strike="noStrike" kern="1200" dirty="0">
                        <a:solidFill>
                          <a:srgbClr val="808080"/>
                        </a:solidFill>
                        <a:effectLst/>
                        <a:latin typeface="+mn-lt"/>
                        <a:ea typeface="+mn-ea"/>
                        <a:cs typeface="+mn-cs"/>
                      </a:endParaRPr>
                    </a:p>
                  </a:txBody>
                  <a:tcPr marL="3489" marR="3489" marT="3489" marB="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kern="1200" dirty="0">
                          <a:solidFill>
                            <a:schemeClr val="tx1"/>
                          </a:solidFill>
                          <a:effectLst/>
                          <a:latin typeface="+mn-lt"/>
                          <a:ea typeface="+mn-ea"/>
                          <a:cs typeface="+mn-cs"/>
                        </a:rPr>
                        <a:t>41</a:t>
                      </a:r>
                    </a:p>
                  </a:txBody>
                  <a:tcPr marL="9525" marR="9525" marT="9525" marB="0" anchor="ctr">
                    <a:lnL w="28575" cap="flat" cmpd="sng" algn="ctr">
                      <a:solidFill>
                        <a:schemeClr val="tx1"/>
                      </a:solidFill>
                      <a:prstDash val="solid"/>
                      <a:round/>
                      <a:headEnd type="none" w="med" len="med"/>
                      <a:tailEnd type="none" w="med" len="med"/>
                    </a:lnL>
                    <a:lnR w="9525" cap="flat" cmpd="sng" algn="ctr">
                      <a:solidFill>
                        <a:srgbClr val="585858"/>
                      </a:solidFill>
                      <a:prstDash val="sysDot"/>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kern="1200">
                          <a:solidFill>
                            <a:schemeClr val="tx1"/>
                          </a:solidFill>
                          <a:effectLst/>
                          <a:latin typeface="+mn-lt"/>
                          <a:ea typeface="+mn-ea"/>
                          <a:cs typeface="+mn-cs"/>
                        </a:rPr>
                        <a:t>37</a:t>
                      </a:r>
                      <a:endParaRPr lang="fr-FR" sz="1200" b="0" i="0" u="none" strike="noStrike" kern="1200" dirty="0">
                        <a:solidFill>
                          <a:schemeClr val="tx1"/>
                        </a:solidFill>
                        <a:effectLst/>
                        <a:latin typeface="+mn-lt"/>
                        <a:ea typeface="+mn-ea"/>
                        <a:cs typeface="+mn-cs"/>
                      </a:endParaRPr>
                    </a:p>
                  </a:txBody>
                  <a:tcPr marL="9525" marR="9525" marT="9525" marB="0" anchor="ctr">
                    <a:lnL w="9525" cap="flat" cmpd="sng" algn="ctr">
                      <a:solidFill>
                        <a:srgbClr val="585858"/>
                      </a:solidFill>
                      <a:prstDash val="sysDot"/>
                      <a:round/>
                      <a:headEnd type="none" w="med" len="med"/>
                      <a:tailEnd type="none" w="med" len="med"/>
                    </a:lnL>
                    <a:lnR w="9525" cap="flat" cmpd="sng" algn="ctr">
                      <a:solidFill>
                        <a:srgbClr val="585858"/>
                      </a:solidFill>
                      <a:prstDash val="sysDot"/>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kern="1200" dirty="0">
                          <a:solidFill>
                            <a:schemeClr val="tx1"/>
                          </a:solidFill>
                          <a:effectLst/>
                          <a:latin typeface="+mn-lt"/>
                          <a:ea typeface="+mn-ea"/>
                          <a:cs typeface="+mn-cs"/>
                        </a:rPr>
                        <a:t>14</a:t>
                      </a:r>
                    </a:p>
                  </a:txBody>
                  <a:tcPr marL="9525" marR="9525" marT="9525" marB="0" anchor="ctr">
                    <a:lnL w="9525" cap="flat" cmpd="sng" algn="ctr">
                      <a:solidFill>
                        <a:srgbClr val="585858"/>
                      </a:solidFill>
                      <a:prstDash val="sysDot"/>
                      <a:round/>
                      <a:headEnd type="none" w="med" len="med"/>
                      <a:tailEnd type="none" w="med" len="med"/>
                    </a:lnL>
                    <a:lnR w="9525" cap="flat" cmpd="sng" algn="ctr">
                      <a:solidFill>
                        <a:srgbClr val="585858"/>
                      </a:solidFill>
                      <a:prstDash val="sysDot"/>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kern="1200" dirty="0">
                          <a:solidFill>
                            <a:schemeClr val="tx1"/>
                          </a:solidFill>
                          <a:effectLst/>
                          <a:latin typeface="+mn-lt"/>
                          <a:ea typeface="+mn-ea"/>
                          <a:cs typeface="+mn-cs"/>
                        </a:rPr>
                        <a:t>8</a:t>
                      </a:r>
                    </a:p>
                  </a:txBody>
                  <a:tcPr marL="9525" marR="9525" marT="9525" marB="0" anchor="ctr">
                    <a:lnL w="9525" cap="flat" cmpd="sng" algn="ctr">
                      <a:solidFill>
                        <a:srgbClr val="585858"/>
                      </a:solidFill>
                      <a:prstDash val="sysDot"/>
                      <a:round/>
                      <a:headEnd type="none" w="med" len="med"/>
                      <a:tailEnd type="none" w="med" len="med"/>
                    </a:lnL>
                    <a:lnR w="9525" cap="flat" cmpd="sng" algn="ctr">
                      <a:solidFill>
                        <a:srgbClr val="585858"/>
                      </a:solidFill>
                      <a:prstDash val="sysDot"/>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fontAlgn="ctr" latinLnBrk="0" hangingPunct="1">
                        <a:spcBef>
                          <a:spcPts val="0"/>
                        </a:spcBef>
                        <a:spcAft>
                          <a:spcPts val="0"/>
                        </a:spcAft>
                      </a:pPr>
                      <a:endParaRPr lang="en-GB" sz="1000" b="0" i="0" u="none" strike="noStrike" dirty="0">
                        <a:solidFill>
                          <a:schemeClr val="accent5"/>
                        </a:solidFill>
                        <a:effectLst/>
                        <a:latin typeface="+mn-lt"/>
                        <a:ea typeface="Barlow" panose="020B0502040204020203" pitchFamily="34" charset="0"/>
                        <a:cs typeface="Barlow" panose="020B0604020202020204" pitchFamily="34" charset="0"/>
                      </a:endParaRPr>
                    </a:p>
                  </a:txBody>
                  <a:tcPr marL="0" marR="0" marT="36000" marB="36000" anchor="ctr">
                    <a:lnL w="9525" cap="flat" cmpd="sng" algn="ctr">
                      <a:solidFill>
                        <a:srgbClr val="585858"/>
                      </a:solid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fr-FR" sz="1600" b="1" i="0" u="none" strike="noStrike" kern="1200" dirty="0">
                          <a:solidFill>
                            <a:schemeClr val="tx1"/>
                          </a:solidFill>
                          <a:effectLst/>
                          <a:latin typeface="+mj-lt"/>
                          <a:ea typeface="+mn-ea"/>
                          <a:cs typeface="+mn-cs"/>
                        </a:rPr>
                        <a:t>8,49</a:t>
                      </a:r>
                    </a:p>
                  </a:txBody>
                  <a:tcPr marL="6350" marR="6350" marT="72000" marB="72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24282" rtl="0" eaLnBrk="1" fontAlgn="ctr" latinLnBrk="0" hangingPunct="1"/>
                      <a:endParaRPr lang="fr-FR" sz="1200" b="1" i="0" u="none" strike="noStrike" kern="1200" dirty="0">
                        <a:solidFill>
                          <a:srgbClr val="00B050"/>
                        </a:solidFill>
                        <a:effectLst/>
                        <a:latin typeface="Wingdings" panose="05000000000000000000" pitchFamily="2" charset="2"/>
                        <a:ea typeface="+mn-ea"/>
                        <a:cs typeface="+mn-cs"/>
                      </a:endParaRP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marL="0" marR="0" lvl="0" indent="0" algn="l" defTabSz="924282" rtl="0" eaLnBrk="1" fontAlgn="ctr"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B050"/>
                          </a:solidFill>
                          <a:effectLst/>
                          <a:uLnTx/>
                          <a:uFillTx/>
                          <a:latin typeface="+mj-lt"/>
                          <a:ea typeface="+mn-ea"/>
                          <a:cs typeface="+mn-cs"/>
                        </a:rPr>
                        <a:t>+0,18 pt</a:t>
                      </a:r>
                      <a:endParaRPr kumimoji="0" lang="fr-FR" sz="1200" b="0" i="0" u="none" strike="noStrike" kern="1200" cap="none" spc="0" normalizeH="0" baseline="0" noProof="0" dirty="0">
                        <a:ln>
                          <a:noFill/>
                        </a:ln>
                        <a:solidFill>
                          <a:srgbClr val="00B050"/>
                        </a:solidFill>
                        <a:effectLst/>
                        <a:uLnTx/>
                        <a:uFillTx/>
                        <a:latin typeface="+mj-lt"/>
                        <a:ea typeface="+mn-ea"/>
                        <a:cs typeface="+mn-cs"/>
                      </a:endParaRP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fr-FR"/>
                    </a:p>
                  </a:txBody>
                  <a:tcPr/>
                </a:tc>
                <a:extLst>
                  <a:ext uri="{0D108BD9-81ED-4DB2-BD59-A6C34878D82A}">
                    <a16:rowId xmlns:a16="http://schemas.microsoft.com/office/drawing/2014/main" val="3300876457"/>
                  </a:ext>
                </a:extLst>
              </a:tr>
              <a:tr h="403342">
                <a:tc>
                  <a:txBody>
                    <a:bodyPr/>
                    <a:lstStyle/>
                    <a:p>
                      <a:pPr algn="l" fontAlgn="b"/>
                      <a:r>
                        <a:rPr lang="fr-FR" sz="1200" b="1" i="0" u="none" strike="noStrike" kern="1200" dirty="0">
                          <a:solidFill>
                            <a:srgbClr val="808080"/>
                          </a:solidFill>
                          <a:effectLst/>
                          <a:latin typeface="+mn-lt"/>
                          <a:ea typeface="+mn-ea"/>
                          <a:cs typeface="+mn-cs"/>
                        </a:rPr>
                        <a:t>La qualité des soins de change </a:t>
                      </a:r>
                    </a:p>
                    <a:p>
                      <a:pPr algn="l" fontAlgn="b"/>
                      <a:r>
                        <a:rPr lang="fr-FR" sz="1200" b="1" i="0" u="none" strike="noStrike" kern="1200" dirty="0">
                          <a:solidFill>
                            <a:srgbClr val="808080"/>
                          </a:solidFill>
                          <a:effectLst/>
                          <a:latin typeface="+mn-lt"/>
                          <a:ea typeface="+mn-ea"/>
                          <a:cs typeface="+mn-cs"/>
                        </a:rPr>
                        <a:t>(base : 27 831)</a:t>
                      </a:r>
                      <a:endParaRPr lang="fr-FR" sz="1000" b="0" i="0" u="none" strike="noStrike" kern="1200" dirty="0">
                        <a:solidFill>
                          <a:srgbClr val="808080"/>
                        </a:solidFill>
                        <a:effectLst/>
                        <a:latin typeface="+mn-lt"/>
                        <a:ea typeface="+mn-ea"/>
                        <a:cs typeface="+mn-cs"/>
                      </a:endParaRPr>
                    </a:p>
                  </a:txBody>
                  <a:tcPr marL="6350" marR="6350" marT="6350" marB="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kern="1200" dirty="0">
                          <a:solidFill>
                            <a:schemeClr val="tx1"/>
                          </a:solidFill>
                          <a:effectLst/>
                          <a:latin typeface="+mn-lt"/>
                          <a:ea typeface="+mn-ea"/>
                          <a:cs typeface="+mn-cs"/>
                        </a:rPr>
                        <a:t>36</a:t>
                      </a:r>
                    </a:p>
                  </a:txBody>
                  <a:tcPr marL="9525" marR="9525" marT="9525" marB="0" anchor="ctr">
                    <a:lnL w="28575" cap="flat" cmpd="sng" algn="ctr">
                      <a:solidFill>
                        <a:schemeClr val="tx1"/>
                      </a:solidFill>
                      <a:prstDash val="solid"/>
                      <a:round/>
                      <a:headEnd type="none" w="med" len="med"/>
                      <a:tailEnd type="none" w="med" len="med"/>
                    </a:lnL>
                    <a:lnR w="9525" cap="flat" cmpd="sng" algn="ctr">
                      <a:solidFill>
                        <a:srgbClr val="585858"/>
                      </a:solidFill>
                      <a:prstDash val="sysDot"/>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kern="1200">
                          <a:solidFill>
                            <a:schemeClr val="tx1"/>
                          </a:solidFill>
                          <a:effectLst/>
                          <a:latin typeface="+mn-lt"/>
                          <a:ea typeface="+mn-ea"/>
                          <a:cs typeface="+mn-cs"/>
                        </a:rPr>
                        <a:t>38</a:t>
                      </a:r>
                      <a:endParaRPr lang="fr-FR" sz="1200" b="0" i="0" u="none" strike="noStrike" kern="1200" dirty="0">
                        <a:solidFill>
                          <a:schemeClr val="tx1"/>
                        </a:solidFill>
                        <a:effectLst/>
                        <a:latin typeface="+mn-lt"/>
                        <a:ea typeface="+mn-ea"/>
                        <a:cs typeface="+mn-cs"/>
                      </a:endParaRPr>
                    </a:p>
                  </a:txBody>
                  <a:tcPr marL="9525" marR="9525" marT="9525" marB="0" anchor="ctr">
                    <a:lnL w="9525" cap="flat" cmpd="sng" algn="ctr">
                      <a:solidFill>
                        <a:srgbClr val="585858"/>
                      </a:solidFill>
                      <a:prstDash val="sysDot"/>
                      <a:round/>
                      <a:headEnd type="none" w="med" len="med"/>
                      <a:tailEnd type="none" w="med" len="med"/>
                    </a:lnL>
                    <a:lnR w="9525" cap="flat" cmpd="sng" algn="ctr">
                      <a:solidFill>
                        <a:srgbClr val="585858"/>
                      </a:solidFill>
                      <a:prstDash val="sysDot"/>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kern="1200" dirty="0">
                          <a:solidFill>
                            <a:schemeClr val="tx1"/>
                          </a:solidFill>
                          <a:effectLst/>
                          <a:latin typeface="+mn-lt"/>
                          <a:ea typeface="+mn-ea"/>
                          <a:cs typeface="+mn-cs"/>
                        </a:rPr>
                        <a:t>19</a:t>
                      </a:r>
                    </a:p>
                  </a:txBody>
                  <a:tcPr marL="9525" marR="9525" marT="9525" marB="0" anchor="ctr">
                    <a:lnL w="9525" cap="flat" cmpd="sng" algn="ctr">
                      <a:solidFill>
                        <a:srgbClr val="585858"/>
                      </a:solidFill>
                      <a:prstDash val="sysDot"/>
                      <a:round/>
                      <a:headEnd type="none" w="med" len="med"/>
                      <a:tailEnd type="none" w="med" len="med"/>
                    </a:lnL>
                    <a:lnR w="9525" cap="flat" cmpd="sng" algn="ctr">
                      <a:solidFill>
                        <a:srgbClr val="585858"/>
                      </a:solidFill>
                      <a:prstDash val="sysDot"/>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kern="1200" dirty="0">
                          <a:solidFill>
                            <a:schemeClr val="tx1"/>
                          </a:solidFill>
                          <a:effectLst/>
                          <a:latin typeface="+mn-lt"/>
                          <a:ea typeface="+mn-ea"/>
                          <a:cs typeface="+mn-cs"/>
                        </a:rPr>
                        <a:t>7</a:t>
                      </a:r>
                    </a:p>
                  </a:txBody>
                  <a:tcPr marL="9525" marR="9525" marT="9525" marB="0" anchor="ctr">
                    <a:lnL w="9525" cap="flat" cmpd="sng" algn="ctr">
                      <a:solidFill>
                        <a:srgbClr val="585858"/>
                      </a:solidFill>
                      <a:prstDash val="sysDot"/>
                      <a:round/>
                      <a:headEnd type="none" w="med" len="med"/>
                      <a:tailEnd type="none" w="med" len="med"/>
                    </a:lnL>
                    <a:lnR w="9525" cap="flat" cmpd="sng" algn="ctr">
                      <a:solidFill>
                        <a:srgbClr val="585858"/>
                      </a:solidFill>
                      <a:prstDash val="sysDot"/>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fontAlgn="ctr" latinLnBrk="0" hangingPunct="1">
                        <a:spcBef>
                          <a:spcPts val="0"/>
                        </a:spcBef>
                        <a:spcAft>
                          <a:spcPts val="0"/>
                        </a:spcAft>
                      </a:pPr>
                      <a:endParaRPr lang="en-GB" sz="1000" b="0" i="0" u="none" strike="noStrike" dirty="0">
                        <a:solidFill>
                          <a:schemeClr val="accent5"/>
                        </a:solidFill>
                        <a:effectLst/>
                        <a:latin typeface="+mn-lt"/>
                        <a:ea typeface="Barlow" panose="020B0502040204020203" pitchFamily="34" charset="0"/>
                        <a:cs typeface="Barlow" panose="020B0604020202020204" pitchFamily="34" charset="0"/>
                      </a:endParaRPr>
                    </a:p>
                  </a:txBody>
                  <a:tcPr marL="0" marR="0" marT="36000" marB="36000" anchor="ctr">
                    <a:lnL w="9525" cap="flat" cmpd="sng" algn="ctr">
                      <a:solidFill>
                        <a:srgbClr val="585858"/>
                      </a:solid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fr-FR" sz="1600" b="1" i="0" u="none" strike="noStrike" kern="1200" dirty="0">
                          <a:solidFill>
                            <a:schemeClr val="tx1"/>
                          </a:solidFill>
                          <a:effectLst/>
                          <a:latin typeface="+mj-lt"/>
                          <a:ea typeface="+mn-ea"/>
                          <a:cs typeface="+mn-cs"/>
                        </a:rPr>
                        <a:t>8,35</a:t>
                      </a:r>
                    </a:p>
                  </a:txBody>
                  <a:tcPr marL="6350" marR="6350" marT="635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24282" rtl="0" eaLnBrk="1" fontAlgn="ctr" latinLnBrk="0" hangingPunct="1"/>
                      <a:endParaRPr lang="fr-FR" sz="1200" b="1" i="0" u="none" strike="noStrike" kern="1200" dirty="0">
                        <a:solidFill>
                          <a:srgbClr val="FFC000"/>
                        </a:solidFill>
                        <a:effectLst/>
                        <a:latin typeface="Wingdings" panose="05000000000000000000" pitchFamily="2" charset="2"/>
                        <a:ea typeface="+mn-ea"/>
                        <a:cs typeface="+mn-cs"/>
                      </a:endParaRPr>
                    </a:p>
                  </a:txBody>
                  <a:tcPr marL="0" marR="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marL="0" algn="l" defTabSz="924282" rtl="0" eaLnBrk="1" fontAlgn="ctr" latinLnBrk="0" hangingPunct="1"/>
                      <a:r>
                        <a:rPr lang="fr-FR" sz="1200" b="1" i="0" u="none" strike="noStrike" kern="1200" dirty="0">
                          <a:solidFill>
                            <a:srgbClr val="2DB574"/>
                          </a:solidFill>
                          <a:effectLst/>
                          <a:latin typeface="+mj-lt"/>
                          <a:ea typeface="+mn-ea"/>
                          <a:cs typeface="+mn-cs"/>
                        </a:rPr>
                        <a:t>+0,13 pt</a:t>
                      </a:r>
                    </a:p>
                  </a:txBody>
                  <a:tcPr marL="0" marR="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fr-FR"/>
                    </a:p>
                  </a:txBody>
                  <a:tcPr/>
                </a:tc>
                <a:extLst>
                  <a:ext uri="{0D108BD9-81ED-4DB2-BD59-A6C34878D82A}">
                    <a16:rowId xmlns:a16="http://schemas.microsoft.com/office/drawing/2014/main" val="4193280142"/>
                  </a:ext>
                </a:extLst>
              </a:tr>
              <a:tr h="444691">
                <a:tc>
                  <a:txBody>
                    <a:bodyPr/>
                    <a:lstStyle/>
                    <a:p>
                      <a:pPr algn="l" fontAlgn="b"/>
                      <a:r>
                        <a:rPr lang="fr-FR" sz="1200" b="1" i="0" u="none" strike="noStrike" kern="1200" dirty="0">
                          <a:solidFill>
                            <a:srgbClr val="808080"/>
                          </a:solidFill>
                          <a:effectLst/>
                          <a:latin typeface="+mn-lt"/>
                          <a:ea typeface="+mn-ea"/>
                          <a:cs typeface="+mn-cs"/>
                        </a:rPr>
                        <a:t>La qualité des repas </a:t>
                      </a:r>
                    </a:p>
                    <a:p>
                      <a:pPr algn="l" fontAlgn="b"/>
                      <a:r>
                        <a:rPr lang="fr-FR" sz="1200" b="1" i="0" u="none" strike="noStrike" kern="1200" dirty="0">
                          <a:solidFill>
                            <a:srgbClr val="808080"/>
                          </a:solidFill>
                          <a:effectLst/>
                          <a:latin typeface="+mn-lt"/>
                          <a:ea typeface="+mn-ea"/>
                          <a:cs typeface="+mn-cs"/>
                        </a:rPr>
                        <a:t>(base : 27 578)</a:t>
                      </a:r>
                      <a:endParaRPr lang="fr-FR" sz="1000" b="0" i="0" u="none" strike="noStrike" kern="1200" dirty="0">
                        <a:solidFill>
                          <a:srgbClr val="808080"/>
                        </a:solidFill>
                        <a:effectLst/>
                        <a:latin typeface="+mn-lt"/>
                        <a:ea typeface="+mn-ea"/>
                        <a:cs typeface="+mn-cs"/>
                      </a:endParaRPr>
                    </a:p>
                  </a:txBody>
                  <a:tcPr marL="6350" marR="6350" marT="6350" marB="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kern="1200" dirty="0">
                          <a:solidFill>
                            <a:schemeClr val="tx1"/>
                          </a:solidFill>
                          <a:effectLst/>
                          <a:latin typeface="+mn-lt"/>
                          <a:ea typeface="+mn-ea"/>
                          <a:cs typeface="+mn-cs"/>
                        </a:rPr>
                        <a:t>34</a:t>
                      </a:r>
                    </a:p>
                  </a:txBody>
                  <a:tcPr marL="9525" marR="9525" marT="9525" marB="0" anchor="ctr">
                    <a:lnL w="28575" cap="flat" cmpd="sng" algn="ctr">
                      <a:solidFill>
                        <a:schemeClr val="tx1"/>
                      </a:solidFill>
                      <a:prstDash val="solid"/>
                      <a:round/>
                      <a:headEnd type="none" w="med" len="med"/>
                      <a:tailEnd type="none" w="med" len="med"/>
                    </a:lnL>
                    <a:lnR w="9525" cap="flat" cmpd="sng" algn="ctr">
                      <a:solidFill>
                        <a:srgbClr val="585858"/>
                      </a:solidFill>
                      <a:prstDash val="sysDot"/>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kern="1200" dirty="0">
                          <a:solidFill>
                            <a:schemeClr val="tx1"/>
                          </a:solidFill>
                          <a:effectLst/>
                          <a:latin typeface="+mn-lt"/>
                          <a:ea typeface="+mn-ea"/>
                          <a:cs typeface="+mn-cs"/>
                        </a:rPr>
                        <a:t>39</a:t>
                      </a:r>
                    </a:p>
                  </a:txBody>
                  <a:tcPr marL="9525" marR="9525" marT="9525" marB="0" anchor="ctr">
                    <a:lnL w="9525" cap="flat" cmpd="sng" algn="ctr">
                      <a:solidFill>
                        <a:srgbClr val="585858"/>
                      </a:solidFill>
                      <a:prstDash val="sysDot"/>
                      <a:round/>
                      <a:headEnd type="none" w="med" len="med"/>
                      <a:tailEnd type="none" w="med" len="med"/>
                    </a:lnL>
                    <a:lnR w="9525" cap="flat" cmpd="sng" algn="ctr">
                      <a:solidFill>
                        <a:srgbClr val="585858"/>
                      </a:solidFill>
                      <a:prstDash val="sysDot"/>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kern="1200" dirty="0">
                          <a:solidFill>
                            <a:schemeClr val="tx1"/>
                          </a:solidFill>
                          <a:effectLst/>
                          <a:latin typeface="+mn-lt"/>
                          <a:ea typeface="+mn-ea"/>
                          <a:cs typeface="+mn-cs"/>
                        </a:rPr>
                        <a:t>19</a:t>
                      </a:r>
                    </a:p>
                  </a:txBody>
                  <a:tcPr marL="9525" marR="9525" marT="9525" marB="0" anchor="ctr">
                    <a:lnL w="9525" cap="flat" cmpd="sng" algn="ctr">
                      <a:solidFill>
                        <a:srgbClr val="585858"/>
                      </a:solidFill>
                      <a:prstDash val="sysDot"/>
                      <a:round/>
                      <a:headEnd type="none" w="med" len="med"/>
                      <a:tailEnd type="none" w="med" len="med"/>
                    </a:lnL>
                    <a:lnR w="9525" cap="flat" cmpd="sng" algn="ctr">
                      <a:solidFill>
                        <a:srgbClr val="585858"/>
                      </a:solidFill>
                      <a:prstDash val="sysDot"/>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kern="1200" dirty="0">
                          <a:solidFill>
                            <a:schemeClr val="tx1"/>
                          </a:solidFill>
                          <a:effectLst/>
                          <a:latin typeface="+mn-lt"/>
                          <a:ea typeface="+mn-ea"/>
                          <a:cs typeface="+mn-cs"/>
                        </a:rPr>
                        <a:t>8</a:t>
                      </a:r>
                    </a:p>
                  </a:txBody>
                  <a:tcPr marL="9525" marR="9525" marT="9525" marB="0" anchor="ctr">
                    <a:lnL w="9525" cap="flat" cmpd="sng" algn="ctr">
                      <a:solidFill>
                        <a:srgbClr val="585858"/>
                      </a:solidFill>
                      <a:prstDash val="sysDot"/>
                      <a:round/>
                      <a:headEnd type="none" w="med" len="med"/>
                      <a:tailEnd type="none" w="med" len="med"/>
                    </a:lnL>
                    <a:lnR w="9525" cap="flat" cmpd="sng" algn="ctr">
                      <a:solidFill>
                        <a:srgbClr val="585858"/>
                      </a:solidFill>
                      <a:prstDash val="sysDot"/>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fontAlgn="ctr" latinLnBrk="0" hangingPunct="1">
                        <a:spcBef>
                          <a:spcPts val="0"/>
                        </a:spcBef>
                        <a:spcAft>
                          <a:spcPts val="0"/>
                        </a:spcAft>
                      </a:pPr>
                      <a:endParaRPr lang="en-GB" sz="1000" b="0" i="0" u="none" strike="noStrike" dirty="0">
                        <a:solidFill>
                          <a:schemeClr val="accent5"/>
                        </a:solidFill>
                        <a:effectLst/>
                        <a:latin typeface="+mn-lt"/>
                        <a:ea typeface="Barlow" panose="020B0502040204020203" pitchFamily="34" charset="0"/>
                        <a:cs typeface="Barlow" panose="020B0604020202020204" pitchFamily="34" charset="0"/>
                      </a:endParaRPr>
                    </a:p>
                  </a:txBody>
                  <a:tcPr marL="0" marR="0" marT="36000" marB="36000" anchor="ctr">
                    <a:lnL w="9525" cap="flat" cmpd="sng" algn="ctr">
                      <a:solidFill>
                        <a:srgbClr val="585858"/>
                      </a:solid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fr-FR" sz="1600" b="1" i="0" u="none" strike="noStrike" kern="1200" dirty="0">
                          <a:solidFill>
                            <a:schemeClr val="tx1"/>
                          </a:solidFill>
                          <a:effectLst/>
                          <a:latin typeface="+mj-lt"/>
                          <a:ea typeface="+mn-ea"/>
                          <a:cs typeface="+mn-cs"/>
                        </a:rPr>
                        <a:t>8,28</a:t>
                      </a:r>
                    </a:p>
                  </a:txBody>
                  <a:tcPr marL="6350" marR="6350" marT="635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24282" rtl="0" eaLnBrk="1" fontAlgn="ctr" latinLnBrk="0" hangingPunct="1"/>
                      <a:endParaRPr lang="fr-FR" sz="1200" b="1" i="0" u="none" strike="noStrike" kern="1200" dirty="0">
                        <a:solidFill>
                          <a:srgbClr val="FFC000"/>
                        </a:solidFill>
                        <a:effectLst/>
                        <a:latin typeface="Wingdings" panose="05000000000000000000" pitchFamily="2" charset="2"/>
                        <a:ea typeface="+mn-ea"/>
                        <a:cs typeface="+mn-cs"/>
                      </a:endParaRPr>
                    </a:p>
                  </a:txBody>
                  <a:tcPr marL="0" marR="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marL="0" marR="0" lvl="0" indent="0" algn="l" defTabSz="924282" rtl="0" eaLnBrk="1" fontAlgn="ctr"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2DB574"/>
                          </a:solidFill>
                          <a:effectLst/>
                          <a:uLnTx/>
                          <a:uFillTx/>
                          <a:latin typeface="+mj-lt"/>
                          <a:ea typeface="+mn-ea"/>
                          <a:cs typeface="+mn-cs"/>
                        </a:rPr>
                        <a:t>+0,18 pt</a:t>
                      </a:r>
                      <a:endParaRPr kumimoji="0" lang="fr-FR" sz="1200" b="0" i="0" u="none" strike="noStrike" kern="1200" cap="none" spc="0" normalizeH="0" baseline="0" noProof="0" dirty="0">
                        <a:ln>
                          <a:noFill/>
                        </a:ln>
                        <a:solidFill>
                          <a:srgbClr val="2DB574"/>
                        </a:solidFill>
                        <a:effectLst/>
                        <a:uLnTx/>
                        <a:uFillTx/>
                        <a:latin typeface="+mj-lt"/>
                        <a:ea typeface="+mn-ea"/>
                        <a:cs typeface="+mn-cs"/>
                      </a:endParaRPr>
                    </a:p>
                  </a:txBody>
                  <a:tcPr marL="0" marR="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fr-FR"/>
                    </a:p>
                  </a:txBody>
                  <a:tcPr/>
                </a:tc>
                <a:extLst>
                  <a:ext uri="{0D108BD9-81ED-4DB2-BD59-A6C34878D82A}">
                    <a16:rowId xmlns:a16="http://schemas.microsoft.com/office/drawing/2014/main" val="10003"/>
                  </a:ext>
                </a:extLst>
              </a:tr>
              <a:tr h="403342">
                <a:tc>
                  <a:txBody>
                    <a:bodyPr/>
                    <a:lstStyle/>
                    <a:p>
                      <a:pPr algn="l" fontAlgn="b"/>
                      <a:r>
                        <a:rPr lang="fr-FR" sz="1200" b="1" i="0" u="none" strike="noStrike" kern="1200" dirty="0">
                          <a:solidFill>
                            <a:srgbClr val="808080"/>
                          </a:solidFill>
                          <a:effectLst/>
                          <a:latin typeface="+mn-lt"/>
                          <a:ea typeface="+mn-ea"/>
                          <a:cs typeface="+mn-cs"/>
                        </a:rPr>
                        <a:t>La qualité du sommeil</a:t>
                      </a:r>
                    </a:p>
                    <a:p>
                      <a:pPr algn="l" fontAlgn="b"/>
                      <a:r>
                        <a:rPr lang="fr-FR" sz="1200" b="1" i="0" u="none" strike="noStrike" kern="1200" dirty="0">
                          <a:solidFill>
                            <a:srgbClr val="808080"/>
                          </a:solidFill>
                          <a:effectLst/>
                          <a:latin typeface="+mn-lt"/>
                          <a:ea typeface="+mn-ea"/>
                          <a:cs typeface="+mn-cs"/>
                        </a:rPr>
                        <a:t>(base : 27 815)</a:t>
                      </a:r>
                      <a:endParaRPr lang="fr-FR" sz="1000" b="0" i="0" u="none" strike="noStrike" kern="1200" dirty="0">
                        <a:solidFill>
                          <a:srgbClr val="808080"/>
                        </a:solidFill>
                        <a:effectLst/>
                        <a:latin typeface="+mn-lt"/>
                        <a:ea typeface="+mn-ea"/>
                        <a:cs typeface="+mn-cs"/>
                      </a:endParaRPr>
                    </a:p>
                  </a:txBody>
                  <a:tcPr marL="6350" marR="6350" marT="6350" marB="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kern="1200" dirty="0">
                          <a:solidFill>
                            <a:schemeClr val="tx1"/>
                          </a:solidFill>
                          <a:effectLst/>
                          <a:latin typeface="+mn-lt"/>
                          <a:ea typeface="+mn-ea"/>
                          <a:cs typeface="+mn-cs"/>
                        </a:rPr>
                        <a:t>33</a:t>
                      </a:r>
                    </a:p>
                  </a:txBody>
                  <a:tcPr marL="9525" marR="9525" marT="9525" marB="0" anchor="ctr">
                    <a:lnL w="28575" cap="flat" cmpd="sng" algn="ctr">
                      <a:solidFill>
                        <a:schemeClr val="tx1"/>
                      </a:solidFill>
                      <a:prstDash val="solid"/>
                      <a:round/>
                      <a:headEnd type="none" w="med" len="med"/>
                      <a:tailEnd type="none" w="med" len="med"/>
                    </a:lnL>
                    <a:lnR w="9525" cap="flat" cmpd="sng" algn="ctr">
                      <a:solidFill>
                        <a:srgbClr val="585858"/>
                      </a:solidFill>
                      <a:prstDash val="sysDot"/>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kern="1200">
                          <a:solidFill>
                            <a:schemeClr val="tx1"/>
                          </a:solidFill>
                          <a:effectLst/>
                          <a:latin typeface="+mn-lt"/>
                          <a:ea typeface="+mn-ea"/>
                          <a:cs typeface="+mn-cs"/>
                        </a:rPr>
                        <a:t>38</a:t>
                      </a:r>
                      <a:endParaRPr lang="fr-FR" sz="1200" b="0" i="0" u="none" strike="noStrike" kern="1200" dirty="0">
                        <a:solidFill>
                          <a:schemeClr val="tx1"/>
                        </a:solidFill>
                        <a:effectLst/>
                        <a:latin typeface="+mn-lt"/>
                        <a:ea typeface="+mn-ea"/>
                        <a:cs typeface="+mn-cs"/>
                      </a:endParaRPr>
                    </a:p>
                  </a:txBody>
                  <a:tcPr marL="9525" marR="9525" marT="9525" marB="0" anchor="ctr">
                    <a:lnL w="9525" cap="flat" cmpd="sng" algn="ctr">
                      <a:solidFill>
                        <a:srgbClr val="585858"/>
                      </a:solidFill>
                      <a:prstDash val="sysDot"/>
                      <a:round/>
                      <a:headEnd type="none" w="med" len="med"/>
                      <a:tailEnd type="none" w="med" len="med"/>
                    </a:lnL>
                    <a:lnR w="9525" cap="flat" cmpd="sng" algn="ctr">
                      <a:solidFill>
                        <a:srgbClr val="585858"/>
                      </a:solidFill>
                      <a:prstDash val="sysDot"/>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kern="1200" dirty="0">
                          <a:solidFill>
                            <a:schemeClr val="tx1"/>
                          </a:solidFill>
                          <a:effectLst/>
                          <a:latin typeface="+mn-lt"/>
                          <a:ea typeface="+mn-ea"/>
                          <a:cs typeface="+mn-cs"/>
                        </a:rPr>
                        <a:t>20</a:t>
                      </a:r>
                    </a:p>
                  </a:txBody>
                  <a:tcPr marL="9525" marR="9525" marT="9525" marB="0" anchor="ctr">
                    <a:lnL w="9525" cap="flat" cmpd="sng" algn="ctr">
                      <a:solidFill>
                        <a:srgbClr val="585858"/>
                      </a:solidFill>
                      <a:prstDash val="sysDot"/>
                      <a:round/>
                      <a:headEnd type="none" w="med" len="med"/>
                      <a:tailEnd type="none" w="med" len="med"/>
                    </a:lnL>
                    <a:lnR w="9525" cap="flat" cmpd="sng" algn="ctr">
                      <a:solidFill>
                        <a:srgbClr val="585858"/>
                      </a:solidFill>
                      <a:prstDash val="sysDot"/>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kern="1200" dirty="0">
                          <a:solidFill>
                            <a:schemeClr val="tx1"/>
                          </a:solidFill>
                          <a:effectLst/>
                          <a:latin typeface="+mn-lt"/>
                          <a:ea typeface="+mn-ea"/>
                          <a:cs typeface="+mn-cs"/>
                        </a:rPr>
                        <a:t>9</a:t>
                      </a:r>
                    </a:p>
                  </a:txBody>
                  <a:tcPr marL="9525" marR="9525" marT="9525" marB="0" anchor="ctr">
                    <a:lnL w="9525" cap="flat" cmpd="sng" algn="ctr">
                      <a:solidFill>
                        <a:srgbClr val="585858"/>
                      </a:solidFill>
                      <a:prstDash val="sysDot"/>
                      <a:round/>
                      <a:headEnd type="none" w="med" len="med"/>
                      <a:tailEnd type="none" w="med" len="med"/>
                    </a:lnL>
                    <a:lnR w="9525" cap="flat" cmpd="sng" algn="ctr">
                      <a:solidFill>
                        <a:srgbClr val="585858"/>
                      </a:solidFill>
                      <a:prstDash val="sysDot"/>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fontAlgn="ctr" latinLnBrk="0" hangingPunct="1">
                        <a:spcBef>
                          <a:spcPts val="0"/>
                        </a:spcBef>
                        <a:spcAft>
                          <a:spcPts val="0"/>
                        </a:spcAft>
                      </a:pPr>
                      <a:endParaRPr lang="en-GB" sz="1000" b="0" i="0" u="none" strike="noStrike" dirty="0">
                        <a:solidFill>
                          <a:schemeClr val="accent5"/>
                        </a:solidFill>
                        <a:effectLst/>
                        <a:latin typeface="+mn-lt"/>
                        <a:ea typeface="Barlow" panose="020B0502040204020203" pitchFamily="34" charset="0"/>
                        <a:cs typeface="Barlow" panose="020B0604020202020204" pitchFamily="34" charset="0"/>
                      </a:endParaRPr>
                    </a:p>
                  </a:txBody>
                  <a:tcPr marL="0" marR="0" marT="36000" marB="36000" anchor="ctr">
                    <a:lnL w="9525" cap="flat" cmpd="sng" algn="ctr">
                      <a:solidFill>
                        <a:srgbClr val="585858"/>
                      </a:solidFill>
                      <a:prstDash val="sysDot"/>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fr-FR" sz="1600" b="1" i="0" u="none" strike="noStrike" kern="1200" dirty="0">
                          <a:solidFill>
                            <a:schemeClr val="tx1"/>
                          </a:solidFill>
                          <a:effectLst/>
                          <a:latin typeface="+mj-lt"/>
                          <a:ea typeface="+mn-ea"/>
                          <a:cs typeface="+mn-cs"/>
                        </a:rPr>
                        <a:t>8,21</a:t>
                      </a:r>
                    </a:p>
                  </a:txBody>
                  <a:tcPr marL="6350" marR="6350" marT="635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24282" rtl="0" eaLnBrk="1" fontAlgn="ctr" latinLnBrk="0" hangingPunct="1"/>
                      <a:endParaRPr lang="fr-FR" sz="1200" b="1" i="0" u="none" strike="noStrike" kern="1200" dirty="0">
                        <a:solidFill>
                          <a:srgbClr val="00B050"/>
                        </a:solidFill>
                        <a:effectLst/>
                        <a:latin typeface="Wingdings" panose="05000000000000000000" pitchFamily="2" charset="2"/>
                        <a:ea typeface="+mn-ea"/>
                        <a:cs typeface="+mn-cs"/>
                      </a:endParaRPr>
                    </a:p>
                  </a:txBody>
                  <a:tcPr marL="0" marR="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marL="0" algn="l" defTabSz="924282" rtl="0" eaLnBrk="1" fontAlgn="ctr" latinLnBrk="0" hangingPunct="1"/>
                      <a:r>
                        <a:rPr lang="fr-FR" sz="1200" b="1" i="0" u="none" strike="noStrike" kern="1200" dirty="0">
                          <a:solidFill>
                            <a:srgbClr val="00B050"/>
                          </a:solidFill>
                          <a:effectLst/>
                          <a:latin typeface="+mj-lt"/>
                          <a:ea typeface="+mn-ea"/>
                          <a:cs typeface="+mn-cs"/>
                        </a:rPr>
                        <a:t>+0,12 pt</a:t>
                      </a:r>
                    </a:p>
                  </a:txBody>
                  <a:tcPr marL="0" marR="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fr-FR"/>
                    </a:p>
                  </a:txBody>
                  <a:tcPr/>
                </a:tc>
                <a:extLst>
                  <a:ext uri="{0D108BD9-81ED-4DB2-BD59-A6C34878D82A}">
                    <a16:rowId xmlns:a16="http://schemas.microsoft.com/office/drawing/2014/main" val="10004"/>
                  </a:ext>
                </a:extLst>
              </a:tr>
              <a:tr h="444691">
                <a:tc>
                  <a:txBody>
                    <a:bodyPr/>
                    <a:lstStyle/>
                    <a:p>
                      <a:pPr algn="l" fontAlgn="b"/>
                      <a:r>
                        <a:rPr lang="fr-FR" sz="1200" b="1" i="0" u="none" strike="noStrike" kern="1200" dirty="0">
                          <a:solidFill>
                            <a:srgbClr val="808080"/>
                          </a:solidFill>
                          <a:effectLst/>
                          <a:latin typeface="+mn-lt"/>
                          <a:ea typeface="+mn-ea"/>
                          <a:cs typeface="+mn-cs"/>
                        </a:rPr>
                        <a:t>Les actions de soutien à la parentalité</a:t>
                      </a:r>
                    </a:p>
                    <a:p>
                      <a:pPr algn="l" fontAlgn="b"/>
                      <a:r>
                        <a:rPr lang="fr-FR" sz="1200" b="1" i="0" u="none" strike="noStrike" kern="1200" dirty="0">
                          <a:solidFill>
                            <a:srgbClr val="808080"/>
                          </a:solidFill>
                          <a:effectLst/>
                          <a:latin typeface="+mn-lt"/>
                          <a:ea typeface="+mn-ea"/>
                          <a:cs typeface="+mn-cs"/>
                        </a:rPr>
                        <a:t> (base : 27 166)</a:t>
                      </a:r>
                      <a:endParaRPr lang="fr-FR" sz="1000" b="0" i="0" u="none" strike="noStrike" kern="1200" dirty="0">
                        <a:solidFill>
                          <a:srgbClr val="808080"/>
                        </a:solidFill>
                        <a:effectLst/>
                        <a:latin typeface="+mn-lt"/>
                        <a:ea typeface="+mn-ea"/>
                        <a:cs typeface="+mn-cs"/>
                      </a:endParaRPr>
                    </a:p>
                  </a:txBody>
                  <a:tcPr marL="3489" marR="3489" marT="3489" marB="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Bef>
                          <a:spcPts val="0"/>
                        </a:spcBef>
                        <a:spcAft>
                          <a:spcPts val="0"/>
                        </a:spcAft>
                      </a:pPr>
                      <a:r>
                        <a:rPr lang="fr-FR" sz="1200" b="0" i="0" u="none" strike="noStrike" kern="1200" dirty="0">
                          <a:solidFill>
                            <a:schemeClr val="tx1"/>
                          </a:solidFill>
                          <a:effectLst/>
                          <a:latin typeface="+mn-lt"/>
                        </a:rPr>
                        <a:t>34</a:t>
                      </a:r>
                    </a:p>
                  </a:txBody>
                  <a:tcPr marL="9525" marR="9525" marT="9525" marB="0" anchor="ctr">
                    <a:lnL w="28575" cap="flat" cmpd="sng" algn="ctr">
                      <a:solidFill>
                        <a:schemeClr val="tx1"/>
                      </a:solidFill>
                      <a:prstDash val="solid"/>
                      <a:round/>
                      <a:headEnd type="none" w="med" len="med"/>
                      <a:tailEnd type="none" w="med" len="med"/>
                    </a:lnL>
                    <a:lnR w="9525" cap="flat" cmpd="sng" algn="ctr">
                      <a:solidFill>
                        <a:srgbClr val="585858"/>
                      </a:solidFill>
                      <a:prstDash val="sysDot"/>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Bef>
                          <a:spcPts val="0"/>
                        </a:spcBef>
                        <a:spcAft>
                          <a:spcPts val="0"/>
                        </a:spcAft>
                      </a:pPr>
                      <a:r>
                        <a:rPr lang="fr-FR" sz="1200" b="0" i="0" u="none" strike="noStrike" kern="1200" dirty="0">
                          <a:solidFill>
                            <a:schemeClr val="tx1"/>
                          </a:solidFill>
                          <a:effectLst/>
                          <a:latin typeface="+mn-lt"/>
                        </a:rPr>
                        <a:t>35</a:t>
                      </a:r>
                    </a:p>
                  </a:txBody>
                  <a:tcPr marL="9525" marR="9525" marT="9525" marB="0" anchor="ctr">
                    <a:lnL w="9525" cap="flat" cmpd="sng" algn="ctr">
                      <a:solidFill>
                        <a:srgbClr val="585858"/>
                      </a:solidFill>
                      <a:prstDash val="sysDot"/>
                      <a:round/>
                      <a:headEnd type="none" w="med" len="med"/>
                      <a:tailEnd type="none" w="med" len="med"/>
                    </a:lnL>
                    <a:lnR w="9525" cap="flat" cmpd="sng" algn="ctr">
                      <a:solidFill>
                        <a:srgbClr val="585858"/>
                      </a:solidFill>
                      <a:prstDash val="sysDot"/>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Bef>
                          <a:spcPts val="0"/>
                        </a:spcBef>
                        <a:spcAft>
                          <a:spcPts val="0"/>
                        </a:spcAft>
                      </a:pPr>
                      <a:r>
                        <a:rPr lang="fr-FR" sz="1200" b="0" i="0" u="none" strike="noStrike" kern="1200" dirty="0">
                          <a:solidFill>
                            <a:schemeClr val="tx1"/>
                          </a:solidFill>
                          <a:effectLst/>
                          <a:latin typeface="+mn-lt"/>
                        </a:rPr>
                        <a:t>19</a:t>
                      </a:r>
                    </a:p>
                  </a:txBody>
                  <a:tcPr marL="9525" marR="9525" marT="9525" marB="0" anchor="ctr">
                    <a:lnL w="9525" cap="flat" cmpd="sng" algn="ctr">
                      <a:solidFill>
                        <a:srgbClr val="585858"/>
                      </a:solidFill>
                      <a:prstDash val="sysDot"/>
                      <a:round/>
                      <a:headEnd type="none" w="med" len="med"/>
                      <a:tailEnd type="none" w="med" len="med"/>
                    </a:lnL>
                    <a:lnR w="9525" cap="flat" cmpd="sng" algn="ctr">
                      <a:solidFill>
                        <a:srgbClr val="585858"/>
                      </a:solidFill>
                      <a:prstDash val="sysDot"/>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Bef>
                          <a:spcPts val="0"/>
                        </a:spcBef>
                        <a:spcAft>
                          <a:spcPts val="0"/>
                        </a:spcAft>
                      </a:pPr>
                      <a:r>
                        <a:rPr lang="fr-FR" sz="1200" b="0" i="0" u="none" strike="noStrike" kern="1200" dirty="0">
                          <a:solidFill>
                            <a:schemeClr val="tx1"/>
                          </a:solidFill>
                          <a:effectLst/>
                          <a:latin typeface="+mn-lt"/>
                        </a:rPr>
                        <a:t>12</a:t>
                      </a:r>
                    </a:p>
                  </a:txBody>
                  <a:tcPr marL="9525" marR="9525" marT="9525" marB="0" anchor="ctr">
                    <a:lnL w="9525" cap="flat" cmpd="sng" algn="ctr">
                      <a:solidFill>
                        <a:srgbClr val="585858"/>
                      </a:solidFill>
                      <a:prstDash val="sysDot"/>
                      <a:round/>
                      <a:headEnd type="none" w="med" len="med"/>
                      <a:tailEnd type="none" w="med" len="med"/>
                    </a:lnL>
                    <a:lnR w="9525" cap="flat" cmpd="sng" algn="ctr">
                      <a:solidFill>
                        <a:srgbClr val="585858"/>
                      </a:solidFill>
                      <a:prstDash val="sysDot"/>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fontAlgn="ctr" latinLnBrk="0" hangingPunct="1">
                        <a:spcBef>
                          <a:spcPts val="0"/>
                        </a:spcBef>
                        <a:spcAft>
                          <a:spcPts val="0"/>
                        </a:spcAft>
                      </a:pPr>
                      <a:endParaRPr lang="en-GB" sz="1000" b="0" i="0" u="none" strike="noStrike" dirty="0">
                        <a:solidFill>
                          <a:schemeClr val="tx2"/>
                        </a:solidFill>
                        <a:effectLst/>
                        <a:latin typeface="+mn-lt"/>
                        <a:ea typeface="Barlow" panose="020B0502040204020203" pitchFamily="34" charset="0"/>
                        <a:cs typeface="Barlow" panose="020B0604020202020204" pitchFamily="34" charset="0"/>
                      </a:endParaRPr>
                    </a:p>
                  </a:txBody>
                  <a:tcPr marL="0" marR="0" marT="36000" marB="36000" anchor="ctr">
                    <a:lnL w="9525" cap="flat" cmpd="sng" algn="ctr">
                      <a:solidFill>
                        <a:srgbClr val="585858"/>
                      </a:solid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fr-FR" sz="1600" b="1" i="0" u="none" strike="noStrike" kern="1200" dirty="0">
                          <a:solidFill>
                            <a:schemeClr val="tx1"/>
                          </a:solidFill>
                          <a:effectLst/>
                          <a:latin typeface="+mj-lt"/>
                          <a:ea typeface="+mn-ea"/>
                          <a:cs typeface="+mn-cs"/>
                        </a:rPr>
                        <a:t>8,10</a:t>
                      </a:r>
                    </a:p>
                  </a:txBody>
                  <a:tcPr marL="6350" marR="6350" marT="72000" marB="72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24282" rtl="0" eaLnBrk="1" fontAlgn="ctr" latinLnBrk="0" hangingPunct="1"/>
                      <a:endParaRPr lang="fr-FR" sz="1200" b="1" i="0" u="none" strike="noStrike" kern="1200" dirty="0">
                        <a:solidFill>
                          <a:srgbClr val="00B050"/>
                        </a:solidFill>
                        <a:effectLst/>
                        <a:latin typeface="Wingdings" panose="05000000000000000000" pitchFamily="2" charset="2"/>
                        <a:ea typeface="+mn-ea"/>
                        <a:cs typeface="+mn-cs"/>
                      </a:endParaRP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marL="0" marR="0" lvl="0" indent="0" algn="l" defTabSz="924282" rtl="0" eaLnBrk="1" fontAlgn="ctr"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B050"/>
                          </a:solidFill>
                          <a:effectLst/>
                          <a:uLnTx/>
                          <a:uFillTx/>
                          <a:latin typeface="+mj-lt"/>
                          <a:ea typeface="+mn-ea"/>
                          <a:cs typeface="+mn-cs"/>
                        </a:rPr>
                        <a:t>+0,22 pt</a:t>
                      </a:r>
                      <a:endParaRPr kumimoji="0" lang="fr-FR" sz="1200" b="0" i="0" u="none" strike="noStrike" kern="1200" cap="none" spc="0" normalizeH="0" baseline="0" noProof="0" dirty="0">
                        <a:ln>
                          <a:noFill/>
                        </a:ln>
                        <a:solidFill>
                          <a:srgbClr val="00B050"/>
                        </a:solidFill>
                        <a:effectLst/>
                        <a:uLnTx/>
                        <a:uFillTx/>
                        <a:latin typeface="+mj-lt"/>
                        <a:ea typeface="+mn-ea"/>
                        <a:cs typeface="+mn-cs"/>
                      </a:endParaRP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fr-FR"/>
                    </a:p>
                  </a:txBody>
                  <a:tcPr/>
                </a:tc>
                <a:extLst>
                  <a:ext uri="{0D108BD9-81ED-4DB2-BD59-A6C34878D82A}">
                    <a16:rowId xmlns:a16="http://schemas.microsoft.com/office/drawing/2014/main" val="10005"/>
                  </a:ext>
                </a:extLst>
              </a:tr>
            </a:tbl>
          </a:graphicData>
        </a:graphic>
      </p:graphicFrame>
      <p:sp>
        <p:nvSpPr>
          <p:cNvPr id="20" name="Base &amp; Source">
            <a:extLst>
              <a:ext uri="{FF2B5EF4-FFF2-40B4-BE49-F238E27FC236}">
                <a16:creationId xmlns:a16="http://schemas.microsoft.com/office/drawing/2014/main" id="{D028D88E-6AE2-4E44-2734-4A915EB20502}"/>
              </a:ext>
              <a:ext uri="{C183D7F6-B498-43B3-948B-1728B52AA6E4}">
                <adec:decorative xmlns:adec="http://schemas.microsoft.com/office/drawing/2017/decorative" val="0"/>
              </a:ext>
            </a:extLst>
          </p:cNvPr>
          <p:cNvSpPr txBox="1">
            <a:spLocks/>
          </p:cNvSpPr>
          <p:nvPr/>
        </p:nvSpPr>
        <p:spPr>
          <a:xfrm>
            <a:off x="2841398" y="5784210"/>
            <a:ext cx="278707" cy="164148"/>
          </a:xfrm>
          <a:prstGeom prst="rect">
            <a:avLst/>
          </a:prstGeom>
        </p:spPr>
        <p:txBody>
          <a:bodyPr vert="horz" wrap="square" lIns="0" tIns="0" rIns="0" bIns="0" rtlCol="0" anchor="b">
            <a:spAutoFit/>
          </a:bodyPr>
          <a:lstStyle>
            <a:lvl1pPr marL="0" indent="0" algn="l" defTabSz="914400" rtl="0" eaLnBrk="1" latinLnBrk="0" hangingPunct="1">
              <a:lnSpc>
                <a:spcPct val="110000"/>
              </a:lnSpc>
              <a:spcBef>
                <a:spcPts val="400"/>
              </a:spcBef>
              <a:spcAft>
                <a:spcPts val="400"/>
              </a:spcAft>
              <a:buSzPct val="50000"/>
              <a:buFont typeface="Barlow" panose="020B0406020202030204" pitchFamily="34" charset="0"/>
              <a:buNone/>
              <a:defRPr sz="800" b="0" i="1" kern="1200">
                <a:solidFill>
                  <a:schemeClr val="bg1">
                    <a:lumMod val="50000"/>
                  </a:schemeClr>
                </a:solidFill>
                <a:latin typeface="+mn-lt"/>
                <a:ea typeface="+mn-ea"/>
                <a:cs typeface="+mn-cs"/>
              </a:defRPr>
            </a:lvl1pPr>
            <a:lvl2pPr marL="133350" indent="0" algn="l" defTabSz="914400" rtl="0" eaLnBrk="1" latinLnBrk="0" hangingPunct="1">
              <a:lnSpc>
                <a:spcPct val="110000"/>
              </a:lnSpc>
              <a:spcBef>
                <a:spcPts val="400"/>
              </a:spcBef>
              <a:spcAft>
                <a:spcPts val="400"/>
              </a:spcAft>
              <a:buSzPct val="80000"/>
              <a:buFont typeface="Barlow" panose="020B0502040204020203" pitchFamily="34" charset="0"/>
              <a:buNone/>
              <a:defRPr sz="1400" kern="1200">
                <a:solidFill>
                  <a:schemeClr val="tx1"/>
                </a:solidFill>
                <a:latin typeface="+mn-lt"/>
                <a:ea typeface="+mn-ea"/>
                <a:cs typeface="+mn-cs"/>
              </a:defRPr>
            </a:lvl2pPr>
            <a:lvl3pPr marL="542925" indent="0" algn="l" defTabSz="914400" rtl="0" eaLnBrk="1" latinLnBrk="0" hangingPunct="1">
              <a:lnSpc>
                <a:spcPct val="110000"/>
              </a:lnSpc>
              <a:spcBef>
                <a:spcPts val="400"/>
              </a:spcBef>
              <a:spcAft>
                <a:spcPts val="400"/>
              </a:spcAft>
              <a:buFont typeface="Barlow" panose="020B0604020202020204" pitchFamily="34" charset="0"/>
              <a:buNone/>
              <a:defRPr sz="1400" kern="1200">
                <a:solidFill>
                  <a:schemeClr val="tx1"/>
                </a:solidFill>
                <a:latin typeface="+mn-lt"/>
                <a:ea typeface="+mn-ea"/>
                <a:cs typeface="+mn-cs"/>
              </a:defRPr>
            </a:lvl3pPr>
            <a:lvl4pPr marL="758825" indent="0" algn="l" defTabSz="914400" rtl="0" eaLnBrk="1" latinLnBrk="0" hangingPunct="1">
              <a:lnSpc>
                <a:spcPct val="90000"/>
              </a:lnSpc>
              <a:spcBef>
                <a:spcPts val="500"/>
              </a:spcBef>
              <a:buFont typeface="Barlow" panose="020B0604020202020204" pitchFamily="34" charset="0"/>
              <a:buNone/>
              <a:defRPr sz="1400" kern="1200">
                <a:solidFill>
                  <a:schemeClr val="tx1"/>
                </a:solidFill>
                <a:latin typeface="+mn-lt"/>
                <a:ea typeface="+mn-ea"/>
                <a:cs typeface="+mn-cs"/>
              </a:defRPr>
            </a:lvl4pPr>
            <a:lvl5pPr marL="1033463" indent="0" algn="l" defTabSz="914400" rtl="0" eaLnBrk="1" latinLnBrk="0" hangingPunct="1">
              <a:lnSpc>
                <a:spcPct val="90000"/>
              </a:lnSpc>
              <a:spcBef>
                <a:spcPts val="500"/>
              </a:spcBef>
              <a:buFont typeface="Barlow" panose="020B040602020203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400"/>
              </a:spcBef>
              <a:spcAft>
                <a:spcPts val="400"/>
              </a:spcAft>
              <a:buClrTx/>
              <a:buSzPct val="50000"/>
              <a:buFont typeface="Barlow" panose="020B0406020202030204" pitchFamily="34" charset="0"/>
              <a:buNone/>
              <a:tabLst/>
              <a:defRPr/>
            </a:pPr>
            <a:r>
              <a:rPr kumimoji="0" lang="en-GB" sz="1000" b="0" i="0" u="none" strike="noStrike" kern="1200" cap="none" spc="0" normalizeH="0" baseline="0" noProof="0" dirty="0">
                <a:ln>
                  <a:noFill/>
                </a:ln>
                <a:solidFill>
                  <a:srgbClr val="000000"/>
                </a:solidFill>
                <a:effectLst/>
                <a:uLnTx/>
                <a:uFillTx/>
                <a:latin typeface="Barlow"/>
                <a:ea typeface="+mn-ea"/>
                <a:cs typeface="+mn-cs"/>
              </a:rPr>
              <a:t>Q9.x</a:t>
            </a:r>
          </a:p>
        </p:txBody>
      </p:sp>
      <p:sp>
        <p:nvSpPr>
          <p:cNvPr id="21" name="Difference Header">
            <a:extLst>
              <a:ext uri="{FF2B5EF4-FFF2-40B4-BE49-F238E27FC236}">
                <a16:creationId xmlns:a16="http://schemas.microsoft.com/office/drawing/2014/main" id="{C5646EB3-60ED-70D4-F784-698A6EF70F26}"/>
              </a:ext>
              <a:ext uri="{C183D7F6-B498-43B3-948B-1728B52AA6E4}">
                <adec:decorative xmlns:adec="http://schemas.microsoft.com/office/drawing/2017/decorative" val="1"/>
              </a:ext>
            </a:extLst>
          </p:cNvPr>
          <p:cNvSpPr txBox="1"/>
          <p:nvPr/>
        </p:nvSpPr>
        <p:spPr>
          <a:xfrm>
            <a:off x="3334686" y="407932"/>
            <a:ext cx="6914528"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2400"/>
              </a:spcBef>
              <a:spcAft>
                <a:spcPts val="0"/>
              </a:spcAft>
              <a:buClr>
                <a:srgbClr val="103C50"/>
              </a:buClr>
              <a:buSzTx/>
              <a:buFontTx/>
              <a:buNone/>
              <a:tabLst/>
              <a:defRPr/>
            </a:pPr>
            <a:r>
              <a:rPr kumimoji="0" lang="fr-FR" sz="1400" b="1" i="0" u="none" strike="noStrike" kern="0" cap="none" spc="0" normalizeH="0" baseline="0" noProof="0" dirty="0">
                <a:ln>
                  <a:noFill/>
                </a:ln>
                <a:solidFill>
                  <a:srgbClr val="000000"/>
                </a:solidFill>
                <a:effectLst/>
                <a:uLnTx/>
                <a:uFillTx/>
                <a:latin typeface="Barlow"/>
                <a:ea typeface="+mn-ea"/>
                <a:cs typeface="+mn-cs"/>
              </a:rPr>
              <a:t>Pouvez-vous évaluer votre niveau de satisfaction par rapport au fonctionnement de la crèche qui accueille votre enfant ?</a:t>
            </a:r>
          </a:p>
        </p:txBody>
      </p:sp>
      <p:cxnSp>
        <p:nvCxnSpPr>
          <p:cNvPr id="22" name="Difference Underline">
            <a:extLst>
              <a:ext uri="{FF2B5EF4-FFF2-40B4-BE49-F238E27FC236}">
                <a16:creationId xmlns:a16="http://schemas.microsoft.com/office/drawing/2014/main" id="{99A6627F-E009-F37F-A617-6CE0EE8B1E96}"/>
              </a:ext>
              <a:ext uri="{C183D7F6-B498-43B3-948B-1728B52AA6E4}">
                <adec:decorative xmlns:adec="http://schemas.microsoft.com/office/drawing/2017/decorative" val="1"/>
              </a:ext>
            </a:extLst>
          </p:cNvPr>
          <p:cNvCxnSpPr>
            <a:cxnSpLocks/>
          </p:cNvCxnSpPr>
          <p:nvPr/>
        </p:nvCxnSpPr>
        <p:spPr>
          <a:xfrm>
            <a:off x="3334686" y="887788"/>
            <a:ext cx="6990415"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5" name="ZoneTexte 15">
            <a:extLst>
              <a:ext uri="{FF2B5EF4-FFF2-40B4-BE49-F238E27FC236}">
                <a16:creationId xmlns:a16="http://schemas.microsoft.com/office/drawing/2014/main" id="{61211304-A5B7-FC95-3E80-A62158B953FF}"/>
              </a:ext>
            </a:extLst>
          </p:cNvPr>
          <p:cNvSpPr txBox="1"/>
          <p:nvPr/>
        </p:nvSpPr>
        <p:spPr>
          <a:xfrm>
            <a:off x="10325101" y="0"/>
            <a:ext cx="1412876" cy="313880"/>
          </a:xfrm>
          <a:prstGeom prst="snip2DiagRect">
            <a:avLst>
              <a:gd name="adj1" fmla="val 0"/>
              <a:gd name="adj2" fmla="val 45020"/>
            </a:avLst>
          </a:prstGeom>
          <a:solidFill>
            <a:srgbClr val="9FE5D8"/>
          </a:solidFill>
          <a:ln>
            <a:noFill/>
          </a:ln>
        </p:spPr>
        <p:txBody>
          <a:bodyPr wrap="square" lIns="0" rIns="0" rtlCol="0" anchor="ctr" anchorCtr="0">
            <a:noAutofit/>
          </a:bodyPr>
          <a:lstStyle>
            <a:defPPr marR="0" lvl="0" algn="l" rtl="0">
              <a:lnSpc>
                <a:spcPct val="100000"/>
              </a:lnSpc>
              <a:spcBef>
                <a:spcPts val="0"/>
              </a:spcBef>
              <a:spcAft>
                <a:spcPts val="0"/>
              </a:spcAft>
              <a:defRPr lang="fr-FR"/>
            </a:defPPr>
            <a:lvl1pPr marR="0" lvl="0" algn="ctr">
              <a:lnSpc>
                <a:spcPct val="100000"/>
              </a:lnSpc>
              <a:spcBef>
                <a:spcPts val="0"/>
              </a:spcBef>
              <a:spcAft>
                <a:spcPts val="600"/>
              </a:spcAft>
              <a:buClr>
                <a:srgbClr val="000000"/>
              </a:buClr>
              <a:buFont typeface="Arial"/>
              <a:defRPr sz="1600" b="1" i="0" u="none" strike="noStrike" cap="none">
                <a:solidFill>
                  <a:srgbClr val="2F469C"/>
                </a:solidFill>
                <a:ea typeface="Calibri"/>
                <a:cs typeface="Times New Roman"/>
              </a:defRPr>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r>
              <a:rPr kumimoji="0" lang="fr-FR" sz="1200" b="1" i="0" u="none" strike="noStrike" kern="1200" cap="all" spc="0" normalizeH="0" baseline="0" noProof="0" dirty="0">
                <a:ln>
                  <a:noFill/>
                </a:ln>
                <a:solidFill>
                  <a:prstClr val="white"/>
                </a:solidFill>
                <a:effectLst/>
                <a:uLnTx/>
                <a:uFillTx/>
                <a:latin typeface="Barlow"/>
                <a:cs typeface="Times New Roman"/>
              </a:rPr>
              <a:t>Résultats détaillés</a:t>
            </a:r>
          </a:p>
        </p:txBody>
      </p:sp>
      <p:sp>
        <p:nvSpPr>
          <p:cNvPr id="5" name="Bulle narrative : rectangle 4">
            <a:extLst>
              <a:ext uri="{FF2B5EF4-FFF2-40B4-BE49-F238E27FC236}">
                <a16:creationId xmlns:a16="http://schemas.microsoft.com/office/drawing/2014/main" id="{4A7D457A-B9CD-4CF5-1A06-D2B97DDC972C}"/>
              </a:ext>
            </a:extLst>
          </p:cNvPr>
          <p:cNvSpPr/>
          <p:nvPr/>
        </p:nvSpPr>
        <p:spPr>
          <a:xfrm>
            <a:off x="6172200" y="1834735"/>
            <a:ext cx="841792" cy="304909"/>
          </a:xfrm>
          <a:prstGeom prst="wedgeRectCallout">
            <a:avLst>
              <a:gd name="adj1" fmla="val -47076"/>
              <a:gd name="adj2" fmla="val 17122"/>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0" bIns="0" rtlCol="0" anchor="t"/>
          <a:lstStyle/>
          <a:p>
            <a:pPr algn="l"/>
            <a:r>
              <a:rPr lang="fr-FR" sz="1000" dirty="0">
                <a:solidFill>
                  <a:schemeClr val="tx1"/>
                </a:solidFill>
              </a:rPr>
              <a:t>(+) 2021 : 8,84 </a:t>
            </a:r>
          </a:p>
          <a:p>
            <a:pPr algn="l"/>
            <a:r>
              <a:rPr lang="fr-FR" sz="1000" dirty="0">
                <a:solidFill>
                  <a:schemeClr val="tx1"/>
                </a:solidFill>
              </a:rPr>
              <a:t>(-) 2014 : 8,50</a:t>
            </a:r>
          </a:p>
        </p:txBody>
      </p:sp>
      <p:sp>
        <p:nvSpPr>
          <p:cNvPr id="7" name="Bulle narrative : rectangle 6">
            <a:extLst>
              <a:ext uri="{FF2B5EF4-FFF2-40B4-BE49-F238E27FC236}">
                <a16:creationId xmlns:a16="http://schemas.microsoft.com/office/drawing/2014/main" id="{A46379E9-07DF-7BAB-D8A4-3C25B28BDA58}"/>
              </a:ext>
            </a:extLst>
          </p:cNvPr>
          <p:cNvSpPr/>
          <p:nvPr/>
        </p:nvSpPr>
        <p:spPr>
          <a:xfrm>
            <a:off x="6172200" y="1419115"/>
            <a:ext cx="841792" cy="304909"/>
          </a:xfrm>
          <a:prstGeom prst="wedgeRectCallout">
            <a:avLst>
              <a:gd name="adj1" fmla="val -33188"/>
              <a:gd name="adj2" fmla="val 39133"/>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0" bIns="0" rtlCol="0" anchor="t"/>
          <a:lstStyle/>
          <a:p>
            <a:pPr algn="l"/>
            <a:r>
              <a:rPr lang="fr-FR" sz="1000" dirty="0">
                <a:solidFill>
                  <a:schemeClr val="tx1"/>
                </a:solidFill>
              </a:rPr>
              <a:t>(+) 2021 : 9,03 </a:t>
            </a:r>
          </a:p>
          <a:p>
            <a:pPr algn="l"/>
            <a:r>
              <a:rPr lang="fr-FR" sz="1000" dirty="0">
                <a:solidFill>
                  <a:schemeClr val="tx1"/>
                </a:solidFill>
              </a:rPr>
              <a:t>(-) 2014 : 8,60</a:t>
            </a:r>
          </a:p>
        </p:txBody>
      </p:sp>
      <p:sp>
        <p:nvSpPr>
          <p:cNvPr id="8" name="Bulle narrative : rectangle 7">
            <a:extLst>
              <a:ext uri="{FF2B5EF4-FFF2-40B4-BE49-F238E27FC236}">
                <a16:creationId xmlns:a16="http://schemas.microsoft.com/office/drawing/2014/main" id="{CF965EF3-C420-1C82-5697-7650F1967E8A}"/>
              </a:ext>
            </a:extLst>
          </p:cNvPr>
          <p:cNvSpPr/>
          <p:nvPr/>
        </p:nvSpPr>
        <p:spPr>
          <a:xfrm>
            <a:off x="6172200" y="2286533"/>
            <a:ext cx="841792" cy="304909"/>
          </a:xfrm>
          <a:prstGeom prst="wedgeRectCallout">
            <a:avLst>
              <a:gd name="adj1" fmla="val -35965"/>
              <a:gd name="adj2" fmla="val 32844"/>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0" bIns="0" rtlCol="0" anchor="t"/>
          <a:lstStyle/>
          <a:p>
            <a:pPr algn="l"/>
            <a:r>
              <a:rPr lang="fr-FR" sz="1000" dirty="0">
                <a:solidFill>
                  <a:schemeClr val="tx1"/>
                </a:solidFill>
              </a:rPr>
              <a:t>(+) 2020 : 8,69</a:t>
            </a:r>
          </a:p>
          <a:p>
            <a:pPr algn="l"/>
            <a:r>
              <a:rPr lang="fr-FR" sz="1000" dirty="0">
                <a:solidFill>
                  <a:schemeClr val="tx1"/>
                </a:solidFill>
              </a:rPr>
              <a:t>(-) 2018 : 8,53</a:t>
            </a:r>
          </a:p>
        </p:txBody>
      </p:sp>
      <p:sp>
        <p:nvSpPr>
          <p:cNvPr id="3" name="Bulle narrative : rectangle 2">
            <a:extLst>
              <a:ext uri="{FF2B5EF4-FFF2-40B4-BE49-F238E27FC236}">
                <a16:creationId xmlns:a16="http://schemas.microsoft.com/office/drawing/2014/main" id="{A0C89E1B-B7F7-B38D-7120-A414A3177DCE}"/>
              </a:ext>
            </a:extLst>
          </p:cNvPr>
          <p:cNvSpPr/>
          <p:nvPr/>
        </p:nvSpPr>
        <p:spPr>
          <a:xfrm>
            <a:off x="6172200" y="2693109"/>
            <a:ext cx="841792" cy="304909"/>
          </a:xfrm>
          <a:prstGeom prst="wedgeRectCallout">
            <a:avLst>
              <a:gd name="adj1" fmla="val -17909"/>
              <a:gd name="adj2" fmla="val 4545"/>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0" bIns="0" rtlCol="0" anchor="t"/>
          <a:lstStyle/>
          <a:p>
            <a:pPr algn="l"/>
            <a:r>
              <a:rPr lang="fr-FR" sz="1000" dirty="0">
                <a:solidFill>
                  <a:schemeClr val="tx1"/>
                </a:solidFill>
              </a:rPr>
              <a:t>(+) 2021 : 8,68</a:t>
            </a:r>
          </a:p>
          <a:p>
            <a:pPr algn="l"/>
            <a:r>
              <a:rPr lang="fr-FR" sz="1000" dirty="0">
                <a:solidFill>
                  <a:schemeClr val="tx1"/>
                </a:solidFill>
              </a:rPr>
              <a:t>(-) 2017 : 8,30</a:t>
            </a:r>
          </a:p>
        </p:txBody>
      </p:sp>
      <p:sp>
        <p:nvSpPr>
          <p:cNvPr id="9" name="Bulle narrative : rectangle 8">
            <a:extLst>
              <a:ext uri="{FF2B5EF4-FFF2-40B4-BE49-F238E27FC236}">
                <a16:creationId xmlns:a16="http://schemas.microsoft.com/office/drawing/2014/main" id="{E8AE9E28-C72E-EE63-8046-C952343D34B7}"/>
              </a:ext>
            </a:extLst>
          </p:cNvPr>
          <p:cNvSpPr/>
          <p:nvPr/>
        </p:nvSpPr>
        <p:spPr>
          <a:xfrm>
            <a:off x="6172200" y="3103221"/>
            <a:ext cx="841792" cy="304909"/>
          </a:xfrm>
          <a:prstGeom prst="wedgeRectCallout">
            <a:avLst>
              <a:gd name="adj1" fmla="val -29021"/>
              <a:gd name="adj2" fmla="val 20266"/>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0" bIns="0" rtlCol="0" anchor="t"/>
          <a:lstStyle/>
          <a:p>
            <a:pPr algn="l"/>
            <a:r>
              <a:rPr lang="fr-FR" sz="1000" dirty="0">
                <a:solidFill>
                  <a:schemeClr val="tx1"/>
                </a:solidFill>
              </a:rPr>
              <a:t>(+) 2021 : 8,54</a:t>
            </a:r>
          </a:p>
          <a:p>
            <a:pPr algn="l"/>
            <a:r>
              <a:rPr lang="fr-FR" sz="1000" dirty="0">
                <a:solidFill>
                  <a:schemeClr val="tx1"/>
                </a:solidFill>
              </a:rPr>
              <a:t>(-) 2018 : 8,36</a:t>
            </a:r>
          </a:p>
        </p:txBody>
      </p:sp>
      <p:sp>
        <p:nvSpPr>
          <p:cNvPr id="10" name="Bulle narrative : rectangle 9">
            <a:extLst>
              <a:ext uri="{FF2B5EF4-FFF2-40B4-BE49-F238E27FC236}">
                <a16:creationId xmlns:a16="http://schemas.microsoft.com/office/drawing/2014/main" id="{03DB526D-9065-0C11-C753-717C536C406C}"/>
              </a:ext>
            </a:extLst>
          </p:cNvPr>
          <p:cNvSpPr/>
          <p:nvPr/>
        </p:nvSpPr>
        <p:spPr>
          <a:xfrm>
            <a:off x="6172200" y="3519322"/>
            <a:ext cx="841792" cy="304909"/>
          </a:xfrm>
          <a:prstGeom prst="wedgeRectCallout">
            <a:avLst>
              <a:gd name="adj1" fmla="val -35965"/>
              <a:gd name="adj2" fmla="val 17122"/>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0" bIns="0" rtlCol="0" anchor="t"/>
          <a:lstStyle/>
          <a:p>
            <a:pPr algn="l"/>
            <a:r>
              <a:rPr lang="fr-FR" sz="1000" dirty="0">
                <a:solidFill>
                  <a:schemeClr val="tx1"/>
                </a:solidFill>
              </a:rPr>
              <a:t>(+) 2021 : 8,55</a:t>
            </a:r>
          </a:p>
          <a:p>
            <a:pPr algn="l"/>
            <a:r>
              <a:rPr lang="fr-FR" sz="1000" dirty="0">
                <a:solidFill>
                  <a:schemeClr val="tx1"/>
                </a:solidFill>
              </a:rPr>
              <a:t>(-) 2014 : 8,20</a:t>
            </a:r>
          </a:p>
        </p:txBody>
      </p:sp>
      <p:sp>
        <p:nvSpPr>
          <p:cNvPr id="11" name="Bulle narrative : rectangle 10">
            <a:extLst>
              <a:ext uri="{FF2B5EF4-FFF2-40B4-BE49-F238E27FC236}">
                <a16:creationId xmlns:a16="http://schemas.microsoft.com/office/drawing/2014/main" id="{289E54FC-C592-78B0-914F-44B5AFADD0B7}"/>
              </a:ext>
            </a:extLst>
          </p:cNvPr>
          <p:cNvSpPr/>
          <p:nvPr/>
        </p:nvSpPr>
        <p:spPr>
          <a:xfrm>
            <a:off x="6172200" y="3918551"/>
            <a:ext cx="841792" cy="304909"/>
          </a:xfrm>
          <a:prstGeom prst="wedgeRectCallout">
            <a:avLst>
              <a:gd name="adj1" fmla="val -40132"/>
              <a:gd name="adj2" fmla="val 17122"/>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0" bIns="0" rtlCol="0" anchor="t"/>
          <a:lstStyle/>
          <a:p>
            <a:pPr algn="l"/>
            <a:r>
              <a:rPr lang="fr-FR" sz="1000" dirty="0">
                <a:solidFill>
                  <a:schemeClr val="tx1"/>
                </a:solidFill>
              </a:rPr>
              <a:t>(+) 2024 : 8,31</a:t>
            </a:r>
          </a:p>
          <a:p>
            <a:pPr algn="l"/>
            <a:r>
              <a:rPr lang="fr-FR" sz="1000" dirty="0">
                <a:solidFill>
                  <a:schemeClr val="tx1"/>
                </a:solidFill>
              </a:rPr>
              <a:t>(-) 2013 : 7,90</a:t>
            </a:r>
          </a:p>
        </p:txBody>
      </p:sp>
      <p:sp>
        <p:nvSpPr>
          <p:cNvPr id="12" name="Bulle narrative : rectangle 11">
            <a:extLst>
              <a:ext uri="{FF2B5EF4-FFF2-40B4-BE49-F238E27FC236}">
                <a16:creationId xmlns:a16="http://schemas.microsoft.com/office/drawing/2014/main" id="{C2DE29D6-C018-3834-741F-0A33DEDB717E}"/>
              </a:ext>
            </a:extLst>
          </p:cNvPr>
          <p:cNvSpPr/>
          <p:nvPr/>
        </p:nvSpPr>
        <p:spPr>
          <a:xfrm>
            <a:off x="6172200" y="4334171"/>
            <a:ext cx="841792" cy="304909"/>
          </a:xfrm>
          <a:prstGeom prst="wedgeRectCallout">
            <a:avLst>
              <a:gd name="adj1" fmla="val -40682"/>
              <a:gd name="adj2" fmla="val 16434"/>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0" bIns="0" rtlCol="0" anchor="t"/>
          <a:lstStyle/>
          <a:p>
            <a:pPr algn="l"/>
            <a:r>
              <a:rPr lang="fr-FR" sz="1000" dirty="0">
                <a:solidFill>
                  <a:schemeClr val="tx1"/>
                </a:solidFill>
              </a:rPr>
              <a:t>(+) 2021 : 8,32</a:t>
            </a:r>
          </a:p>
          <a:p>
            <a:pPr algn="l"/>
            <a:r>
              <a:rPr lang="fr-FR" sz="1000" dirty="0">
                <a:solidFill>
                  <a:schemeClr val="tx1"/>
                </a:solidFill>
              </a:rPr>
              <a:t>(-) 2014 : 8,00</a:t>
            </a:r>
          </a:p>
        </p:txBody>
      </p:sp>
      <p:sp>
        <p:nvSpPr>
          <p:cNvPr id="14" name="Bulle narrative : rectangle 13">
            <a:extLst>
              <a:ext uri="{FF2B5EF4-FFF2-40B4-BE49-F238E27FC236}">
                <a16:creationId xmlns:a16="http://schemas.microsoft.com/office/drawing/2014/main" id="{78472D37-A841-4126-CE4D-C2B7C1925D31}"/>
              </a:ext>
            </a:extLst>
          </p:cNvPr>
          <p:cNvSpPr/>
          <p:nvPr/>
        </p:nvSpPr>
        <p:spPr>
          <a:xfrm>
            <a:off x="6172200" y="4742925"/>
            <a:ext cx="841792" cy="304909"/>
          </a:xfrm>
          <a:prstGeom prst="wedgeRectCallout">
            <a:avLst>
              <a:gd name="adj1" fmla="val -40682"/>
              <a:gd name="adj2" fmla="val 12864"/>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0" bIns="0" rtlCol="0" anchor="t"/>
          <a:lstStyle/>
          <a:p>
            <a:pPr algn="l"/>
            <a:r>
              <a:rPr lang="fr-FR" sz="1000" dirty="0">
                <a:solidFill>
                  <a:schemeClr val="tx1"/>
                </a:solidFill>
              </a:rPr>
              <a:t>(+) 2021 : 8,29</a:t>
            </a:r>
          </a:p>
          <a:p>
            <a:pPr algn="l"/>
            <a:r>
              <a:rPr lang="fr-FR" sz="1000" dirty="0">
                <a:solidFill>
                  <a:schemeClr val="tx1"/>
                </a:solidFill>
              </a:rPr>
              <a:t>(-) 2014 : 7,90</a:t>
            </a:r>
          </a:p>
        </p:txBody>
      </p:sp>
      <p:sp>
        <p:nvSpPr>
          <p:cNvPr id="15" name="Bulle narrative : rectangle 14">
            <a:extLst>
              <a:ext uri="{FF2B5EF4-FFF2-40B4-BE49-F238E27FC236}">
                <a16:creationId xmlns:a16="http://schemas.microsoft.com/office/drawing/2014/main" id="{3DB7FAF4-F1B7-C374-7290-703A6A6E15E7}"/>
              </a:ext>
            </a:extLst>
          </p:cNvPr>
          <p:cNvSpPr/>
          <p:nvPr/>
        </p:nvSpPr>
        <p:spPr>
          <a:xfrm>
            <a:off x="6172200" y="5171914"/>
            <a:ext cx="841792" cy="304909"/>
          </a:xfrm>
          <a:prstGeom prst="wedgeRectCallout">
            <a:avLst>
              <a:gd name="adj1" fmla="val -40682"/>
              <a:gd name="adj2" fmla="val 12864"/>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0" bIns="0" rtlCol="0" anchor="t"/>
          <a:lstStyle/>
          <a:p>
            <a:pPr algn="l"/>
            <a:r>
              <a:rPr lang="fr-FR" sz="1000" dirty="0">
                <a:solidFill>
                  <a:schemeClr val="tx1"/>
                </a:solidFill>
              </a:rPr>
              <a:t>(+) 2021 : 8,04</a:t>
            </a:r>
          </a:p>
          <a:p>
            <a:pPr algn="l"/>
            <a:r>
              <a:rPr lang="fr-FR" sz="1000" dirty="0">
                <a:solidFill>
                  <a:schemeClr val="tx1"/>
                </a:solidFill>
              </a:rPr>
              <a:t>(-) 2014 : 7,70</a:t>
            </a:r>
          </a:p>
        </p:txBody>
      </p:sp>
      <p:sp>
        <p:nvSpPr>
          <p:cNvPr id="16" name="Bulle narrative : rectangle 15">
            <a:extLst>
              <a:ext uri="{FF2B5EF4-FFF2-40B4-BE49-F238E27FC236}">
                <a16:creationId xmlns:a16="http://schemas.microsoft.com/office/drawing/2014/main" id="{CB7EB020-4B7F-1782-C120-AE4A31FA91DB}"/>
              </a:ext>
            </a:extLst>
          </p:cNvPr>
          <p:cNvSpPr/>
          <p:nvPr/>
        </p:nvSpPr>
        <p:spPr>
          <a:xfrm>
            <a:off x="6172200" y="5590454"/>
            <a:ext cx="841792" cy="304909"/>
          </a:xfrm>
          <a:prstGeom prst="wedgeRectCallout">
            <a:avLst>
              <a:gd name="adj1" fmla="val -40682"/>
              <a:gd name="adj2" fmla="val 12864"/>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0" bIns="0" rtlCol="0" anchor="t"/>
          <a:lstStyle/>
          <a:p>
            <a:pPr algn="l"/>
            <a:r>
              <a:rPr lang="fr-FR" sz="1000" dirty="0">
                <a:solidFill>
                  <a:schemeClr val="tx1"/>
                </a:solidFill>
              </a:rPr>
              <a:t>(+) 2024 : 7,88</a:t>
            </a:r>
          </a:p>
          <a:p>
            <a:pPr algn="l"/>
            <a:r>
              <a:rPr lang="fr-FR" sz="1000" dirty="0">
                <a:solidFill>
                  <a:schemeClr val="tx1"/>
                </a:solidFill>
              </a:rPr>
              <a:t>(-) 2020 : 7,61</a:t>
            </a:r>
          </a:p>
        </p:txBody>
      </p:sp>
      <p:sp>
        <p:nvSpPr>
          <p:cNvPr id="17" name="ZoneTexte 16">
            <a:extLst>
              <a:ext uri="{FF2B5EF4-FFF2-40B4-BE49-F238E27FC236}">
                <a16:creationId xmlns:a16="http://schemas.microsoft.com/office/drawing/2014/main" id="{2DC0AE16-C733-2720-9283-ECDF9F994A99}"/>
              </a:ext>
            </a:extLst>
          </p:cNvPr>
          <p:cNvSpPr txBox="1"/>
          <p:nvPr/>
        </p:nvSpPr>
        <p:spPr>
          <a:xfrm>
            <a:off x="8095855" y="6196471"/>
            <a:ext cx="2924175" cy="369332"/>
          </a:xfrm>
          <a:prstGeom prst="rect">
            <a:avLst/>
          </a:prstGeom>
          <a:solidFill>
            <a:srgbClr val="E7EBF0"/>
          </a:solidFill>
        </p:spPr>
        <p:txBody>
          <a:bodyPr wrap="square" lIns="0" tIns="0" rIns="0" bIns="0" rtlCol="0">
            <a:spAutoFit/>
          </a:bodyPr>
          <a:lstStyle/>
          <a:p>
            <a:pPr algn="l">
              <a:buSzPct val="100000"/>
            </a:pPr>
            <a:r>
              <a:rPr lang="fr-FR" sz="1200" dirty="0"/>
              <a:t>(+) score le plus élevé observé avant 2025 </a:t>
            </a:r>
          </a:p>
          <a:p>
            <a:pPr algn="l">
              <a:buSzPct val="100000"/>
            </a:pPr>
            <a:r>
              <a:rPr lang="fr-FR" sz="1200" dirty="0"/>
              <a:t>(-) score le plus bas observé avant 2025</a:t>
            </a:r>
          </a:p>
        </p:txBody>
      </p:sp>
      <p:sp>
        <p:nvSpPr>
          <p:cNvPr id="18" name="ZoneTexte 17">
            <a:extLst>
              <a:ext uri="{FF2B5EF4-FFF2-40B4-BE49-F238E27FC236}">
                <a16:creationId xmlns:a16="http://schemas.microsoft.com/office/drawing/2014/main" id="{6F75F30D-23AE-EA9B-C7C1-844F8ACDACC1}"/>
              </a:ext>
            </a:extLst>
          </p:cNvPr>
          <p:cNvSpPr txBox="1"/>
          <p:nvPr/>
        </p:nvSpPr>
        <p:spPr>
          <a:xfrm>
            <a:off x="11031539" y="1455115"/>
            <a:ext cx="134652" cy="193579"/>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fr-FR" sz="1200" dirty="0">
                <a:solidFill>
                  <a:srgbClr val="2DB574"/>
                </a:solidFill>
                <a:sym typeface="Wingdings" panose="05000000000000000000" pitchFamily="2" charset="2"/>
              </a:rPr>
              <a:t></a:t>
            </a:r>
            <a:endParaRPr lang="fr-FR" sz="1200" dirty="0">
              <a:solidFill>
                <a:srgbClr val="2DB574"/>
              </a:solidFill>
            </a:endParaRPr>
          </a:p>
        </p:txBody>
      </p:sp>
      <p:sp>
        <p:nvSpPr>
          <p:cNvPr id="19" name="ZoneTexte 18">
            <a:extLst>
              <a:ext uri="{FF2B5EF4-FFF2-40B4-BE49-F238E27FC236}">
                <a16:creationId xmlns:a16="http://schemas.microsoft.com/office/drawing/2014/main" id="{3A442C6C-D21A-0AA6-9A3A-B0F0E9714E18}"/>
              </a:ext>
            </a:extLst>
          </p:cNvPr>
          <p:cNvSpPr txBox="1"/>
          <p:nvPr/>
        </p:nvSpPr>
        <p:spPr>
          <a:xfrm>
            <a:off x="11031539" y="1921985"/>
            <a:ext cx="134652" cy="193579"/>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fr-FR" sz="1200" dirty="0">
                <a:solidFill>
                  <a:srgbClr val="2DB574"/>
                </a:solidFill>
                <a:sym typeface="Wingdings" panose="05000000000000000000" pitchFamily="2" charset="2"/>
              </a:rPr>
              <a:t></a:t>
            </a:r>
            <a:endParaRPr lang="fr-FR" sz="1200" dirty="0">
              <a:solidFill>
                <a:srgbClr val="2DB574"/>
              </a:solidFill>
            </a:endParaRPr>
          </a:p>
        </p:txBody>
      </p:sp>
      <p:sp>
        <p:nvSpPr>
          <p:cNvPr id="23" name="ZoneTexte 22">
            <a:extLst>
              <a:ext uri="{FF2B5EF4-FFF2-40B4-BE49-F238E27FC236}">
                <a16:creationId xmlns:a16="http://schemas.microsoft.com/office/drawing/2014/main" id="{1DE8DE19-030F-0293-9A55-4FCDD3A39049}"/>
              </a:ext>
            </a:extLst>
          </p:cNvPr>
          <p:cNvSpPr txBox="1"/>
          <p:nvPr/>
        </p:nvSpPr>
        <p:spPr>
          <a:xfrm>
            <a:off x="11031539" y="2342197"/>
            <a:ext cx="134652" cy="193579"/>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fr-FR" sz="1200" dirty="0">
                <a:solidFill>
                  <a:srgbClr val="2DB574"/>
                </a:solidFill>
                <a:sym typeface="Wingdings" panose="05000000000000000000" pitchFamily="2" charset="2"/>
              </a:rPr>
              <a:t></a:t>
            </a:r>
            <a:endParaRPr lang="fr-FR" sz="1200" dirty="0">
              <a:solidFill>
                <a:srgbClr val="2DB574"/>
              </a:solidFill>
            </a:endParaRPr>
          </a:p>
        </p:txBody>
      </p:sp>
      <p:sp>
        <p:nvSpPr>
          <p:cNvPr id="24" name="ZoneTexte 23">
            <a:extLst>
              <a:ext uri="{FF2B5EF4-FFF2-40B4-BE49-F238E27FC236}">
                <a16:creationId xmlns:a16="http://schemas.microsoft.com/office/drawing/2014/main" id="{44C944B7-968F-5765-9679-5AAB0C7652FE}"/>
              </a:ext>
            </a:extLst>
          </p:cNvPr>
          <p:cNvSpPr txBox="1"/>
          <p:nvPr/>
        </p:nvSpPr>
        <p:spPr>
          <a:xfrm>
            <a:off x="11026404" y="2743570"/>
            <a:ext cx="134652" cy="193579"/>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fr-FR" sz="1200" dirty="0">
                <a:solidFill>
                  <a:srgbClr val="2DB574"/>
                </a:solidFill>
                <a:sym typeface="Wingdings" panose="05000000000000000000" pitchFamily="2" charset="2"/>
              </a:rPr>
              <a:t></a:t>
            </a:r>
            <a:endParaRPr lang="fr-FR" sz="1200" dirty="0">
              <a:solidFill>
                <a:srgbClr val="2DB574"/>
              </a:solidFill>
            </a:endParaRPr>
          </a:p>
        </p:txBody>
      </p:sp>
      <p:sp>
        <p:nvSpPr>
          <p:cNvPr id="26" name="ZoneTexte 25">
            <a:extLst>
              <a:ext uri="{FF2B5EF4-FFF2-40B4-BE49-F238E27FC236}">
                <a16:creationId xmlns:a16="http://schemas.microsoft.com/office/drawing/2014/main" id="{591E706F-CFF6-DA6C-3280-193D30FA86C9}"/>
              </a:ext>
            </a:extLst>
          </p:cNvPr>
          <p:cNvSpPr txBox="1"/>
          <p:nvPr/>
        </p:nvSpPr>
        <p:spPr>
          <a:xfrm>
            <a:off x="11026404" y="3161788"/>
            <a:ext cx="134652" cy="193579"/>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fr-FR" sz="1200" dirty="0">
                <a:solidFill>
                  <a:srgbClr val="2DB574"/>
                </a:solidFill>
                <a:sym typeface="Wingdings" panose="05000000000000000000" pitchFamily="2" charset="2"/>
              </a:rPr>
              <a:t></a:t>
            </a:r>
            <a:endParaRPr lang="fr-FR" sz="1200" dirty="0">
              <a:solidFill>
                <a:srgbClr val="2DB574"/>
              </a:solidFill>
            </a:endParaRPr>
          </a:p>
        </p:txBody>
      </p:sp>
      <p:sp>
        <p:nvSpPr>
          <p:cNvPr id="27" name="ZoneTexte 26">
            <a:extLst>
              <a:ext uri="{FF2B5EF4-FFF2-40B4-BE49-F238E27FC236}">
                <a16:creationId xmlns:a16="http://schemas.microsoft.com/office/drawing/2014/main" id="{44FAB8EB-2A82-32CB-6149-8EA6C2753CEB}"/>
              </a:ext>
            </a:extLst>
          </p:cNvPr>
          <p:cNvSpPr txBox="1"/>
          <p:nvPr/>
        </p:nvSpPr>
        <p:spPr>
          <a:xfrm>
            <a:off x="11026404" y="3563300"/>
            <a:ext cx="134652" cy="193579"/>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fr-FR" sz="1200" dirty="0">
                <a:solidFill>
                  <a:srgbClr val="2DB574"/>
                </a:solidFill>
                <a:sym typeface="Wingdings" panose="05000000000000000000" pitchFamily="2" charset="2"/>
              </a:rPr>
              <a:t></a:t>
            </a:r>
            <a:endParaRPr lang="fr-FR" sz="1200" dirty="0">
              <a:solidFill>
                <a:srgbClr val="2DB574"/>
              </a:solidFill>
            </a:endParaRPr>
          </a:p>
        </p:txBody>
      </p:sp>
      <p:sp>
        <p:nvSpPr>
          <p:cNvPr id="28" name="ZoneTexte 27">
            <a:extLst>
              <a:ext uri="{FF2B5EF4-FFF2-40B4-BE49-F238E27FC236}">
                <a16:creationId xmlns:a16="http://schemas.microsoft.com/office/drawing/2014/main" id="{75138AE5-C024-5BBD-8F80-22527F20EA05}"/>
              </a:ext>
            </a:extLst>
          </p:cNvPr>
          <p:cNvSpPr txBox="1"/>
          <p:nvPr/>
        </p:nvSpPr>
        <p:spPr>
          <a:xfrm>
            <a:off x="11020030" y="3972270"/>
            <a:ext cx="134652" cy="193579"/>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fr-FR" sz="1200" dirty="0">
                <a:solidFill>
                  <a:srgbClr val="2DB574"/>
                </a:solidFill>
                <a:sym typeface="Wingdings" panose="05000000000000000000" pitchFamily="2" charset="2"/>
              </a:rPr>
              <a:t></a:t>
            </a:r>
            <a:endParaRPr lang="fr-FR" sz="1200" dirty="0">
              <a:solidFill>
                <a:srgbClr val="2DB574"/>
              </a:solidFill>
            </a:endParaRPr>
          </a:p>
        </p:txBody>
      </p:sp>
      <p:sp>
        <p:nvSpPr>
          <p:cNvPr id="29" name="ZoneTexte 28">
            <a:extLst>
              <a:ext uri="{FF2B5EF4-FFF2-40B4-BE49-F238E27FC236}">
                <a16:creationId xmlns:a16="http://schemas.microsoft.com/office/drawing/2014/main" id="{79E32156-50A7-1DA5-C43D-BFBC6B6DFF21}"/>
              </a:ext>
            </a:extLst>
          </p:cNvPr>
          <p:cNvSpPr txBox="1"/>
          <p:nvPr/>
        </p:nvSpPr>
        <p:spPr>
          <a:xfrm>
            <a:off x="11026404" y="4381240"/>
            <a:ext cx="134652" cy="193579"/>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fr-FR" sz="1200" dirty="0">
                <a:solidFill>
                  <a:srgbClr val="2DB574"/>
                </a:solidFill>
                <a:sym typeface="Wingdings" panose="05000000000000000000" pitchFamily="2" charset="2"/>
              </a:rPr>
              <a:t></a:t>
            </a:r>
            <a:endParaRPr lang="fr-FR" sz="1200" dirty="0">
              <a:solidFill>
                <a:srgbClr val="2DB574"/>
              </a:solidFill>
            </a:endParaRPr>
          </a:p>
        </p:txBody>
      </p:sp>
      <p:sp>
        <p:nvSpPr>
          <p:cNvPr id="30" name="ZoneTexte 29">
            <a:extLst>
              <a:ext uri="{FF2B5EF4-FFF2-40B4-BE49-F238E27FC236}">
                <a16:creationId xmlns:a16="http://schemas.microsoft.com/office/drawing/2014/main" id="{35228D7C-6C77-A6FA-5B87-1C785091B193}"/>
              </a:ext>
            </a:extLst>
          </p:cNvPr>
          <p:cNvSpPr txBox="1"/>
          <p:nvPr/>
        </p:nvSpPr>
        <p:spPr>
          <a:xfrm>
            <a:off x="11026404" y="4790210"/>
            <a:ext cx="134652" cy="193579"/>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fr-FR" sz="1200" dirty="0">
                <a:solidFill>
                  <a:srgbClr val="2DB574"/>
                </a:solidFill>
                <a:sym typeface="Wingdings" panose="05000000000000000000" pitchFamily="2" charset="2"/>
              </a:rPr>
              <a:t></a:t>
            </a:r>
            <a:endParaRPr lang="fr-FR" sz="1200" dirty="0">
              <a:solidFill>
                <a:srgbClr val="2DB574"/>
              </a:solidFill>
            </a:endParaRPr>
          </a:p>
        </p:txBody>
      </p:sp>
      <p:sp>
        <p:nvSpPr>
          <p:cNvPr id="31" name="ZoneTexte 30">
            <a:extLst>
              <a:ext uri="{FF2B5EF4-FFF2-40B4-BE49-F238E27FC236}">
                <a16:creationId xmlns:a16="http://schemas.microsoft.com/office/drawing/2014/main" id="{14ED6688-857E-BF71-B3D9-51A1019696D4}"/>
              </a:ext>
            </a:extLst>
          </p:cNvPr>
          <p:cNvSpPr txBox="1"/>
          <p:nvPr/>
        </p:nvSpPr>
        <p:spPr>
          <a:xfrm>
            <a:off x="11026404" y="5186630"/>
            <a:ext cx="134652" cy="193579"/>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fr-FR" sz="1200" dirty="0">
                <a:solidFill>
                  <a:srgbClr val="2DB574"/>
                </a:solidFill>
                <a:sym typeface="Wingdings" panose="05000000000000000000" pitchFamily="2" charset="2"/>
              </a:rPr>
              <a:t></a:t>
            </a:r>
            <a:endParaRPr lang="fr-FR" sz="1200" dirty="0">
              <a:solidFill>
                <a:srgbClr val="2DB574"/>
              </a:solidFill>
            </a:endParaRPr>
          </a:p>
        </p:txBody>
      </p:sp>
      <p:sp>
        <p:nvSpPr>
          <p:cNvPr id="32" name="ZoneTexte 31">
            <a:extLst>
              <a:ext uri="{FF2B5EF4-FFF2-40B4-BE49-F238E27FC236}">
                <a16:creationId xmlns:a16="http://schemas.microsoft.com/office/drawing/2014/main" id="{DBE559D2-3364-23D2-25DE-3A892848A8F6}"/>
              </a:ext>
            </a:extLst>
          </p:cNvPr>
          <p:cNvSpPr txBox="1"/>
          <p:nvPr/>
        </p:nvSpPr>
        <p:spPr>
          <a:xfrm>
            <a:off x="11020030" y="5646118"/>
            <a:ext cx="134652" cy="193579"/>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fr-FR" sz="1200" dirty="0">
                <a:solidFill>
                  <a:srgbClr val="2DB574"/>
                </a:solidFill>
                <a:sym typeface="Wingdings" panose="05000000000000000000" pitchFamily="2" charset="2"/>
              </a:rPr>
              <a:t></a:t>
            </a:r>
            <a:endParaRPr lang="fr-FR" sz="1200" dirty="0">
              <a:solidFill>
                <a:srgbClr val="2DB574"/>
              </a:solidFill>
            </a:endParaRPr>
          </a:p>
        </p:txBody>
      </p:sp>
      <p:sp>
        <p:nvSpPr>
          <p:cNvPr id="33" name="Freeform 6">
            <a:extLst>
              <a:ext uri="{FF2B5EF4-FFF2-40B4-BE49-F238E27FC236}">
                <a16:creationId xmlns:a16="http://schemas.microsoft.com/office/drawing/2014/main" id="{AA0E7F9C-4FCF-F76D-B49A-A0A0BD03D1D0}"/>
              </a:ext>
            </a:extLst>
          </p:cNvPr>
          <p:cNvSpPr>
            <a:spLocks/>
          </p:cNvSpPr>
          <p:nvPr/>
        </p:nvSpPr>
        <p:spPr bwMode="auto">
          <a:xfrm>
            <a:off x="10423393" y="2357813"/>
            <a:ext cx="186427" cy="162346"/>
          </a:xfrm>
          <a:custGeom>
            <a:avLst/>
            <a:gdLst/>
            <a:ahLst/>
            <a:cxnLst>
              <a:cxn ang="0">
                <a:pos x="60" y="4"/>
              </a:cxn>
              <a:cxn ang="0">
                <a:pos x="60" y="4"/>
              </a:cxn>
              <a:cxn ang="0">
                <a:pos x="74" y="26"/>
              </a:cxn>
              <a:cxn ang="0">
                <a:pos x="74" y="26"/>
              </a:cxn>
              <a:cxn ang="0">
                <a:pos x="100" y="34"/>
              </a:cxn>
              <a:cxn ang="0">
                <a:pos x="100" y="34"/>
              </a:cxn>
              <a:cxn ang="0">
                <a:pos x="104" y="36"/>
              </a:cxn>
              <a:cxn ang="0">
                <a:pos x="106" y="38"/>
              </a:cxn>
              <a:cxn ang="0">
                <a:pos x="106" y="42"/>
              </a:cxn>
              <a:cxn ang="0">
                <a:pos x="104" y="44"/>
              </a:cxn>
              <a:cxn ang="0">
                <a:pos x="104" y="44"/>
              </a:cxn>
              <a:cxn ang="0">
                <a:pos x="86" y="66"/>
              </a:cxn>
              <a:cxn ang="0">
                <a:pos x="86" y="66"/>
              </a:cxn>
              <a:cxn ang="0">
                <a:pos x="88" y="92"/>
              </a:cxn>
              <a:cxn ang="0">
                <a:pos x="88" y="92"/>
              </a:cxn>
              <a:cxn ang="0">
                <a:pos x="86" y="96"/>
              </a:cxn>
              <a:cxn ang="0">
                <a:pos x="84" y="98"/>
              </a:cxn>
              <a:cxn ang="0">
                <a:pos x="82" y="100"/>
              </a:cxn>
              <a:cxn ang="0">
                <a:pos x="78" y="100"/>
              </a:cxn>
              <a:cxn ang="0">
                <a:pos x="78" y="100"/>
              </a:cxn>
              <a:cxn ang="0">
                <a:pos x="50" y="90"/>
              </a:cxn>
              <a:cxn ang="0">
                <a:pos x="50" y="90"/>
              </a:cxn>
              <a:cxn ang="0">
                <a:pos x="28" y="98"/>
              </a:cxn>
              <a:cxn ang="0">
                <a:pos x="28" y="98"/>
              </a:cxn>
              <a:cxn ang="0">
                <a:pos x="22" y="100"/>
              </a:cxn>
              <a:cxn ang="0">
                <a:pos x="20" y="100"/>
              </a:cxn>
              <a:cxn ang="0">
                <a:pos x="18" y="98"/>
              </a:cxn>
              <a:cxn ang="0">
                <a:pos x="16" y="92"/>
              </a:cxn>
              <a:cxn ang="0">
                <a:pos x="16" y="92"/>
              </a:cxn>
              <a:cxn ang="0">
                <a:pos x="18" y="64"/>
              </a:cxn>
              <a:cxn ang="0">
                <a:pos x="18" y="64"/>
              </a:cxn>
              <a:cxn ang="0">
                <a:pos x="2" y="44"/>
              </a:cxn>
              <a:cxn ang="0">
                <a:pos x="2" y="44"/>
              </a:cxn>
              <a:cxn ang="0">
                <a:pos x="0" y="40"/>
              </a:cxn>
              <a:cxn ang="0">
                <a:pos x="0" y="38"/>
              </a:cxn>
              <a:cxn ang="0">
                <a:pos x="2" y="34"/>
              </a:cxn>
              <a:cxn ang="0">
                <a:pos x="6" y="32"/>
              </a:cxn>
              <a:cxn ang="0">
                <a:pos x="6" y="32"/>
              </a:cxn>
              <a:cxn ang="0">
                <a:pos x="32" y="24"/>
              </a:cxn>
              <a:cxn ang="0">
                <a:pos x="32" y="24"/>
              </a:cxn>
              <a:cxn ang="0">
                <a:pos x="46" y="4"/>
              </a:cxn>
              <a:cxn ang="0">
                <a:pos x="46" y="4"/>
              </a:cxn>
              <a:cxn ang="0">
                <a:pos x="50" y="0"/>
              </a:cxn>
              <a:cxn ang="0">
                <a:pos x="52" y="0"/>
              </a:cxn>
              <a:cxn ang="0">
                <a:pos x="56" y="0"/>
              </a:cxn>
              <a:cxn ang="0">
                <a:pos x="60" y="4"/>
              </a:cxn>
              <a:cxn ang="0">
                <a:pos x="60" y="4"/>
              </a:cxn>
            </a:cxnLst>
            <a:rect l="0" t="0" r="r" b="b"/>
            <a:pathLst>
              <a:path w="106" h="100">
                <a:moveTo>
                  <a:pt x="60" y="4"/>
                </a:moveTo>
                <a:lnTo>
                  <a:pt x="60" y="4"/>
                </a:lnTo>
                <a:lnTo>
                  <a:pt x="74" y="26"/>
                </a:lnTo>
                <a:lnTo>
                  <a:pt x="74" y="26"/>
                </a:lnTo>
                <a:lnTo>
                  <a:pt x="100" y="34"/>
                </a:lnTo>
                <a:lnTo>
                  <a:pt x="100" y="34"/>
                </a:lnTo>
                <a:lnTo>
                  <a:pt x="104" y="36"/>
                </a:lnTo>
                <a:lnTo>
                  <a:pt x="106" y="38"/>
                </a:lnTo>
                <a:lnTo>
                  <a:pt x="106" y="42"/>
                </a:lnTo>
                <a:lnTo>
                  <a:pt x="104" y="44"/>
                </a:lnTo>
                <a:lnTo>
                  <a:pt x="104" y="44"/>
                </a:lnTo>
                <a:lnTo>
                  <a:pt x="86" y="66"/>
                </a:lnTo>
                <a:lnTo>
                  <a:pt x="86" y="66"/>
                </a:lnTo>
                <a:lnTo>
                  <a:pt x="88" y="92"/>
                </a:lnTo>
                <a:lnTo>
                  <a:pt x="88" y="92"/>
                </a:lnTo>
                <a:lnTo>
                  <a:pt x="86" y="96"/>
                </a:lnTo>
                <a:lnTo>
                  <a:pt x="84" y="98"/>
                </a:lnTo>
                <a:lnTo>
                  <a:pt x="82" y="100"/>
                </a:lnTo>
                <a:lnTo>
                  <a:pt x="78" y="100"/>
                </a:lnTo>
                <a:lnTo>
                  <a:pt x="78" y="100"/>
                </a:lnTo>
                <a:lnTo>
                  <a:pt x="50" y="90"/>
                </a:lnTo>
                <a:lnTo>
                  <a:pt x="50" y="90"/>
                </a:lnTo>
                <a:lnTo>
                  <a:pt x="28" y="98"/>
                </a:lnTo>
                <a:lnTo>
                  <a:pt x="28" y="98"/>
                </a:lnTo>
                <a:lnTo>
                  <a:pt x="22" y="100"/>
                </a:lnTo>
                <a:lnTo>
                  <a:pt x="20" y="100"/>
                </a:lnTo>
                <a:lnTo>
                  <a:pt x="18" y="98"/>
                </a:lnTo>
                <a:lnTo>
                  <a:pt x="16" y="92"/>
                </a:lnTo>
                <a:lnTo>
                  <a:pt x="16" y="92"/>
                </a:lnTo>
                <a:lnTo>
                  <a:pt x="18" y="64"/>
                </a:lnTo>
                <a:lnTo>
                  <a:pt x="18" y="64"/>
                </a:lnTo>
                <a:lnTo>
                  <a:pt x="2" y="44"/>
                </a:lnTo>
                <a:lnTo>
                  <a:pt x="2" y="44"/>
                </a:lnTo>
                <a:lnTo>
                  <a:pt x="0" y="40"/>
                </a:lnTo>
                <a:lnTo>
                  <a:pt x="0" y="38"/>
                </a:lnTo>
                <a:lnTo>
                  <a:pt x="2" y="34"/>
                </a:lnTo>
                <a:lnTo>
                  <a:pt x="6" y="32"/>
                </a:lnTo>
                <a:lnTo>
                  <a:pt x="6" y="32"/>
                </a:lnTo>
                <a:lnTo>
                  <a:pt x="32" y="24"/>
                </a:lnTo>
                <a:lnTo>
                  <a:pt x="32" y="24"/>
                </a:lnTo>
                <a:lnTo>
                  <a:pt x="46" y="4"/>
                </a:lnTo>
                <a:lnTo>
                  <a:pt x="46" y="4"/>
                </a:lnTo>
                <a:lnTo>
                  <a:pt x="50" y="0"/>
                </a:lnTo>
                <a:lnTo>
                  <a:pt x="52" y="0"/>
                </a:lnTo>
                <a:lnTo>
                  <a:pt x="56" y="0"/>
                </a:lnTo>
                <a:lnTo>
                  <a:pt x="60" y="4"/>
                </a:lnTo>
                <a:lnTo>
                  <a:pt x="60" y="4"/>
                </a:lnTo>
                <a:close/>
              </a:path>
            </a:pathLst>
          </a:custGeom>
          <a:solidFill>
            <a:srgbClr val="121B5A"/>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4" name="Freeform 6">
            <a:extLst>
              <a:ext uri="{FF2B5EF4-FFF2-40B4-BE49-F238E27FC236}">
                <a16:creationId xmlns:a16="http://schemas.microsoft.com/office/drawing/2014/main" id="{9F4E6A97-6CC2-1F6B-279D-D2876ABA033B}"/>
              </a:ext>
            </a:extLst>
          </p:cNvPr>
          <p:cNvSpPr>
            <a:spLocks/>
          </p:cNvSpPr>
          <p:nvPr/>
        </p:nvSpPr>
        <p:spPr bwMode="auto">
          <a:xfrm>
            <a:off x="10423393" y="3174502"/>
            <a:ext cx="186427" cy="162346"/>
          </a:xfrm>
          <a:custGeom>
            <a:avLst/>
            <a:gdLst/>
            <a:ahLst/>
            <a:cxnLst>
              <a:cxn ang="0">
                <a:pos x="60" y="4"/>
              </a:cxn>
              <a:cxn ang="0">
                <a:pos x="60" y="4"/>
              </a:cxn>
              <a:cxn ang="0">
                <a:pos x="74" y="26"/>
              </a:cxn>
              <a:cxn ang="0">
                <a:pos x="74" y="26"/>
              </a:cxn>
              <a:cxn ang="0">
                <a:pos x="100" y="34"/>
              </a:cxn>
              <a:cxn ang="0">
                <a:pos x="100" y="34"/>
              </a:cxn>
              <a:cxn ang="0">
                <a:pos x="104" y="36"/>
              </a:cxn>
              <a:cxn ang="0">
                <a:pos x="106" y="38"/>
              </a:cxn>
              <a:cxn ang="0">
                <a:pos x="106" y="42"/>
              </a:cxn>
              <a:cxn ang="0">
                <a:pos x="104" y="44"/>
              </a:cxn>
              <a:cxn ang="0">
                <a:pos x="104" y="44"/>
              </a:cxn>
              <a:cxn ang="0">
                <a:pos x="86" y="66"/>
              </a:cxn>
              <a:cxn ang="0">
                <a:pos x="86" y="66"/>
              </a:cxn>
              <a:cxn ang="0">
                <a:pos x="88" y="92"/>
              </a:cxn>
              <a:cxn ang="0">
                <a:pos x="88" y="92"/>
              </a:cxn>
              <a:cxn ang="0">
                <a:pos x="86" y="96"/>
              </a:cxn>
              <a:cxn ang="0">
                <a:pos x="84" y="98"/>
              </a:cxn>
              <a:cxn ang="0">
                <a:pos x="82" y="100"/>
              </a:cxn>
              <a:cxn ang="0">
                <a:pos x="78" y="100"/>
              </a:cxn>
              <a:cxn ang="0">
                <a:pos x="78" y="100"/>
              </a:cxn>
              <a:cxn ang="0">
                <a:pos x="50" y="90"/>
              </a:cxn>
              <a:cxn ang="0">
                <a:pos x="50" y="90"/>
              </a:cxn>
              <a:cxn ang="0">
                <a:pos x="28" y="98"/>
              </a:cxn>
              <a:cxn ang="0">
                <a:pos x="28" y="98"/>
              </a:cxn>
              <a:cxn ang="0">
                <a:pos x="22" y="100"/>
              </a:cxn>
              <a:cxn ang="0">
                <a:pos x="20" y="100"/>
              </a:cxn>
              <a:cxn ang="0">
                <a:pos x="18" y="98"/>
              </a:cxn>
              <a:cxn ang="0">
                <a:pos x="16" y="92"/>
              </a:cxn>
              <a:cxn ang="0">
                <a:pos x="16" y="92"/>
              </a:cxn>
              <a:cxn ang="0">
                <a:pos x="18" y="64"/>
              </a:cxn>
              <a:cxn ang="0">
                <a:pos x="18" y="64"/>
              </a:cxn>
              <a:cxn ang="0">
                <a:pos x="2" y="44"/>
              </a:cxn>
              <a:cxn ang="0">
                <a:pos x="2" y="44"/>
              </a:cxn>
              <a:cxn ang="0">
                <a:pos x="0" y="40"/>
              </a:cxn>
              <a:cxn ang="0">
                <a:pos x="0" y="38"/>
              </a:cxn>
              <a:cxn ang="0">
                <a:pos x="2" y="34"/>
              </a:cxn>
              <a:cxn ang="0">
                <a:pos x="6" y="32"/>
              </a:cxn>
              <a:cxn ang="0">
                <a:pos x="6" y="32"/>
              </a:cxn>
              <a:cxn ang="0">
                <a:pos x="32" y="24"/>
              </a:cxn>
              <a:cxn ang="0">
                <a:pos x="32" y="24"/>
              </a:cxn>
              <a:cxn ang="0">
                <a:pos x="46" y="4"/>
              </a:cxn>
              <a:cxn ang="0">
                <a:pos x="46" y="4"/>
              </a:cxn>
              <a:cxn ang="0">
                <a:pos x="50" y="0"/>
              </a:cxn>
              <a:cxn ang="0">
                <a:pos x="52" y="0"/>
              </a:cxn>
              <a:cxn ang="0">
                <a:pos x="56" y="0"/>
              </a:cxn>
              <a:cxn ang="0">
                <a:pos x="60" y="4"/>
              </a:cxn>
              <a:cxn ang="0">
                <a:pos x="60" y="4"/>
              </a:cxn>
            </a:cxnLst>
            <a:rect l="0" t="0" r="r" b="b"/>
            <a:pathLst>
              <a:path w="106" h="100">
                <a:moveTo>
                  <a:pt x="60" y="4"/>
                </a:moveTo>
                <a:lnTo>
                  <a:pt x="60" y="4"/>
                </a:lnTo>
                <a:lnTo>
                  <a:pt x="74" y="26"/>
                </a:lnTo>
                <a:lnTo>
                  <a:pt x="74" y="26"/>
                </a:lnTo>
                <a:lnTo>
                  <a:pt x="100" y="34"/>
                </a:lnTo>
                <a:lnTo>
                  <a:pt x="100" y="34"/>
                </a:lnTo>
                <a:lnTo>
                  <a:pt x="104" y="36"/>
                </a:lnTo>
                <a:lnTo>
                  <a:pt x="106" y="38"/>
                </a:lnTo>
                <a:lnTo>
                  <a:pt x="106" y="42"/>
                </a:lnTo>
                <a:lnTo>
                  <a:pt x="104" y="44"/>
                </a:lnTo>
                <a:lnTo>
                  <a:pt x="104" y="44"/>
                </a:lnTo>
                <a:lnTo>
                  <a:pt x="86" y="66"/>
                </a:lnTo>
                <a:lnTo>
                  <a:pt x="86" y="66"/>
                </a:lnTo>
                <a:lnTo>
                  <a:pt x="88" y="92"/>
                </a:lnTo>
                <a:lnTo>
                  <a:pt x="88" y="92"/>
                </a:lnTo>
                <a:lnTo>
                  <a:pt x="86" y="96"/>
                </a:lnTo>
                <a:lnTo>
                  <a:pt x="84" y="98"/>
                </a:lnTo>
                <a:lnTo>
                  <a:pt x="82" y="100"/>
                </a:lnTo>
                <a:lnTo>
                  <a:pt x="78" y="100"/>
                </a:lnTo>
                <a:lnTo>
                  <a:pt x="78" y="100"/>
                </a:lnTo>
                <a:lnTo>
                  <a:pt x="50" y="90"/>
                </a:lnTo>
                <a:lnTo>
                  <a:pt x="50" y="90"/>
                </a:lnTo>
                <a:lnTo>
                  <a:pt x="28" y="98"/>
                </a:lnTo>
                <a:lnTo>
                  <a:pt x="28" y="98"/>
                </a:lnTo>
                <a:lnTo>
                  <a:pt x="22" y="100"/>
                </a:lnTo>
                <a:lnTo>
                  <a:pt x="20" y="100"/>
                </a:lnTo>
                <a:lnTo>
                  <a:pt x="18" y="98"/>
                </a:lnTo>
                <a:lnTo>
                  <a:pt x="16" y="92"/>
                </a:lnTo>
                <a:lnTo>
                  <a:pt x="16" y="92"/>
                </a:lnTo>
                <a:lnTo>
                  <a:pt x="18" y="64"/>
                </a:lnTo>
                <a:lnTo>
                  <a:pt x="18" y="64"/>
                </a:lnTo>
                <a:lnTo>
                  <a:pt x="2" y="44"/>
                </a:lnTo>
                <a:lnTo>
                  <a:pt x="2" y="44"/>
                </a:lnTo>
                <a:lnTo>
                  <a:pt x="0" y="40"/>
                </a:lnTo>
                <a:lnTo>
                  <a:pt x="0" y="38"/>
                </a:lnTo>
                <a:lnTo>
                  <a:pt x="2" y="34"/>
                </a:lnTo>
                <a:lnTo>
                  <a:pt x="6" y="32"/>
                </a:lnTo>
                <a:lnTo>
                  <a:pt x="6" y="32"/>
                </a:lnTo>
                <a:lnTo>
                  <a:pt x="32" y="24"/>
                </a:lnTo>
                <a:lnTo>
                  <a:pt x="32" y="24"/>
                </a:lnTo>
                <a:lnTo>
                  <a:pt x="46" y="4"/>
                </a:lnTo>
                <a:lnTo>
                  <a:pt x="46" y="4"/>
                </a:lnTo>
                <a:lnTo>
                  <a:pt x="50" y="0"/>
                </a:lnTo>
                <a:lnTo>
                  <a:pt x="52" y="0"/>
                </a:lnTo>
                <a:lnTo>
                  <a:pt x="56" y="0"/>
                </a:lnTo>
                <a:lnTo>
                  <a:pt x="60" y="4"/>
                </a:lnTo>
                <a:lnTo>
                  <a:pt x="60" y="4"/>
                </a:lnTo>
                <a:close/>
              </a:path>
            </a:pathLst>
          </a:custGeom>
          <a:solidFill>
            <a:srgbClr val="121B5A"/>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5" name="Freeform 6">
            <a:extLst>
              <a:ext uri="{FF2B5EF4-FFF2-40B4-BE49-F238E27FC236}">
                <a16:creationId xmlns:a16="http://schemas.microsoft.com/office/drawing/2014/main" id="{BE1739B0-29E7-7B56-9E9C-A0E4D43E3DF3}"/>
              </a:ext>
            </a:extLst>
          </p:cNvPr>
          <p:cNvSpPr>
            <a:spLocks/>
          </p:cNvSpPr>
          <p:nvPr/>
        </p:nvSpPr>
        <p:spPr bwMode="auto">
          <a:xfrm>
            <a:off x="10423393" y="3984540"/>
            <a:ext cx="186427" cy="162346"/>
          </a:xfrm>
          <a:custGeom>
            <a:avLst/>
            <a:gdLst/>
            <a:ahLst/>
            <a:cxnLst>
              <a:cxn ang="0">
                <a:pos x="60" y="4"/>
              </a:cxn>
              <a:cxn ang="0">
                <a:pos x="60" y="4"/>
              </a:cxn>
              <a:cxn ang="0">
                <a:pos x="74" y="26"/>
              </a:cxn>
              <a:cxn ang="0">
                <a:pos x="74" y="26"/>
              </a:cxn>
              <a:cxn ang="0">
                <a:pos x="100" y="34"/>
              </a:cxn>
              <a:cxn ang="0">
                <a:pos x="100" y="34"/>
              </a:cxn>
              <a:cxn ang="0">
                <a:pos x="104" y="36"/>
              </a:cxn>
              <a:cxn ang="0">
                <a:pos x="106" y="38"/>
              </a:cxn>
              <a:cxn ang="0">
                <a:pos x="106" y="42"/>
              </a:cxn>
              <a:cxn ang="0">
                <a:pos x="104" y="44"/>
              </a:cxn>
              <a:cxn ang="0">
                <a:pos x="104" y="44"/>
              </a:cxn>
              <a:cxn ang="0">
                <a:pos x="86" y="66"/>
              </a:cxn>
              <a:cxn ang="0">
                <a:pos x="86" y="66"/>
              </a:cxn>
              <a:cxn ang="0">
                <a:pos x="88" y="92"/>
              </a:cxn>
              <a:cxn ang="0">
                <a:pos x="88" y="92"/>
              </a:cxn>
              <a:cxn ang="0">
                <a:pos x="86" y="96"/>
              </a:cxn>
              <a:cxn ang="0">
                <a:pos x="84" y="98"/>
              </a:cxn>
              <a:cxn ang="0">
                <a:pos x="82" y="100"/>
              </a:cxn>
              <a:cxn ang="0">
                <a:pos x="78" y="100"/>
              </a:cxn>
              <a:cxn ang="0">
                <a:pos x="78" y="100"/>
              </a:cxn>
              <a:cxn ang="0">
                <a:pos x="50" y="90"/>
              </a:cxn>
              <a:cxn ang="0">
                <a:pos x="50" y="90"/>
              </a:cxn>
              <a:cxn ang="0">
                <a:pos x="28" y="98"/>
              </a:cxn>
              <a:cxn ang="0">
                <a:pos x="28" y="98"/>
              </a:cxn>
              <a:cxn ang="0">
                <a:pos x="22" y="100"/>
              </a:cxn>
              <a:cxn ang="0">
                <a:pos x="20" y="100"/>
              </a:cxn>
              <a:cxn ang="0">
                <a:pos x="18" y="98"/>
              </a:cxn>
              <a:cxn ang="0">
                <a:pos x="16" y="92"/>
              </a:cxn>
              <a:cxn ang="0">
                <a:pos x="16" y="92"/>
              </a:cxn>
              <a:cxn ang="0">
                <a:pos x="18" y="64"/>
              </a:cxn>
              <a:cxn ang="0">
                <a:pos x="18" y="64"/>
              </a:cxn>
              <a:cxn ang="0">
                <a:pos x="2" y="44"/>
              </a:cxn>
              <a:cxn ang="0">
                <a:pos x="2" y="44"/>
              </a:cxn>
              <a:cxn ang="0">
                <a:pos x="0" y="40"/>
              </a:cxn>
              <a:cxn ang="0">
                <a:pos x="0" y="38"/>
              </a:cxn>
              <a:cxn ang="0">
                <a:pos x="2" y="34"/>
              </a:cxn>
              <a:cxn ang="0">
                <a:pos x="6" y="32"/>
              </a:cxn>
              <a:cxn ang="0">
                <a:pos x="6" y="32"/>
              </a:cxn>
              <a:cxn ang="0">
                <a:pos x="32" y="24"/>
              </a:cxn>
              <a:cxn ang="0">
                <a:pos x="32" y="24"/>
              </a:cxn>
              <a:cxn ang="0">
                <a:pos x="46" y="4"/>
              </a:cxn>
              <a:cxn ang="0">
                <a:pos x="46" y="4"/>
              </a:cxn>
              <a:cxn ang="0">
                <a:pos x="50" y="0"/>
              </a:cxn>
              <a:cxn ang="0">
                <a:pos x="52" y="0"/>
              </a:cxn>
              <a:cxn ang="0">
                <a:pos x="56" y="0"/>
              </a:cxn>
              <a:cxn ang="0">
                <a:pos x="60" y="4"/>
              </a:cxn>
              <a:cxn ang="0">
                <a:pos x="60" y="4"/>
              </a:cxn>
            </a:cxnLst>
            <a:rect l="0" t="0" r="r" b="b"/>
            <a:pathLst>
              <a:path w="106" h="100">
                <a:moveTo>
                  <a:pt x="60" y="4"/>
                </a:moveTo>
                <a:lnTo>
                  <a:pt x="60" y="4"/>
                </a:lnTo>
                <a:lnTo>
                  <a:pt x="74" y="26"/>
                </a:lnTo>
                <a:lnTo>
                  <a:pt x="74" y="26"/>
                </a:lnTo>
                <a:lnTo>
                  <a:pt x="100" y="34"/>
                </a:lnTo>
                <a:lnTo>
                  <a:pt x="100" y="34"/>
                </a:lnTo>
                <a:lnTo>
                  <a:pt x="104" y="36"/>
                </a:lnTo>
                <a:lnTo>
                  <a:pt x="106" y="38"/>
                </a:lnTo>
                <a:lnTo>
                  <a:pt x="106" y="42"/>
                </a:lnTo>
                <a:lnTo>
                  <a:pt x="104" y="44"/>
                </a:lnTo>
                <a:lnTo>
                  <a:pt x="104" y="44"/>
                </a:lnTo>
                <a:lnTo>
                  <a:pt x="86" y="66"/>
                </a:lnTo>
                <a:lnTo>
                  <a:pt x="86" y="66"/>
                </a:lnTo>
                <a:lnTo>
                  <a:pt x="88" y="92"/>
                </a:lnTo>
                <a:lnTo>
                  <a:pt x="88" y="92"/>
                </a:lnTo>
                <a:lnTo>
                  <a:pt x="86" y="96"/>
                </a:lnTo>
                <a:lnTo>
                  <a:pt x="84" y="98"/>
                </a:lnTo>
                <a:lnTo>
                  <a:pt x="82" y="100"/>
                </a:lnTo>
                <a:lnTo>
                  <a:pt x="78" y="100"/>
                </a:lnTo>
                <a:lnTo>
                  <a:pt x="78" y="100"/>
                </a:lnTo>
                <a:lnTo>
                  <a:pt x="50" y="90"/>
                </a:lnTo>
                <a:lnTo>
                  <a:pt x="50" y="90"/>
                </a:lnTo>
                <a:lnTo>
                  <a:pt x="28" y="98"/>
                </a:lnTo>
                <a:lnTo>
                  <a:pt x="28" y="98"/>
                </a:lnTo>
                <a:lnTo>
                  <a:pt x="22" y="100"/>
                </a:lnTo>
                <a:lnTo>
                  <a:pt x="20" y="100"/>
                </a:lnTo>
                <a:lnTo>
                  <a:pt x="18" y="98"/>
                </a:lnTo>
                <a:lnTo>
                  <a:pt x="16" y="92"/>
                </a:lnTo>
                <a:lnTo>
                  <a:pt x="16" y="92"/>
                </a:lnTo>
                <a:lnTo>
                  <a:pt x="18" y="64"/>
                </a:lnTo>
                <a:lnTo>
                  <a:pt x="18" y="64"/>
                </a:lnTo>
                <a:lnTo>
                  <a:pt x="2" y="44"/>
                </a:lnTo>
                <a:lnTo>
                  <a:pt x="2" y="44"/>
                </a:lnTo>
                <a:lnTo>
                  <a:pt x="0" y="40"/>
                </a:lnTo>
                <a:lnTo>
                  <a:pt x="0" y="38"/>
                </a:lnTo>
                <a:lnTo>
                  <a:pt x="2" y="34"/>
                </a:lnTo>
                <a:lnTo>
                  <a:pt x="6" y="32"/>
                </a:lnTo>
                <a:lnTo>
                  <a:pt x="6" y="32"/>
                </a:lnTo>
                <a:lnTo>
                  <a:pt x="32" y="24"/>
                </a:lnTo>
                <a:lnTo>
                  <a:pt x="32" y="24"/>
                </a:lnTo>
                <a:lnTo>
                  <a:pt x="46" y="4"/>
                </a:lnTo>
                <a:lnTo>
                  <a:pt x="46" y="4"/>
                </a:lnTo>
                <a:lnTo>
                  <a:pt x="50" y="0"/>
                </a:lnTo>
                <a:lnTo>
                  <a:pt x="52" y="0"/>
                </a:lnTo>
                <a:lnTo>
                  <a:pt x="56" y="0"/>
                </a:lnTo>
                <a:lnTo>
                  <a:pt x="60" y="4"/>
                </a:lnTo>
                <a:lnTo>
                  <a:pt x="60" y="4"/>
                </a:lnTo>
                <a:close/>
              </a:path>
            </a:pathLst>
          </a:custGeom>
          <a:solidFill>
            <a:srgbClr val="121B5A"/>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6" name="Freeform 6">
            <a:extLst>
              <a:ext uri="{FF2B5EF4-FFF2-40B4-BE49-F238E27FC236}">
                <a16:creationId xmlns:a16="http://schemas.microsoft.com/office/drawing/2014/main" id="{3540C2B9-EB52-DA84-2508-3B07378FC363}"/>
              </a:ext>
            </a:extLst>
          </p:cNvPr>
          <p:cNvSpPr>
            <a:spLocks/>
          </p:cNvSpPr>
          <p:nvPr/>
        </p:nvSpPr>
        <p:spPr bwMode="auto">
          <a:xfrm>
            <a:off x="10423393" y="4406898"/>
            <a:ext cx="186427" cy="162346"/>
          </a:xfrm>
          <a:custGeom>
            <a:avLst/>
            <a:gdLst/>
            <a:ahLst/>
            <a:cxnLst>
              <a:cxn ang="0">
                <a:pos x="60" y="4"/>
              </a:cxn>
              <a:cxn ang="0">
                <a:pos x="60" y="4"/>
              </a:cxn>
              <a:cxn ang="0">
                <a:pos x="74" y="26"/>
              </a:cxn>
              <a:cxn ang="0">
                <a:pos x="74" y="26"/>
              </a:cxn>
              <a:cxn ang="0">
                <a:pos x="100" y="34"/>
              </a:cxn>
              <a:cxn ang="0">
                <a:pos x="100" y="34"/>
              </a:cxn>
              <a:cxn ang="0">
                <a:pos x="104" y="36"/>
              </a:cxn>
              <a:cxn ang="0">
                <a:pos x="106" y="38"/>
              </a:cxn>
              <a:cxn ang="0">
                <a:pos x="106" y="42"/>
              </a:cxn>
              <a:cxn ang="0">
                <a:pos x="104" y="44"/>
              </a:cxn>
              <a:cxn ang="0">
                <a:pos x="104" y="44"/>
              </a:cxn>
              <a:cxn ang="0">
                <a:pos x="86" y="66"/>
              </a:cxn>
              <a:cxn ang="0">
                <a:pos x="86" y="66"/>
              </a:cxn>
              <a:cxn ang="0">
                <a:pos x="88" y="92"/>
              </a:cxn>
              <a:cxn ang="0">
                <a:pos x="88" y="92"/>
              </a:cxn>
              <a:cxn ang="0">
                <a:pos x="86" y="96"/>
              </a:cxn>
              <a:cxn ang="0">
                <a:pos x="84" y="98"/>
              </a:cxn>
              <a:cxn ang="0">
                <a:pos x="82" y="100"/>
              </a:cxn>
              <a:cxn ang="0">
                <a:pos x="78" y="100"/>
              </a:cxn>
              <a:cxn ang="0">
                <a:pos x="78" y="100"/>
              </a:cxn>
              <a:cxn ang="0">
                <a:pos x="50" y="90"/>
              </a:cxn>
              <a:cxn ang="0">
                <a:pos x="50" y="90"/>
              </a:cxn>
              <a:cxn ang="0">
                <a:pos x="28" y="98"/>
              </a:cxn>
              <a:cxn ang="0">
                <a:pos x="28" y="98"/>
              </a:cxn>
              <a:cxn ang="0">
                <a:pos x="22" y="100"/>
              </a:cxn>
              <a:cxn ang="0">
                <a:pos x="20" y="100"/>
              </a:cxn>
              <a:cxn ang="0">
                <a:pos x="18" y="98"/>
              </a:cxn>
              <a:cxn ang="0">
                <a:pos x="16" y="92"/>
              </a:cxn>
              <a:cxn ang="0">
                <a:pos x="16" y="92"/>
              </a:cxn>
              <a:cxn ang="0">
                <a:pos x="18" y="64"/>
              </a:cxn>
              <a:cxn ang="0">
                <a:pos x="18" y="64"/>
              </a:cxn>
              <a:cxn ang="0">
                <a:pos x="2" y="44"/>
              </a:cxn>
              <a:cxn ang="0">
                <a:pos x="2" y="44"/>
              </a:cxn>
              <a:cxn ang="0">
                <a:pos x="0" y="40"/>
              </a:cxn>
              <a:cxn ang="0">
                <a:pos x="0" y="38"/>
              </a:cxn>
              <a:cxn ang="0">
                <a:pos x="2" y="34"/>
              </a:cxn>
              <a:cxn ang="0">
                <a:pos x="6" y="32"/>
              </a:cxn>
              <a:cxn ang="0">
                <a:pos x="6" y="32"/>
              </a:cxn>
              <a:cxn ang="0">
                <a:pos x="32" y="24"/>
              </a:cxn>
              <a:cxn ang="0">
                <a:pos x="32" y="24"/>
              </a:cxn>
              <a:cxn ang="0">
                <a:pos x="46" y="4"/>
              </a:cxn>
              <a:cxn ang="0">
                <a:pos x="46" y="4"/>
              </a:cxn>
              <a:cxn ang="0">
                <a:pos x="50" y="0"/>
              </a:cxn>
              <a:cxn ang="0">
                <a:pos x="52" y="0"/>
              </a:cxn>
              <a:cxn ang="0">
                <a:pos x="56" y="0"/>
              </a:cxn>
              <a:cxn ang="0">
                <a:pos x="60" y="4"/>
              </a:cxn>
              <a:cxn ang="0">
                <a:pos x="60" y="4"/>
              </a:cxn>
            </a:cxnLst>
            <a:rect l="0" t="0" r="r" b="b"/>
            <a:pathLst>
              <a:path w="106" h="100">
                <a:moveTo>
                  <a:pt x="60" y="4"/>
                </a:moveTo>
                <a:lnTo>
                  <a:pt x="60" y="4"/>
                </a:lnTo>
                <a:lnTo>
                  <a:pt x="74" y="26"/>
                </a:lnTo>
                <a:lnTo>
                  <a:pt x="74" y="26"/>
                </a:lnTo>
                <a:lnTo>
                  <a:pt x="100" y="34"/>
                </a:lnTo>
                <a:lnTo>
                  <a:pt x="100" y="34"/>
                </a:lnTo>
                <a:lnTo>
                  <a:pt x="104" y="36"/>
                </a:lnTo>
                <a:lnTo>
                  <a:pt x="106" y="38"/>
                </a:lnTo>
                <a:lnTo>
                  <a:pt x="106" y="42"/>
                </a:lnTo>
                <a:lnTo>
                  <a:pt x="104" y="44"/>
                </a:lnTo>
                <a:lnTo>
                  <a:pt x="104" y="44"/>
                </a:lnTo>
                <a:lnTo>
                  <a:pt x="86" y="66"/>
                </a:lnTo>
                <a:lnTo>
                  <a:pt x="86" y="66"/>
                </a:lnTo>
                <a:lnTo>
                  <a:pt x="88" y="92"/>
                </a:lnTo>
                <a:lnTo>
                  <a:pt x="88" y="92"/>
                </a:lnTo>
                <a:lnTo>
                  <a:pt x="86" y="96"/>
                </a:lnTo>
                <a:lnTo>
                  <a:pt x="84" y="98"/>
                </a:lnTo>
                <a:lnTo>
                  <a:pt x="82" y="100"/>
                </a:lnTo>
                <a:lnTo>
                  <a:pt x="78" y="100"/>
                </a:lnTo>
                <a:lnTo>
                  <a:pt x="78" y="100"/>
                </a:lnTo>
                <a:lnTo>
                  <a:pt x="50" y="90"/>
                </a:lnTo>
                <a:lnTo>
                  <a:pt x="50" y="90"/>
                </a:lnTo>
                <a:lnTo>
                  <a:pt x="28" y="98"/>
                </a:lnTo>
                <a:lnTo>
                  <a:pt x="28" y="98"/>
                </a:lnTo>
                <a:lnTo>
                  <a:pt x="22" y="100"/>
                </a:lnTo>
                <a:lnTo>
                  <a:pt x="20" y="100"/>
                </a:lnTo>
                <a:lnTo>
                  <a:pt x="18" y="98"/>
                </a:lnTo>
                <a:lnTo>
                  <a:pt x="16" y="92"/>
                </a:lnTo>
                <a:lnTo>
                  <a:pt x="16" y="92"/>
                </a:lnTo>
                <a:lnTo>
                  <a:pt x="18" y="64"/>
                </a:lnTo>
                <a:lnTo>
                  <a:pt x="18" y="64"/>
                </a:lnTo>
                <a:lnTo>
                  <a:pt x="2" y="44"/>
                </a:lnTo>
                <a:lnTo>
                  <a:pt x="2" y="44"/>
                </a:lnTo>
                <a:lnTo>
                  <a:pt x="0" y="40"/>
                </a:lnTo>
                <a:lnTo>
                  <a:pt x="0" y="38"/>
                </a:lnTo>
                <a:lnTo>
                  <a:pt x="2" y="34"/>
                </a:lnTo>
                <a:lnTo>
                  <a:pt x="6" y="32"/>
                </a:lnTo>
                <a:lnTo>
                  <a:pt x="6" y="32"/>
                </a:lnTo>
                <a:lnTo>
                  <a:pt x="32" y="24"/>
                </a:lnTo>
                <a:lnTo>
                  <a:pt x="32" y="24"/>
                </a:lnTo>
                <a:lnTo>
                  <a:pt x="46" y="4"/>
                </a:lnTo>
                <a:lnTo>
                  <a:pt x="46" y="4"/>
                </a:lnTo>
                <a:lnTo>
                  <a:pt x="50" y="0"/>
                </a:lnTo>
                <a:lnTo>
                  <a:pt x="52" y="0"/>
                </a:lnTo>
                <a:lnTo>
                  <a:pt x="56" y="0"/>
                </a:lnTo>
                <a:lnTo>
                  <a:pt x="60" y="4"/>
                </a:lnTo>
                <a:lnTo>
                  <a:pt x="60" y="4"/>
                </a:lnTo>
                <a:close/>
              </a:path>
            </a:pathLst>
          </a:custGeom>
          <a:solidFill>
            <a:srgbClr val="121B5A"/>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7" name="Freeform 6">
            <a:extLst>
              <a:ext uri="{FF2B5EF4-FFF2-40B4-BE49-F238E27FC236}">
                <a16:creationId xmlns:a16="http://schemas.microsoft.com/office/drawing/2014/main" id="{94E35A1E-1B41-B202-009C-E70E988A48AE}"/>
              </a:ext>
            </a:extLst>
          </p:cNvPr>
          <p:cNvSpPr>
            <a:spLocks/>
          </p:cNvSpPr>
          <p:nvPr/>
        </p:nvSpPr>
        <p:spPr bwMode="auto">
          <a:xfrm>
            <a:off x="10425946" y="5258683"/>
            <a:ext cx="186427" cy="162346"/>
          </a:xfrm>
          <a:custGeom>
            <a:avLst/>
            <a:gdLst/>
            <a:ahLst/>
            <a:cxnLst>
              <a:cxn ang="0">
                <a:pos x="60" y="4"/>
              </a:cxn>
              <a:cxn ang="0">
                <a:pos x="60" y="4"/>
              </a:cxn>
              <a:cxn ang="0">
                <a:pos x="74" y="26"/>
              </a:cxn>
              <a:cxn ang="0">
                <a:pos x="74" y="26"/>
              </a:cxn>
              <a:cxn ang="0">
                <a:pos x="100" y="34"/>
              </a:cxn>
              <a:cxn ang="0">
                <a:pos x="100" y="34"/>
              </a:cxn>
              <a:cxn ang="0">
                <a:pos x="104" y="36"/>
              </a:cxn>
              <a:cxn ang="0">
                <a:pos x="106" y="38"/>
              </a:cxn>
              <a:cxn ang="0">
                <a:pos x="106" y="42"/>
              </a:cxn>
              <a:cxn ang="0">
                <a:pos x="104" y="44"/>
              </a:cxn>
              <a:cxn ang="0">
                <a:pos x="104" y="44"/>
              </a:cxn>
              <a:cxn ang="0">
                <a:pos x="86" y="66"/>
              </a:cxn>
              <a:cxn ang="0">
                <a:pos x="86" y="66"/>
              </a:cxn>
              <a:cxn ang="0">
                <a:pos x="88" y="92"/>
              </a:cxn>
              <a:cxn ang="0">
                <a:pos x="88" y="92"/>
              </a:cxn>
              <a:cxn ang="0">
                <a:pos x="86" y="96"/>
              </a:cxn>
              <a:cxn ang="0">
                <a:pos x="84" y="98"/>
              </a:cxn>
              <a:cxn ang="0">
                <a:pos x="82" y="100"/>
              </a:cxn>
              <a:cxn ang="0">
                <a:pos x="78" y="100"/>
              </a:cxn>
              <a:cxn ang="0">
                <a:pos x="78" y="100"/>
              </a:cxn>
              <a:cxn ang="0">
                <a:pos x="50" y="90"/>
              </a:cxn>
              <a:cxn ang="0">
                <a:pos x="50" y="90"/>
              </a:cxn>
              <a:cxn ang="0">
                <a:pos x="28" y="98"/>
              </a:cxn>
              <a:cxn ang="0">
                <a:pos x="28" y="98"/>
              </a:cxn>
              <a:cxn ang="0">
                <a:pos x="22" y="100"/>
              </a:cxn>
              <a:cxn ang="0">
                <a:pos x="20" y="100"/>
              </a:cxn>
              <a:cxn ang="0">
                <a:pos x="18" y="98"/>
              </a:cxn>
              <a:cxn ang="0">
                <a:pos x="16" y="92"/>
              </a:cxn>
              <a:cxn ang="0">
                <a:pos x="16" y="92"/>
              </a:cxn>
              <a:cxn ang="0">
                <a:pos x="18" y="64"/>
              </a:cxn>
              <a:cxn ang="0">
                <a:pos x="18" y="64"/>
              </a:cxn>
              <a:cxn ang="0">
                <a:pos x="2" y="44"/>
              </a:cxn>
              <a:cxn ang="0">
                <a:pos x="2" y="44"/>
              </a:cxn>
              <a:cxn ang="0">
                <a:pos x="0" y="40"/>
              </a:cxn>
              <a:cxn ang="0">
                <a:pos x="0" y="38"/>
              </a:cxn>
              <a:cxn ang="0">
                <a:pos x="2" y="34"/>
              </a:cxn>
              <a:cxn ang="0">
                <a:pos x="6" y="32"/>
              </a:cxn>
              <a:cxn ang="0">
                <a:pos x="6" y="32"/>
              </a:cxn>
              <a:cxn ang="0">
                <a:pos x="32" y="24"/>
              </a:cxn>
              <a:cxn ang="0">
                <a:pos x="32" y="24"/>
              </a:cxn>
              <a:cxn ang="0">
                <a:pos x="46" y="4"/>
              </a:cxn>
              <a:cxn ang="0">
                <a:pos x="46" y="4"/>
              </a:cxn>
              <a:cxn ang="0">
                <a:pos x="50" y="0"/>
              </a:cxn>
              <a:cxn ang="0">
                <a:pos x="52" y="0"/>
              </a:cxn>
              <a:cxn ang="0">
                <a:pos x="56" y="0"/>
              </a:cxn>
              <a:cxn ang="0">
                <a:pos x="60" y="4"/>
              </a:cxn>
              <a:cxn ang="0">
                <a:pos x="60" y="4"/>
              </a:cxn>
            </a:cxnLst>
            <a:rect l="0" t="0" r="r" b="b"/>
            <a:pathLst>
              <a:path w="106" h="100">
                <a:moveTo>
                  <a:pt x="60" y="4"/>
                </a:moveTo>
                <a:lnTo>
                  <a:pt x="60" y="4"/>
                </a:lnTo>
                <a:lnTo>
                  <a:pt x="74" y="26"/>
                </a:lnTo>
                <a:lnTo>
                  <a:pt x="74" y="26"/>
                </a:lnTo>
                <a:lnTo>
                  <a:pt x="100" y="34"/>
                </a:lnTo>
                <a:lnTo>
                  <a:pt x="100" y="34"/>
                </a:lnTo>
                <a:lnTo>
                  <a:pt x="104" y="36"/>
                </a:lnTo>
                <a:lnTo>
                  <a:pt x="106" y="38"/>
                </a:lnTo>
                <a:lnTo>
                  <a:pt x="106" y="42"/>
                </a:lnTo>
                <a:lnTo>
                  <a:pt x="104" y="44"/>
                </a:lnTo>
                <a:lnTo>
                  <a:pt x="104" y="44"/>
                </a:lnTo>
                <a:lnTo>
                  <a:pt x="86" y="66"/>
                </a:lnTo>
                <a:lnTo>
                  <a:pt x="86" y="66"/>
                </a:lnTo>
                <a:lnTo>
                  <a:pt x="88" y="92"/>
                </a:lnTo>
                <a:lnTo>
                  <a:pt x="88" y="92"/>
                </a:lnTo>
                <a:lnTo>
                  <a:pt x="86" y="96"/>
                </a:lnTo>
                <a:lnTo>
                  <a:pt x="84" y="98"/>
                </a:lnTo>
                <a:lnTo>
                  <a:pt x="82" y="100"/>
                </a:lnTo>
                <a:lnTo>
                  <a:pt x="78" y="100"/>
                </a:lnTo>
                <a:lnTo>
                  <a:pt x="78" y="100"/>
                </a:lnTo>
                <a:lnTo>
                  <a:pt x="50" y="90"/>
                </a:lnTo>
                <a:lnTo>
                  <a:pt x="50" y="90"/>
                </a:lnTo>
                <a:lnTo>
                  <a:pt x="28" y="98"/>
                </a:lnTo>
                <a:lnTo>
                  <a:pt x="28" y="98"/>
                </a:lnTo>
                <a:lnTo>
                  <a:pt x="22" y="100"/>
                </a:lnTo>
                <a:lnTo>
                  <a:pt x="20" y="100"/>
                </a:lnTo>
                <a:lnTo>
                  <a:pt x="18" y="98"/>
                </a:lnTo>
                <a:lnTo>
                  <a:pt x="16" y="92"/>
                </a:lnTo>
                <a:lnTo>
                  <a:pt x="16" y="92"/>
                </a:lnTo>
                <a:lnTo>
                  <a:pt x="18" y="64"/>
                </a:lnTo>
                <a:lnTo>
                  <a:pt x="18" y="64"/>
                </a:lnTo>
                <a:lnTo>
                  <a:pt x="2" y="44"/>
                </a:lnTo>
                <a:lnTo>
                  <a:pt x="2" y="44"/>
                </a:lnTo>
                <a:lnTo>
                  <a:pt x="0" y="40"/>
                </a:lnTo>
                <a:lnTo>
                  <a:pt x="0" y="38"/>
                </a:lnTo>
                <a:lnTo>
                  <a:pt x="2" y="34"/>
                </a:lnTo>
                <a:lnTo>
                  <a:pt x="6" y="32"/>
                </a:lnTo>
                <a:lnTo>
                  <a:pt x="6" y="32"/>
                </a:lnTo>
                <a:lnTo>
                  <a:pt x="32" y="24"/>
                </a:lnTo>
                <a:lnTo>
                  <a:pt x="32" y="24"/>
                </a:lnTo>
                <a:lnTo>
                  <a:pt x="46" y="4"/>
                </a:lnTo>
                <a:lnTo>
                  <a:pt x="46" y="4"/>
                </a:lnTo>
                <a:lnTo>
                  <a:pt x="50" y="0"/>
                </a:lnTo>
                <a:lnTo>
                  <a:pt x="52" y="0"/>
                </a:lnTo>
                <a:lnTo>
                  <a:pt x="56" y="0"/>
                </a:lnTo>
                <a:lnTo>
                  <a:pt x="60" y="4"/>
                </a:lnTo>
                <a:lnTo>
                  <a:pt x="60" y="4"/>
                </a:lnTo>
                <a:close/>
              </a:path>
            </a:pathLst>
          </a:custGeom>
          <a:solidFill>
            <a:srgbClr val="121B5A"/>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8" name="Freeform 6">
            <a:extLst>
              <a:ext uri="{FF2B5EF4-FFF2-40B4-BE49-F238E27FC236}">
                <a16:creationId xmlns:a16="http://schemas.microsoft.com/office/drawing/2014/main" id="{315E151D-DF42-9E27-A3DA-70ED5BD3B0E9}"/>
              </a:ext>
            </a:extLst>
          </p:cNvPr>
          <p:cNvSpPr>
            <a:spLocks/>
          </p:cNvSpPr>
          <p:nvPr/>
        </p:nvSpPr>
        <p:spPr bwMode="auto">
          <a:xfrm>
            <a:off x="10423393" y="5668081"/>
            <a:ext cx="186427" cy="162346"/>
          </a:xfrm>
          <a:custGeom>
            <a:avLst/>
            <a:gdLst/>
            <a:ahLst/>
            <a:cxnLst>
              <a:cxn ang="0">
                <a:pos x="60" y="4"/>
              </a:cxn>
              <a:cxn ang="0">
                <a:pos x="60" y="4"/>
              </a:cxn>
              <a:cxn ang="0">
                <a:pos x="74" y="26"/>
              </a:cxn>
              <a:cxn ang="0">
                <a:pos x="74" y="26"/>
              </a:cxn>
              <a:cxn ang="0">
                <a:pos x="100" y="34"/>
              </a:cxn>
              <a:cxn ang="0">
                <a:pos x="100" y="34"/>
              </a:cxn>
              <a:cxn ang="0">
                <a:pos x="104" y="36"/>
              </a:cxn>
              <a:cxn ang="0">
                <a:pos x="106" y="38"/>
              </a:cxn>
              <a:cxn ang="0">
                <a:pos x="106" y="42"/>
              </a:cxn>
              <a:cxn ang="0">
                <a:pos x="104" y="44"/>
              </a:cxn>
              <a:cxn ang="0">
                <a:pos x="104" y="44"/>
              </a:cxn>
              <a:cxn ang="0">
                <a:pos x="86" y="66"/>
              </a:cxn>
              <a:cxn ang="0">
                <a:pos x="86" y="66"/>
              </a:cxn>
              <a:cxn ang="0">
                <a:pos x="88" y="92"/>
              </a:cxn>
              <a:cxn ang="0">
                <a:pos x="88" y="92"/>
              </a:cxn>
              <a:cxn ang="0">
                <a:pos x="86" y="96"/>
              </a:cxn>
              <a:cxn ang="0">
                <a:pos x="84" y="98"/>
              </a:cxn>
              <a:cxn ang="0">
                <a:pos x="82" y="100"/>
              </a:cxn>
              <a:cxn ang="0">
                <a:pos x="78" y="100"/>
              </a:cxn>
              <a:cxn ang="0">
                <a:pos x="78" y="100"/>
              </a:cxn>
              <a:cxn ang="0">
                <a:pos x="50" y="90"/>
              </a:cxn>
              <a:cxn ang="0">
                <a:pos x="50" y="90"/>
              </a:cxn>
              <a:cxn ang="0">
                <a:pos x="28" y="98"/>
              </a:cxn>
              <a:cxn ang="0">
                <a:pos x="28" y="98"/>
              </a:cxn>
              <a:cxn ang="0">
                <a:pos x="22" y="100"/>
              </a:cxn>
              <a:cxn ang="0">
                <a:pos x="20" y="100"/>
              </a:cxn>
              <a:cxn ang="0">
                <a:pos x="18" y="98"/>
              </a:cxn>
              <a:cxn ang="0">
                <a:pos x="16" y="92"/>
              </a:cxn>
              <a:cxn ang="0">
                <a:pos x="16" y="92"/>
              </a:cxn>
              <a:cxn ang="0">
                <a:pos x="18" y="64"/>
              </a:cxn>
              <a:cxn ang="0">
                <a:pos x="18" y="64"/>
              </a:cxn>
              <a:cxn ang="0">
                <a:pos x="2" y="44"/>
              </a:cxn>
              <a:cxn ang="0">
                <a:pos x="2" y="44"/>
              </a:cxn>
              <a:cxn ang="0">
                <a:pos x="0" y="40"/>
              </a:cxn>
              <a:cxn ang="0">
                <a:pos x="0" y="38"/>
              </a:cxn>
              <a:cxn ang="0">
                <a:pos x="2" y="34"/>
              </a:cxn>
              <a:cxn ang="0">
                <a:pos x="6" y="32"/>
              </a:cxn>
              <a:cxn ang="0">
                <a:pos x="6" y="32"/>
              </a:cxn>
              <a:cxn ang="0">
                <a:pos x="32" y="24"/>
              </a:cxn>
              <a:cxn ang="0">
                <a:pos x="32" y="24"/>
              </a:cxn>
              <a:cxn ang="0">
                <a:pos x="46" y="4"/>
              </a:cxn>
              <a:cxn ang="0">
                <a:pos x="46" y="4"/>
              </a:cxn>
              <a:cxn ang="0">
                <a:pos x="50" y="0"/>
              </a:cxn>
              <a:cxn ang="0">
                <a:pos x="52" y="0"/>
              </a:cxn>
              <a:cxn ang="0">
                <a:pos x="56" y="0"/>
              </a:cxn>
              <a:cxn ang="0">
                <a:pos x="60" y="4"/>
              </a:cxn>
              <a:cxn ang="0">
                <a:pos x="60" y="4"/>
              </a:cxn>
            </a:cxnLst>
            <a:rect l="0" t="0" r="r" b="b"/>
            <a:pathLst>
              <a:path w="106" h="100">
                <a:moveTo>
                  <a:pt x="60" y="4"/>
                </a:moveTo>
                <a:lnTo>
                  <a:pt x="60" y="4"/>
                </a:lnTo>
                <a:lnTo>
                  <a:pt x="74" y="26"/>
                </a:lnTo>
                <a:lnTo>
                  <a:pt x="74" y="26"/>
                </a:lnTo>
                <a:lnTo>
                  <a:pt x="100" y="34"/>
                </a:lnTo>
                <a:lnTo>
                  <a:pt x="100" y="34"/>
                </a:lnTo>
                <a:lnTo>
                  <a:pt x="104" y="36"/>
                </a:lnTo>
                <a:lnTo>
                  <a:pt x="106" y="38"/>
                </a:lnTo>
                <a:lnTo>
                  <a:pt x="106" y="42"/>
                </a:lnTo>
                <a:lnTo>
                  <a:pt x="104" y="44"/>
                </a:lnTo>
                <a:lnTo>
                  <a:pt x="104" y="44"/>
                </a:lnTo>
                <a:lnTo>
                  <a:pt x="86" y="66"/>
                </a:lnTo>
                <a:lnTo>
                  <a:pt x="86" y="66"/>
                </a:lnTo>
                <a:lnTo>
                  <a:pt x="88" y="92"/>
                </a:lnTo>
                <a:lnTo>
                  <a:pt x="88" y="92"/>
                </a:lnTo>
                <a:lnTo>
                  <a:pt x="86" y="96"/>
                </a:lnTo>
                <a:lnTo>
                  <a:pt x="84" y="98"/>
                </a:lnTo>
                <a:lnTo>
                  <a:pt x="82" y="100"/>
                </a:lnTo>
                <a:lnTo>
                  <a:pt x="78" y="100"/>
                </a:lnTo>
                <a:lnTo>
                  <a:pt x="78" y="100"/>
                </a:lnTo>
                <a:lnTo>
                  <a:pt x="50" y="90"/>
                </a:lnTo>
                <a:lnTo>
                  <a:pt x="50" y="90"/>
                </a:lnTo>
                <a:lnTo>
                  <a:pt x="28" y="98"/>
                </a:lnTo>
                <a:lnTo>
                  <a:pt x="28" y="98"/>
                </a:lnTo>
                <a:lnTo>
                  <a:pt x="22" y="100"/>
                </a:lnTo>
                <a:lnTo>
                  <a:pt x="20" y="100"/>
                </a:lnTo>
                <a:lnTo>
                  <a:pt x="18" y="98"/>
                </a:lnTo>
                <a:lnTo>
                  <a:pt x="16" y="92"/>
                </a:lnTo>
                <a:lnTo>
                  <a:pt x="16" y="92"/>
                </a:lnTo>
                <a:lnTo>
                  <a:pt x="18" y="64"/>
                </a:lnTo>
                <a:lnTo>
                  <a:pt x="18" y="64"/>
                </a:lnTo>
                <a:lnTo>
                  <a:pt x="2" y="44"/>
                </a:lnTo>
                <a:lnTo>
                  <a:pt x="2" y="44"/>
                </a:lnTo>
                <a:lnTo>
                  <a:pt x="0" y="40"/>
                </a:lnTo>
                <a:lnTo>
                  <a:pt x="0" y="38"/>
                </a:lnTo>
                <a:lnTo>
                  <a:pt x="2" y="34"/>
                </a:lnTo>
                <a:lnTo>
                  <a:pt x="6" y="32"/>
                </a:lnTo>
                <a:lnTo>
                  <a:pt x="6" y="32"/>
                </a:lnTo>
                <a:lnTo>
                  <a:pt x="32" y="24"/>
                </a:lnTo>
                <a:lnTo>
                  <a:pt x="32" y="24"/>
                </a:lnTo>
                <a:lnTo>
                  <a:pt x="46" y="4"/>
                </a:lnTo>
                <a:lnTo>
                  <a:pt x="46" y="4"/>
                </a:lnTo>
                <a:lnTo>
                  <a:pt x="50" y="0"/>
                </a:lnTo>
                <a:lnTo>
                  <a:pt x="52" y="0"/>
                </a:lnTo>
                <a:lnTo>
                  <a:pt x="56" y="0"/>
                </a:lnTo>
                <a:lnTo>
                  <a:pt x="60" y="4"/>
                </a:lnTo>
                <a:lnTo>
                  <a:pt x="60" y="4"/>
                </a:lnTo>
                <a:close/>
              </a:path>
            </a:pathLst>
          </a:custGeom>
          <a:solidFill>
            <a:srgbClr val="121B5A"/>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35714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Q11_Graph">
            <a:extLst>
              <a:ext uri="{FF2B5EF4-FFF2-40B4-BE49-F238E27FC236}">
                <a16:creationId xmlns:a16="http://schemas.microsoft.com/office/drawing/2014/main" id="{D55A43F0-91C7-F06D-8D73-230AE6F17015}"/>
              </a:ext>
            </a:extLst>
          </p:cNvPr>
          <p:cNvGraphicFramePr>
            <a:graphicFrameLocks noChangeAspect="1"/>
          </p:cNvGraphicFramePr>
          <p:nvPr>
            <p:extLst>
              <p:ext uri="{D42A27DB-BD31-4B8C-83A1-F6EECF244321}">
                <p14:modId xmlns:p14="http://schemas.microsoft.com/office/powerpoint/2010/main" val="3088396572"/>
              </p:ext>
            </p:extLst>
          </p:nvPr>
        </p:nvGraphicFramePr>
        <p:xfrm>
          <a:off x="3299720" y="999369"/>
          <a:ext cx="8185143" cy="47960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14_Graph">
            <a:extLst>
              <a:ext uri="{FF2B5EF4-FFF2-40B4-BE49-F238E27FC236}">
                <a16:creationId xmlns:a16="http://schemas.microsoft.com/office/drawing/2014/main" id="{B7312128-20CB-39C5-14F0-7A4BC41E7B01}"/>
              </a:ext>
            </a:extLst>
          </p:cNvPr>
          <p:cNvGraphicFramePr>
            <a:graphicFrameLocks noChangeAspect="1"/>
          </p:cNvGraphicFramePr>
          <p:nvPr>
            <p:extLst>
              <p:ext uri="{D42A27DB-BD31-4B8C-83A1-F6EECF244321}">
                <p14:modId xmlns:p14="http://schemas.microsoft.com/office/powerpoint/2010/main" val="3416015779"/>
              </p:ext>
            </p:extLst>
          </p:nvPr>
        </p:nvGraphicFramePr>
        <p:xfrm>
          <a:off x="3299720" y="3799833"/>
          <a:ext cx="8333479" cy="26811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14_Graph_Moyenne">
            <a:extLst>
              <a:ext uri="{FF2B5EF4-FFF2-40B4-BE49-F238E27FC236}">
                <a16:creationId xmlns:a16="http://schemas.microsoft.com/office/drawing/2014/main" id="{58D9EFF0-54D8-5A70-2A9B-781A5F3DBDF8}"/>
              </a:ext>
            </a:extLst>
          </p:cNvPr>
          <p:cNvGraphicFramePr>
            <a:graphicFrameLocks noChangeAspect="1"/>
          </p:cNvGraphicFramePr>
          <p:nvPr>
            <p:extLst>
              <p:ext uri="{D42A27DB-BD31-4B8C-83A1-F6EECF244321}">
                <p14:modId xmlns:p14="http://schemas.microsoft.com/office/powerpoint/2010/main" val="1404504727"/>
              </p:ext>
            </p:extLst>
          </p:nvPr>
        </p:nvGraphicFramePr>
        <p:xfrm>
          <a:off x="8923124" y="3962625"/>
          <a:ext cx="2738026" cy="207870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6" name="Q11_Graph_Moyenne">
            <a:extLst>
              <a:ext uri="{FF2B5EF4-FFF2-40B4-BE49-F238E27FC236}">
                <a16:creationId xmlns:a16="http://schemas.microsoft.com/office/drawing/2014/main" id="{4186465F-5123-C785-70E1-D683D44A97F8}"/>
              </a:ext>
            </a:extLst>
          </p:cNvPr>
          <p:cNvGraphicFramePr>
            <a:graphicFrameLocks noChangeAspect="1"/>
          </p:cNvGraphicFramePr>
          <p:nvPr>
            <p:extLst>
              <p:ext uri="{D42A27DB-BD31-4B8C-83A1-F6EECF244321}">
                <p14:modId xmlns:p14="http://schemas.microsoft.com/office/powerpoint/2010/main" val="4212657218"/>
              </p:ext>
            </p:extLst>
          </p:nvPr>
        </p:nvGraphicFramePr>
        <p:xfrm>
          <a:off x="8923124" y="1199874"/>
          <a:ext cx="2738026" cy="2078707"/>
        </p:xfrm>
        <a:graphic>
          <a:graphicData uri="http://schemas.openxmlformats.org/drawingml/2006/chart">
            <c:chart xmlns:c="http://schemas.openxmlformats.org/drawingml/2006/chart" xmlns:r="http://schemas.openxmlformats.org/officeDocument/2006/relationships" r:id="rId6"/>
          </a:graphicData>
        </a:graphic>
      </p:graphicFrame>
      <p:sp>
        <p:nvSpPr>
          <p:cNvPr id="11" name="Background Box">
            <a:extLst>
              <a:ext uri="{FF2B5EF4-FFF2-40B4-BE49-F238E27FC236}">
                <a16:creationId xmlns:a16="http://schemas.microsoft.com/office/drawing/2014/main" id="{36F1751D-751A-653A-2912-A6451EDA231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flipV="1">
            <a:off x="444569" y="-5"/>
            <a:ext cx="2597081" cy="5948363"/>
          </a:xfrm>
          <a:prstGeom prst="snip1Rect">
            <a:avLst>
              <a:gd name="adj" fmla="val 14222"/>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914400" rtl="0" eaLnBrk="1" fontAlgn="auto" latinLnBrk="0" hangingPunct="1">
              <a:lnSpc>
                <a:spcPct val="112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Barlow"/>
              <a:ea typeface="+mn-ea"/>
              <a:cs typeface="+mn-cs"/>
            </a:endParaRPr>
          </a:p>
        </p:txBody>
      </p:sp>
      <p:sp>
        <p:nvSpPr>
          <p:cNvPr id="4" name="Title">
            <a:extLst>
              <a:ext uri="{FF2B5EF4-FFF2-40B4-BE49-F238E27FC236}">
                <a16:creationId xmlns:a16="http://schemas.microsoft.com/office/drawing/2014/main" id="{FB0D11D1-11DA-F049-3A2A-F8BBAC3246CD}"/>
              </a:ext>
            </a:extLst>
          </p:cNvPr>
          <p:cNvSpPr>
            <a:spLocks noGrp="1"/>
          </p:cNvSpPr>
          <p:nvPr>
            <p:ph type="title"/>
          </p:nvPr>
        </p:nvSpPr>
        <p:spPr>
          <a:xfrm>
            <a:off x="558800" y="701675"/>
            <a:ext cx="2451100" cy="715963"/>
          </a:xfrm>
        </p:spPr>
        <p:txBody>
          <a:bodyPr/>
          <a:lstStyle/>
          <a:p>
            <a:r>
              <a:rPr lang="fr-FR" dirty="0"/>
              <a:t>Des enfants toujours très heureux en crèches dont les parents restent enclins à les recommander</a:t>
            </a:r>
          </a:p>
        </p:txBody>
      </p:sp>
      <p:sp>
        <p:nvSpPr>
          <p:cNvPr id="21" name="Difference Header">
            <a:extLst>
              <a:ext uri="{FF2B5EF4-FFF2-40B4-BE49-F238E27FC236}">
                <a16:creationId xmlns:a16="http://schemas.microsoft.com/office/drawing/2014/main" id="{4D86E5A0-6B3B-C451-60F8-2054C5260AAB}"/>
              </a:ext>
              <a:ext uri="{C183D7F6-B498-43B3-948B-1728B52AA6E4}">
                <adec:decorative xmlns:adec="http://schemas.microsoft.com/office/drawing/2017/decorative" val="1"/>
              </a:ext>
            </a:extLst>
          </p:cNvPr>
          <p:cNvSpPr txBox="1"/>
          <p:nvPr/>
        </p:nvSpPr>
        <p:spPr>
          <a:xfrm>
            <a:off x="3410573" y="576895"/>
            <a:ext cx="6914528"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2400"/>
              </a:spcBef>
              <a:spcAft>
                <a:spcPts val="0"/>
              </a:spcAft>
              <a:buClr>
                <a:srgbClr val="103C50"/>
              </a:buClr>
              <a:buSzTx/>
              <a:buFontTx/>
              <a:buNone/>
              <a:tabLst/>
              <a:defRPr/>
            </a:pPr>
            <a:r>
              <a:rPr kumimoji="0" lang="fr-FR" sz="1400" b="1" i="0" u="none" strike="noStrike" kern="0" cap="none" spc="0" normalizeH="0" baseline="0" noProof="0" dirty="0">
                <a:ln>
                  <a:noFill/>
                </a:ln>
                <a:solidFill>
                  <a:srgbClr val="000000"/>
                </a:solidFill>
                <a:effectLst/>
                <a:uLnTx/>
                <a:uFillTx/>
                <a:latin typeface="Barlow"/>
                <a:ea typeface="+mn-ea"/>
                <a:cs typeface="+mn-cs"/>
              </a:rPr>
              <a:t>Avez-vous le sentiment que votre/vos enfant(s) est/sont heureux d’aller à la crèche ?</a:t>
            </a:r>
          </a:p>
        </p:txBody>
      </p:sp>
      <p:cxnSp>
        <p:nvCxnSpPr>
          <p:cNvPr id="22" name="Difference Underline">
            <a:extLst>
              <a:ext uri="{FF2B5EF4-FFF2-40B4-BE49-F238E27FC236}">
                <a16:creationId xmlns:a16="http://schemas.microsoft.com/office/drawing/2014/main" id="{D5896B36-8AC1-214C-66D4-5EBF7E46F043}"/>
              </a:ext>
              <a:ext uri="{C183D7F6-B498-43B3-948B-1728B52AA6E4}">
                <adec:decorative xmlns:adec="http://schemas.microsoft.com/office/drawing/2017/decorative" val="1"/>
              </a:ext>
            </a:extLst>
          </p:cNvPr>
          <p:cNvCxnSpPr>
            <a:cxnSpLocks/>
          </p:cNvCxnSpPr>
          <p:nvPr/>
        </p:nvCxnSpPr>
        <p:spPr>
          <a:xfrm>
            <a:off x="3410573" y="1056751"/>
            <a:ext cx="7110164"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grpSp>
        <p:nvGrpSpPr>
          <p:cNvPr id="33" name="Groupe 32">
            <a:extLst>
              <a:ext uri="{FF2B5EF4-FFF2-40B4-BE49-F238E27FC236}">
                <a16:creationId xmlns:a16="http://schemas.microsoft.com/office/drawing/2014/main" id="{7E0B49EF-7CD8-C11D-6762-B967E53A860E}"/>
              </a:ext>
            </a:extLst>
          </p:cNvPr>
          <p:cNvGrpSpPr/>
          <p:nvPr/>
        </p:nvGrpSpPr>
        <p:grpSpPr>
          <a:xfrm>
            <a:off x="10947991" y="568482"/>
            <a:ext cx="975872" cy="488269"/>
            <a:chOff x="9776741" y="568482"/>
            <a:chExt cx="975872" cy="488269"/>
          </a:xfrm>
        </p:grpSpPr>
        <p:cxnSp>
          <p:nvCxnSpPr>
            <p:cNvPr id="26" name="Avg. Guess and Actual Underline">
              <a:extLst>
                <a:ext uri="{FF2B5EF4-FFF2-40B4-BE49-F238E27FC236}">
                  <a16:creationId xmlns:a16="http://schemas.microsoft.com/office/drawing/2014/main" id="{C69A0613-D0B1-993B-706F-065367078457}"/>
                </a:ext>
                <a:ext uri="{C183D7F6-B498-43B3-948B-1728B52AA6E4}">
                  <adec:decorative xmlns:adec="http://schemas.microsoft.com/office/drawing/2017/decorative" val="1"/>
                </a:ext>
              </a:extLst>
            </p:cNvPr>
            <p:cNvCxnSpPr>
              <a:cxnSpLocks/>
            </p:cNvCxnSpPr>
            <p:nvPr/>
          </p:nvCxnSpPr>
          <p:spPr>
            <a:xfrm>
              <a:off x="9807058" y="1056751"/>
              <a:ext cx="884758"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4" name="Avg. Guess Header">
              <a:extLst>
                <a:ext uri="{FF2B5EF4-FFF2-40B4-BE49-F238E27FC236}">
                  <a16:creationId xmlns:a16="http://schemas.microsoft.com/office/drawing/2014/main" id="{D8B5CA4C-4BCA-40F6-6CD9-2B5D7AECDBD7}"/>
                </a:ext>
                <a:ext uri="{C183D7F6-B498-43B3-948B-1728B52AA6E4}">
                  <adec:decorative xmlns:adec="http://schemas.microsoft.com/office/drawing/2017/decorative" val="1"/>
                </a:ext>
              </a:extLst>
            </p:cNvPr>
            <p:cNvSpPr txBox="1"/>
            <p:nvPr/>
          </p:nvSpPr>
          <p:spPr>
            <a:xfrm>
              <a:off x="9776741" y="568482"/>
              <a:ext cx="975872" cy="430887"/>
            </a:xfrm>
            <a:prstGeom prst="rect">
              <a:avLst/>
            </a:prstGeom>
            <a:noFill/>
          </p:spPr>
          <p:txBody>
            <a:bodyPr wrap="square" lIns="0" tIns="0" rIns="0" bIns="0" rtlCol="0" anchor="b">
              <a:spAutoFit/>
            </a:bodyPr>
            <a:lstStyle/>
            <a:p>
              <a:pPr marL="0" marR="0" lvl="0" indent="0" algn="ctr" defTabSz="914400" rtl="0" eaLnBrk="1" fontAlgn="auto" latinLnBrk="0" hangingPunct="1">
                <a:lnSpc>
                  <a:spcPct val="100000"/>
                </a:lnSpc>
                <a:spcBef>
                  <a:spcPts val="2400"/>
                </a:spcBef>
                <a:spcAft>
                  <a:spcPts val="0"/>
                </a:spcAft>
                <a:buClr>
                  <a:srgbClr val="103C50"/>
                </a:buClr>
                <a:buSzTx/>
                <a:buFontTx/>
                <a:buNone/>
                <a:tabLst/>
                <a:defRPr/>
              </a:pPr>
              <a:r>
                <a:rPr kumimoji="0" lang="en-GB" sz="1400" b="1" i="0" u="none" strike="noStrike" kern="0" cap="none" spc="0" normalizeH="0" baseline="0" noProof="0" dirty="0">
                  <a:ln>
                    <a:noFill/>
                  </a:ln>
                  <a:solidFill>
                    <a:srgbClr val="000000"/>
                  </a:solidFill>
                  <a:effectLst/>
                  <a:uLnTx/>
                  <a:uFillTx/>
                  <a:latin typeface="Barlow"/>
                  <a:ea typeface="+mn-ea"/>
                  <a:cs typeface="+mn-cs"/>
                </a:rPr>
                <a:t>Sous-Total Oui</a:t>
              </a:r>
            </a:p>
          </p:txBody>
        </p:sp>
      </p:grpSp>
      <p:sp>
        <p:nvSpPr>
          <p:cNvPr id="13" name="Base &amp; Source">
            <a:extLst>
              <a:ext uri="{FF2B5EF4-FFF2-40B4-BE49-F238E27FC236}">
                <a16:creationId xmlns:a16="http://schemas.microsoft.com/office/drawing/2014/main" id="{6D4BFB9B-F8D0-C71C-5E75-5332354E024B}"/>
              </a:ext>
              <a:ext uri="{C183D7F6-B498-43B3-948B-1728B52AA6E4}">
                <adec:decorative xmlns:adec="http://schemas.microsoft.com/office/drawing/2017/decorative" val="0"/>
              </a:ext>
            </a:extLst>
          </p:cNvPr>
          <p:cNvSpPr txBox="1">
            <a:spLocks/>
          </p:cNvSpPr>
          <p:nvPr/>
        </p:nvSpPr>
        <p:spPr>
          <a:xfrm>
            <a:off x="2841398" y="5784211"/>
            <a:ext cx="569175" cy="164148"/>
          </a:xfrm>
          <a:prstGeom prst="rect">
            <a:avLst/>
          </a:prstGeom>
        </p:spPr>
        <p:txBody>
          <a:bodyPr vert="horz" wrap="square" lIns="0" tIns="0" rIns="0" bIns="0" rtlCol="0" anchor="b">
            <a:spAutoFit/>
          </a:bodyPr>
          <a:lstStyle>
            <a:lvl1pPr marL="0" indent="0" algn="l" defTabSz="914400" rtl="0" eaLnBrk="1" latinLnBrk="0" hangingPunct="1">
              <a:lnSpc>
                <a:spcPct val="110000"/>
              </a:lnSpc>
              <a:spcBef>
                <a:spcPts val="400"/>
              </a:spcBef>
              <a:spcAft>
                <a:spcPts val="400"/>
              </a:spcAft>
              <a:buSzPct val="50000"/>
              <a:buFont typeface="Barlow" panose="020B0406020202030204" pitchFamily="34" charset="0"/>
              <a:buNone/>
              <a:defRPr sz="800" b="0" i="1" kern="1200">
                <a:solidFill>
                  <a:schemeClr val="bg1">
                    <a:lumMod val="50000"/>
                  </a:schemeClr>
                </a:solidFill>
                <a:latin typeface="+mn-lt"/>
                <a:ea typeface="+mn-ea"/>
                <a:cs typeface="+mn-cs"/>
              </a:defRPr>
            </a:lvl1pPr>
            <a:lvl2pPr marL="133350" indent="0" algn="l" defTabSz="914400" rtl="0" eaLnBrk="1" latinLnBrk="0" hangingPunct="1">
              <a:lnSpc>
                <a:spcPct val="110000"/>
              </a:lnSpc>
              <a:spcBef>
                <a:spcPts val="400"/>
              </a:spcBef>
              <a:spcAft>
                <a:spcPts val="400"/>
              </a:spcAft>
              <a:buSzPct val="80000"/>
              <a:buFont typeface="Barlow" panose="020B0502040204020203" pitchFamily="34" charset="0"/>
              <a:buNone/>
              <a:defRPr sz="1400" kern="1200">
                <a:solidFill>
                  <a:schemeClr val="tx1"/>
                </a:solidFill>
                <a:latin typeface="+mn-lt"/>
                <a:ea typeface="+mn-ea"/>
                <a:cs typeface="+mn-cs"/>
              </a:defRPr>
            </a:lvl2pPr>
            <a:lvl3pPr marL="542925" indent="0" algn="l" defTabSz="914400" rtl="0" eaLnBrk="1" latinLnBrk="0" hangingPunct="1">
              <a:lnSpc>
                <a:spcPct val="110000"/>
              </a:lnSpc>
              <a:spcBef>
                <a:spcPts val="400"/>
              </a:spcBef>
              <a:spcAft>
                <a:spcPts val="400"/>
              </a:spcAft>
              <a:buFont typeface="Barlow" panose="020B0604020202020204" pitchFamily="34" charset="0"/>
              <a:buNone/>
              <a:defRPr sz="1400" kern="1200">
                <a:solidFill>
                  <a:schemeClr val="tx1"/>
                </a:solidFill>
                <a:latin typeface="+mn-lt"/>
                <a:ea typeface="+mn-ea"/>
                <a:cs typeface="+mn-cs"/>
              </a:defRPr>
            </a:lvl3pPr>
            <a:lvl4pPr marL="758825" indent="0" algn="l" defTabSz="914400" rtl="0" eaLnBrk="1" latinLnBrk="0" hangingPunct="1">
              <a:lnSpc>
                <a:spcPct val="90000"/>
              </a:lnSpc>
              <a:spcBef>
                <a:spcPts val="500"/>
              </a:spcBef>
              <a:buFont typeface="Barlow" panose="020B0604020202020204" pitchFamily="34" charset="0"/>
              <a:buNone/>
              <a:defRPr sz="1400" kern="1200">
                <a:solidFill>
                  <a:schemeClr val="tx1"/>
                </a:solidFill>
                <a:latin typeface="+mn-lt"/>
                <a:ea typeface="+mn-ea"/>
                <a:cs typeface="+mn-cs"/>
              </a:defRPr>
            </a:lvl4pPr>
            <a:lvl5pPr marL="1033463" indent="0" algn="l" defTabSz="914400" rtl="0" eaLnBrk="1" latinLnBrk="0" hangingPunct="1">
              <a:lnSpc>
                <a:spcPct val="90000"/>
              </a:lnSpc>
              <a:spcBef>
                <a:spcPts val="500"/>
              </a:spcBef>
              <a:buFont typeface="Barlow" panose="020B040602020203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400"/>
              </a:spcBef>
              <a:spcAft>
                <a:spcPts val="400"/>
              </a:spcAft>
              <a:buClrTx/>
              <a:buSzPct val="50000"/>
              <a:buFont typeface="Barlow" panose="020B0406020202030204" pitchFamily="34" charset="0"/>
              <a:buNone/>
              <a:tabLst/>
              <a:defRPr/>
            </a:pPr>
            <a:r>
              <a:rPr kumimoji="0" lang="en-GB" sz="1000" b="0" i="0" u="none" strike="noStrike" kern="1200" cap="none" spc="0" normalizeH="0" baseline="0" noProof="0" dirty="0">
                <a:ln>
                  <a:noFill/>
                </a:ln>
                <a:solidFill>
                  <a:srgbClr val="000000"/>
                </a:solidFill>
                <a:effectLst/>
                <a:uLnTx/>
                <a:uFillTx/>
                <a:latin typeface="Barlow"/>
                <a:ea typeface="+mn-ea"/>
                <a:cs typeface="+mn-cs"/>
              </a:rPr>
              <a:t>Q11 /Q14</a:t>
            </a:r>
          </a:p>
        </p:txBody>
      </p:sp>
      <p:sp>
        <p:nvSpPr>
          <p:cNvPr id="2" name="ZoneTexte 15">
            <a:extLst>
              <a:ext uri="{FF2B5EF4-FFF2-40B4-BE49-F238E27FC236}">
                <a16:creationId xmlns:a16="http://schemas.microsoft.com/office/drawing/2014/main" id="{83801910-D50B-28B8-BC7B-C6AF1E5447BA}"/>
              </a:ext>
            </a:extLst>
          </p:cNvPr>
          <p:cNvSpPr txBox="1"/>
          <p:nvPr/>
        </p:nvSpPr>
        <p:spPr>
          <a:xfrm>
            <a:off x="10325101" y="0"/>
            <a:ext cx="1412876" cy="313880"/>
          </a:xfrm>
          <a:prstGeom prst="snip2DiagRect">
            <a:avLst>
              <a:gd name="adj1" fmla="val 0"/>
              <a:gd name="adj2" fmla="val 45020"/>
            </a:avLst>
          </a:prstGeom>
          <a:solidFill>
            <a:srgbClr val="9FE5D8"/>
          </a:solidFill>
          <a:ln>
            <a:noFill/>
          </a:ln>
        </p:spPr>
        <p:txBody>
          <a:bodyPr wrap="square" lIns="0" rIns="0" rtlCol="0" anchor="ctr" anchorCtr="0">
            <a:noAutofit/>
          </a:bodyPr>
          <a:lstStyle>
            <a:defPPr marR="0" lvl="0" algn="l" rtl="0">
              <a:lnSpc>
                <a:spcPct val="100000"/>
              </a:lnSpc>
              <a:spcBef>
                <a:spcPts val="0"/>
              </a:spcBef>
              <a:spcAft>
                <a:spcPts val="0"/>
              </a:spcAft>
              <a:defRPr lang="fr-FR"/>
            </a:defPPr>
            <a:lvl1pPr marR="0" lvl="0" algn="ctr">
              <a:lnSpc>
                <a:spcPct val="100000"/>
              </a:lnSpc>
              <a:spcBef>
                <a:spcPts val="0"/>
              </a:spcBef>
              <a:spcAft>
                <a:spcPts val="600"/>
              </a:spcAft>
              <a:buClr>
                <a:srgbClr val="000000"/>
              </a:buClr>
              <a:buFont typeface="Arial"/>
              <a:defRPr sz="1600" b="1" i="0" u="none" strike="noStrike" cap="none">
                <a:solidFill>
                  <a:srgbClr val="2F469C"/>
                </a:solidFill>
                <a:ea typeface="Calibri"/>
                <a:cs typeface="Times New Roman"/>
              </a:defRPr>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r>
              <a:rPr kumimoji="0" lang="fr-FR" sz="1200" b="1" i="0" u="none" strike="noStrike" kern="1200" cap="all" spc="0" normalizeH="0" baseline="0" noProof="0" dirty="0">
                <a:ln>
                  <a:noFill/>
                </a:ln>
                <a:solidFill>
                  <a:prstClr val="white"/>
                </a:solidFill>
                <a:effectLst/>
                <a:uLnTx/>
                <a:uFillTx/>
                <a:latin typeface="Barlow"/>
                <a:cs typeface="Times New Roman"/>
              </a:rPr>
              <a:t>Résultats détaillés</a:t>
            </a:r>
          </a:p>
        </p:txBody>
      </p:sp>
      <p:cxnSp>
        <p:nvCxnSpPr>
          <p:cNvPr id="35" name="Difference Underline">
            <a:extLst>
              <a:ext uri="{FF2B5EF4-FFF2-40B4-BE49-F238E27FC236}">
                <a16:creationId xmlns:a16="http://schemas.microsoft.com/office/drawing/2014/main" id="{2486D69E-B2B1-4256-79B6-08DD95F874F4}"/>
              </a:ext>
              <a:ext uri="{C183D7F6-B498-43B3-948B-1728B52AA6E4}">
                <adec:decorative xmlns:adec="http://schemas.microsoft.com/office/drawing/2017/decorative" val="1"/>
              </a:ext>
            </a:extLst>
          </p:cNvPr>
          <p:cNvCxnSpPr>
            <a:cxnSpLocks/>
          </p:cNvCxnSpPr>
          <p:nvPr/>
        </p:nvCxnSpPr>
        <p:spPr>
          <a:xfrm>
            <a:off x="3410573" y="3962625"/>
            <a:ext cx="7110164"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 name="Difference Header">
            <a:extLst>
              <a:ext uri="{FF2B5EF4-FFF2-40B4-BE49-F238E27FC236}">
                <a16:creationId xmlns:a16="http://schemas.microsoft.com/office/drawing/2014/main" id="{00F836F5-F39C-3C1E-76BB-B3F36D4FD281}"/>
              </a:ext>
              <a:ext uri="{C183D7F6-B498-43B3-948B-1728B52AA6E4}">
                <adec:decorative xmlns:adec="http://schemas.microsoft.com/office/drawing/2017/decorative" val="1"/>
              </a:ext>
            </a:extLst>
          </p:cNvPr>
          <p:cNvSpPr txBox="1"/>
          <p:nvPr/>
        </p:nvSpPr>
        <p:spPr>
          <a:xfrm>
            <a:off x="3410573" y="3431485"/>
            <a:ext cx="6914528"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2400"/>
              </a:spcBef>
              <a:spcAft>
                <a:spcPts val="0"/>
              </a:spcAft>
              <a:buClr>
                <a:srgbClr val="103C50"/>
              </a:buClr>
              <a:buSzTx/>
              <a:buFontTx/>
              <a:buNone/>
              <a:tabLst/>
              <a:defRPr/>
            </a:pPr>
            <a:r>
              <a:rPr kumimoji="0" lang="fr-FR" sz="1400" b="1" i="0" u="none" strike="noStrike" kern="0" cap="none" spc="0" normalizeH="0" baseline="0" noProof="0" dirty="0">
                <a:ln>
                  <a:noFill/>
                </a:ln>
                <a:solidFill>
                  <a:srgbClr val="000000"/>
                </a:solidFill>
                <a:effectLst/>
                <a:uLnTx/>
                <a:uFillTx/>
                <a:latin typeface="Barlow"/>
                <a:ea typeface="+mn-ea"/>
                <a:cs typeface="+mn-cs"/>
              </a:rPr>
              <a:t>Vous personnellement, recommanderiez-vous cette crèche à d’autres parents ?</a:t>
            </a:r>
          </a:p>
        </p:txBody>
      </p:sp>
      <p:sp>
        <p:nvSpPr>
          <p:cNvPr id="7" name="Bulle narrative : rectangle 6">
            <a:extLst>
              <a:ext uri="{FF2B5EF4-FFF2-40B4-BE49-F238E27FC236}">
                <a16:creationId xmlns:a16="http://schemas.microsoft.com/office/drawing/2014/main" id="{4F3E4136-7DBE-DA41-FDAB-6814A3CCAD24}"/>
              </a:ext>
            </a:extLst>
          </p:cNvPr>
          <p:cNvSpPr/>
          <p:nvPr/>
        </p:nvSpPr>
        <p:spPr>
          <a:xfrm>
            <a:off x="11288227" y="1128408"/>
            <a:ext cx="799408" cy="377939"/>
          </a:xfrm>
          <a:prstGeom prst="wedgeRectCallout">
            <a:avLst>
              <a:gd name="adj1" fmla="val -42262"/>
              <a:gd name="adj2" fmla="val 78281"/>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0" bIns="0" rtlCol="0" anchor="t"/>
          <a:lstStyle/>
          <a:p>
            <a:pPr algn="l"/>
            <a:r>
              <a:rPr lang="fr-FR" sz="1100" dirty="0">
                <a:solidFill>
                  <a:schemeClr val="tx1"/>
                </a:solidFill>
              </a:rPr>
              <a:t>(+) 2016 : 98 </a:t>
            </a:r>
          </a:p>
          <a:p>
            <a:pPr algn="l"/>
            <a:r>
              <a:rPr lang="fr-FR" sz="1100" dirty="0">
                <a:solidFill>
                  <a:schemeClr val="tx1"/>
                </a:solidFill>
              </a:rPr>
              <a:t>(-) 2023 : 96</a:t>
            </a:r>
          </a:p>
        </p:txBody>
      </p:sp>
      <p:sp>
        <p:nvSpPr>
          <p:cNvPr id="10" name="Bulle narrative : rectangle 9">
            <a:extLst>
              <a:ext uri="{FF2B5EF4-FFF2-40B4-BE49-F238E27FC236}">
                <a16:creationId xmlns:a16="http://schemas.microsoft.com/office/drawing/2014/main" id="{B6A4C753-5AE8-7EB5-7161-83B51DE78361}"/>
              </a:ext>
            </a:extLst>
          </p:cNvPr>
          <p:cNvSpPr/>
          <p:nvPr/>
        </p:nvSpPr>
        <p:spPr>
          <a:xfrm>
            <a:off x="11298402" y="3919737"/>
            <a:ext cx="799408" cy="377939"/>
          </a:xfrm>
          <a:prstGeom prst="wedgeRectCallout">
            <a:avLst>
              <a:gd name="adj1" fmla="val -42262"/>
              <a:gd name="adj2" fmla="val 78281"/>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0" bIns="0" rtlCol="0" anchor="t"/>
          <a:lstStyle/>
          <a:p>
            <a:r>
              <a:rPr lang="fr-FR" sz="1100" dirty="0">
                <a:solidFill>
                  <a:schemeClr val="tx1"/>
                </a:solidFill>
              </a:rPr>
              <a:t>(+) 2014 : 96</a:t>
            </a:r>
          </a:p>
          <a:p>
            <a:pPr algn="l"/>
            <a:r>
              <a:rPr lang="fr-FR" sz="1100" dirty="0">
                <a:solidFill>
                  <a:schemeClr val="tx1"/>
                </a:solidFill>
              </a:rPr>
              <a:t>(-) 2024 : 92 </a:t>
            </a:r>
          </a:p>
        </p:txBody>
      </p:sp>
      <p:sp>
        <p:nvSpPr>
          <p:cNvPr id="12" name="Placeholder">
            <a:extLst>
              <a:ext uri="{FF2B5EF4-FFF2-40B4-BE49-F238E27FC236}">
                <a16:creationId xmlns:a16="http://schemas.microsoft.com/office/drawing/2014/main" id="{A55A51D3-03A5-1094-A015-E71391D97BBC}"/>
              </a:ext>
            </a:extLst>
          </p:cNvPr>
          <p:cNvSpPr txBox="1"/>
          <p:nvPr/>
        </p:nvSpPr>
        <p:spPr>
          <a:xfrm>
            <a:off x="558800" y="4656686"/>
            <a:ext cx="2282598" cy="799450"/>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2000"/>
              </a:lnSpc>
              <a:spcBef>
                <a:spcPts val="400"/>
              </a:spcBef>
              <a:spcAft>
                <a:spcPts val="40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Barlow"/>
                <a:ea typeface="Barlow" panose="020F0502020204030204" pitchFamily="34" charset="0"/>
                <a:cs typeface="+mn-cs"/>
              </a:rPr>
              <a:t>Plus de 7 parents sur 10 recommandent sans hésiter leurs crèches.</a:t>
            </a:r>
          </a:p>
        </p:txBody>
      </p:sp>
      <p:sp>
        <p:nvSpPr>
          <p:cNvPr id="14" name="ZoneTexte 13">
            <a:extLst>
              <a:ext uri="{FF2B5EF4-FFF2-40B4-BE49-F238E27FC236}">
                <a16:creationId xmlns:a16="http://schemas.microsoft.com/office/drawing/2014/main" id="{2B4AE327-DA99-801A-A210-E7F31ABE7BAA}"/>
              </a:ext>
            </a:extLst>
          </p:cNvPr>
          <p:cNvSpPr txBox="1"/>
          <p:nvPr/>
        </p:nvSpPr>
        <p:spPr>
          <a:xfrm>
            <a:off x="8095855" y="6196471"/>
            <a:ext cx="2924175" cy="369332"/>
          </a:xfrm>
          <a:prstGeom prst="rect">
            <a:avLst/>
          </a:prstGeom>
          <a:solidFill>
            <a:srgbClr val="E7EBF0"/>
          </a:solidFill>
        </p:spPr>
        <p:txBody>
          <a:bodyPr wrap="square" lIns="0" tIns="0" rIns="0" bIns="0" rtlCol="0">
            <a:spAutoFit/>
          </a:bodyPr>
          <a:lstStyle/>
          <a:p>
            <a:pPr algn="l">
              <a:buSzPct val="100000"/>
            </a:pPr>
            <a:r>
              <a:rPr lang="fr-FR" sz="1200" dirty="0"/>
              <a:t>(+) score le plus élevé observé avant 2025 </a:t>
            </a:r>
          </a:p>
          <a:p>
            <a:pPr algn="l">
              <a:buSzPct val="100000"/>
            </a:pPr>
            <a:r>
              <a:rPr lang="fr-FR" sz="1200" dirty="0"/>
              <a:t>(-) score le plus bas observé avant 2025</a:t>
            </a:r>
          </a:p>
        </p:txBody>
      </p:sp>
      <p:sp>
        <p:nvSpPr>
          <p:cNvPr id="8" name="ZoneTexte 7">
            <a:extLst>
              <a:ext uri="{FF2B5EF4-FFF2-40B4-BE49-F238E27FC236}">
                <a16:creationId xmlns:a16="http://schemas.microsoft.com/office/drawing/2014/main" id="{DF760440-5CB8-5D01-44EC-B866D8CD1BF5}"/>
              </a:ext>
            </a:extLst>
          </p:cNvPr>
          <p:cNvSpPr txBox="1"/>
          <p:nvPr/>
        </p:nvSpPr>
        <p:spPr>
          <a:xfrm>
            <a:off x="11445197" y="4417580"/>
            <a:ext cx="134652" cy="193579"/>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fr-FR" sz="1200" dirty="0">
                <a:solidFill>
                  <a:srgbClr val="2DB574"/>
                </a:solidFill>
                <a:sym typeface="Wingdings" panose="05000000000000000000" pitchFamily="2" charset="2"/>
              </a:rPr>
              <a:t></a:t>
            </a:r>
            <a:endParaRPr lang="fr-FR" sz="1200" dirty="0">
              <a:solidFill>
                <a:srgbClr val="2DB574"/>
              </a:solidFill>
            </a:endParaRPr>
          </a:p>
        </p:txBody>
      </p:sp>
      <p:sp>
        <p:nvSpPr>
          <p:cNvPr id="9" name="ZoneTexte 8">
            <a:extLst>
              <a:ext uri="{FF2B5EF4-FFF2-40B4-BE49-F238E27FC236}">
                <a16:creationId xmlns:a16="http://schemas.microsoft.com/office/drawing/2014/main" id="{3DA86B8C-69D0-8E53-FDF8-D4746876D691}"/>
              </a:ext>
            </a:extLst>
          </p:cNvPr>
          <p:cNvSpPr txBox="1"/>
          <p:nvPr/>
        </p:nvSpPr>
        <p:spPr>
          <a:xfrm>
            <a:off x="11608905" y="4457271"/>
            <a:ext cx="551688" cy="153888"/>
          </a:xfrm>
          <a:prstGeom prst="rect">
            <a:avLst/>
          </a:prstGeom>
        </p:spPr>
        <p:txBody>
          <a:bodyPr vert="horz" wrap="square" lIns="0" tIns="0" rIns="0" bIns="0" rtlCol="0">
            <a:spAutoFit/>
          </a:bodyPr>
          <a:lstStyle/>
          <a:p>
            <a:pPr marL="4763"/>
            <a:r>
              <a:rPr lang="fr-FR" sz="1000" b="1" dirty="0">
                <a:solidFill>
                  <a:srgbClr val="2DB574"/>
                </a:solidFill>
                <a:latin typeface="+mj-lt"/>
              </a:rPr>
              <a:t>+</a:t>
            </a:r>
            <a:r>
              <a:rPr lang="fr-FR" sz="1000" b="1" dirty="0">
                <a:solidFill>
                  <a:srgbClr val="2DB574"/>
                </a:solidFill>
              </a:rPr>
              <a:t>1 pt</a:t>
            </a:r>
            <a:endParaRPr lang="fr-FR" sz="1000" dirty="0">
              <a:solidFill>
                <a:srgbClr val="2DB574"/>
              </a:solidFill>
              <a:latin typeface="Wingdings" panose="05000000000000000000" pitchFamily="2" charset="2"/>
            </a:endParaRPr>
          </a:p>
        </p:txBody>
      </p:sp>
    </p:spTree>
    <p:extLst>
      <p:ext uri="{BB962C8B-B14F-4D97-AF65-F5344CB8AC3E}">
        <p14:creationId xmlns:p14="http://schemas.microsoft.com/office/powerpoint/2010/main" val="3816324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Q16_Graph_Moyenne">
            <a:extLst>
              <a:ext uri="{FF2B5EF4-FFF2-40B4-BE49-F238E27FC236}">
                <a16:creationId xmlns:a16="http://schemas.microsoft.com/office/drawing/2014/main" id="{4186465F-5123-C785-70E1-D683D44A97F8}"/>
              </a:ext>
            </a:extLst>
          </p:cNvPr>
          <p:cNvGraphicFramePr>
            <a:graphicFrameLocks noChangeAspect="1"/>
          </p:cNvGraphicFramePr>
          <p:nvPr>
            <p:extLst>
              <p:ext uri="{D42A27DB-BD31-4B8C-83A1-F6EECF244321}">
                <p14:modId xmlns:p14="http://schemas.microsoft.com/office/powerpoint/2010/main" val="1849383279"/>
              </p:ext>
            </p:extLst>
          </p:nvPr>
        </p:nvGraphicFramePr>
        <p:xfrm>
          <a:off x="8881927" y="1199875"/>
          <a:ext cx="2738026" cy="47960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Q16_Graph">
            <a:extLst>
              <a:ext uri="{FF2B5EF4-FFF2-40B4-BE49-F238E27FC236}">
                <a16:creationId xmlns:a16="http://schemas.microsoft.com/office/drawing/2014/main" id="{D55A43F0-91C7-F06D-8D73-230AE6F17015}"/>
              </a:ext>
            </a:extLst>
          </p:cNvPr>
          <p:cNvGraphicFramePr>
            <a:graphicFrameLocks noChangeAspect="1"/>
          </p:cNvGraphicFramePr>
          <p:nvPr>
            <p:extLst>
              <p:ext uri="{D42A27DB-BD31-4B8C-83A1-F6EECF244321}">
                <p14:modId xmlns:p14="http://schemas.microsoft.com/office/powerpoint/2010/main" val="3133678947"/>
              </p:ext>
            </p:extLst>
          </p:nvPr>
        </p:nvGraphicFramePr>
        <p:xfrm>
          <a:off x="3334927" y="1199875"/>
          <a:ext cx="8101134" cy="4796090"/>
        </p:xfrm>
        <a:graphic>
          <a:graphicData uri="http://schemas.openxmlformats.org/drawingml/2006/chart">
            <c:chart xmlns:c="http://schemas.openxmlformats.org/drawingml/2006/chart" xmlns:r="http://schemas.openxmlformats.org/officeDocument/2006/relationships" r:id="rId4"/>
          </a:graphicData>
        </a:graphic>
      </p:graphicFrame>
      <p:sp>
        <p:nvSpPr>
          <p:cNvPr id="11" name="Background Box">
            <a:extLst>
              <a:ext uri="{FF2B5EF4-FFF2-40B4-BE49-F238E27FC236}">
                <a16:creationId xmlns:a16="http://schemas.microsoft.com/office/drawing/2014/main" id="{36F1751D-751A-653A-2912-A6451EDA231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flipV="1">
            <a:off x="444569" y="-5"/>
            <a:ext cx="2597081" cy="5948363"/>
          </a:xfrm>
          <a:prstGeom prst="snip1Rect">
            <a:avLst>
              <a:gd name="adj" fmla="val 14222"/>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914400" rtl="0" eaLnBrk="1" fontAlgn="auto" latinLnBrk="0" hangingPunct="1">
              <a:lnSpc>
                <a:spcPct val="112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Barlow"/>
              <a:ea typeface="+mn-ea"/>
              <a:cs typeface="+mn-cs"/>
            </a:endParaRPr>
          </a:p>
        </p:txBody>
      </p:sp>
      <p:sp>
        <p:nvSpPr>
          <p:cNvPr id="4" name="Title">
            <a:extLst>
              <a:ext uri="{FF2B5EF4-FFF2-40B4-BE49-F238E27FC236}">
                <a16:creationId xmlns:a16="http://schemas.microsoft.com/office/drawing/2014/main" id="{FB0D11D1-11DA-F049-3A2A-F8BBAC3246CD}"/>
              </a:ext>
            </a:extLst>
          </p:cNvPr>
          <p:cNvSpPr>
            <a:spLocks noGrp="1"/>
          </p:cNvSpPr>
          <p:nvPr>
            <p:ph type="title"/>
          </p:nvPr>
        </p:nvSpPr>
        <p:spPr>
          <a:xfrm>
            <a:off x="531368" y="701675"/>
            <a:ext cx="2482850" cy="715963"/>
          </a:xfrm>
        </p:spPr>
        <p:txBody>
          <a:bodyPr/>
          <a:lstStyle/>
          <a:p>
            <a:r>
              <a:rPr lang="fr-FR" dirty="0"/>
              <a:t>Des outils de communication restant bien évalués face à l’accélération continue du digital</a:t>
            </a:r>
          </a:p>
        </p:txBody>
      </p:sp>
      <p:sp>
        <p:nvSpPr>
          <p:cNvPr id="15" name="Placeholder">
            <a:extLst>
              <a:ext uri="{FF2B5EF4-FFF2-40B4-BE49-F238E27FC236}">
                <a16:creationId xmlns:a16="http://schemas.microsoft.com/office/drawing/2014/main" id="{F90FC69E-7DCC-C157-49FD-2CD845919234}"/>
              </a:ext>
            </a:extLst>
          </p:cNvPr>
          <p:cNvSpPr txBox="1"/>
          <p:nvPr/>
        </p:nvSpPr>
        <p:spPr>
          <a:xfrm>
            <a:off x="558800" y="3532596"/>
            <a:ext cx="2374900" cy="523670"/>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2000"/>
              </a:lnSpc>
              <a:spcBef>
                <a:spcPts val="400"/>
              </a:spcBef>
              <a:spcAft>
                <a:spcPts val="40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Barlow"/>
                <a:ea typeface="Barlow" panose="020F0502020204030204" pitchFamily="34" charset="0"/>
                <a:cs typeface="+mn-cs"/>
              </a:rPr>
              <a:t>Une note qui progresse en continu depuis 2020.</a:t>
            </a:r>
          </a:p>
        </p:txBody>
      </p:sp>
      <p:sp>
        <p:nvSpPr>
          <p:cNvPr id="21" name="Difference Header">
            <a:extLst>
              <a:ext uri="{FF2B5EF4-FFF2-40B4-BE49-F238E27FC236}">
                <a16:creationId xmlns:a16="http://schemas.microsoft.com/office/drawing/2014/main" id="{4D86E5A0-6B3B-C451-60F8-2054C5260AAB}"/>
              </a:ext>
              <a:ext uri="{C183D7F6-B498-43B3-948B-1728B52AA6E4}">
                <adec:decorative xmlns:adec="http://schemas.microsoft.com/office/drawing/2017/decorative" val="1"/>
              </a:ext>
            </a:extLst>
          </p:cNvPr>
          <p:cNvSpPr txBox="1"/>
          <p:nvPr/>
        </p:nvSpPr>
        <p:spPr>
          <a:xfrm>
            <a:off x="3410573" y="371415"/>
            <a:ext cx="6914528" cy="64633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2400"/>
              </a:spcBef>
              <a:spcAft>
                <a:spcPts val="0"/>
              </a:spcAft>
              <a:buClr>
                <a:srgbClr val="103C50"/>
              </a:buClr>
              <a:buSzTx/>
              <a:buFontTx/>
              <a:buNone/>
              <a:tabLst/>
              <a:defRPr/>
            </a:pPr>
            <a:r>
              <a:rPr lang="fr-FR" sz="1400" b="1" kern="0" dirty="0">
                <a:solidFill>
                  <a:srgbClr val="000000"/>
                </a:solidFill>
                <a:latin typeface="Barlow"/>
              </a:rPr>
              <a:t>Diriez-vous que les outils de communication mis à disposition par votre crèche (information/espace dédié sur le site internet, l’application mobile, Journal des Parents…) vous sont utiles en tant que parents ?</a:t>
            </a:r>
          </a:p>
        </p:txBody>
      </p:sp>
      <p:cxnSp>
        <p:nvCxnSpPr>
          <p:cNvPr id="22" name="Difference Underline">
            <a:extLst>
              <a:ext uri="{FF2B5EF4-FFF2-40B4-BE49-F238E27FC236}">
                <a16:creationId xmlns:a16="http://schemas.microsoft.com/office/drawing/2014/main" id="{D5896B36-8AC1-214C-66D4-5EBF7E46F043}"/>
              </a:ext>
              <a:ext uri="{C183D7F6-B498-43B3-948B-1728B52AA6E4}">
                <adec:decorative xmlns:adec="http://schemas.microsoft.com/office/drawing/2017/decorative" val="1"/>
              </a:ext>
            </a:extLst>
          </p:cNvPr>
          <p:cNvCxnSpPr>
            <a:cxnSpLocks/>
          </p:cNvCxnSpPr>
          <p:nvPr/>
        </p:nvCxnSpPr>
        <p:spPr>
          <a:xfrm>
            <a:off x="3410573" y="1056751"/>
            <a:ext cx="7110164"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3" name="Base &amp; Source">
            <a:extLst>
              <a:ext uri="{FF2B5EF4-FFF2-40B4-BE49-F238E27FC236}">
                <a16:creationId xmlns:a16="http://schemas.microsoft.com/office/drawing/2014/main" id="{6D4BFB9B-F8D0-C71C-5E75-5332354E024B}"/>
              </a:ext>
              <a:ext uri="{C183D7F6-B498-43B3-948B-1728B52AA6E4}">
                <adec:decorative xmlns:adec="http://schemas.microsoft.com/office/drawing/2017/decorative" val="0"/>
              </a:ext>
            </a:extLst>
          </p:cNvPr>
          <p:cNvSpPr txBox="1">
            <a:spLocks/>
          </p:cNvSpPr>
          <p:nvPr/>
        </p:nvSpPr>
        <p:spPr>
          <a:xfrm>
            <a:off x="2841398" y="5784210"/>
            <a:ext cx="278707" cy="164148"/>
          </a:xfrm>
          <a:prstGeom prst="rect">
            <a:avLst/>
          </a:prstGeom>
        </p:spPr>
        <p:txBody>
          <a:bodyPr vert="horz" wrap="square" lIns="0" tIns="0" rIns="0" bIns="0" rtlCol="0" anchor="b">
            <a:spAutoFit/>
          </a:bodyPr>
          <a:lstStyle>
            <a:lvl1pPr marL="0" indent="0" algn="l" defTabSz="914400" rtl="0" eaLnBrk="1" latinLnBrk="0" hangingPunct="1">
              <a:lnSpc>
                <a:spcPct val="110000"/>
              </a:lnSpc>
              <a:spcBef>
                <a:spcPts val="400"/>
              </a:spcBef>
              <a:spcAft>
                <a:spcPts val="400"/>
              </a:spcAft>
              <a:buSzPct val="50000"/>
              <a:buFont typeface="Barlow" panose="020B0406020202030204" pitchFamily="34" charset="0"/>
              <a:buNone/>
              <a:defRPr sz="800" b="0" i="1" kern="1200">
                <a:solidFill>
                  <a:schemeClr val="bg1">
                    <a:lumMod val="50000"/>
                  </a:schemeClr>
                </a:solidFill>
                <a:latin typeface="+mn-lt"/>
                <a:ea typeface="+mn-ea"/>
                <a:cs typeface="+mn-cs"/>
              </a:defRPr>
            </a:lvl1pPr>
            <a:lvl2pPr marL="133350" indent="0" algn="l" defTabSz="914400" rtl="0" eaLnBrk="1" latinLnBrk="0" hangingPunct="1">
              <a:lnSpc>
                <a:spcPct val="110000"/>
              </a:lnSpc>
              <a:spcBef>
                <a:spcPts val="400"/>
              </a:spcBef>
              <a:spcAft>
                <a:spcPts val="400"/>
              </a:spcAft>
              <a:buSzPct val="80000"/>
              <a:buFont typeface="Barlow" panose="020B0502040204020203" pitchFamily="34" charset="0"/>
              <a:buNone/>
              <a:defRPr sz="1400" kern="1200">
                <a:solidFill>
                  <a:schemeClr val="tx1"/>
                </a:solidFill>
                <a:latin typeface="+mn-lt"/>
                <a:ea typeface="+mn-ea"/>
                <a:cs typeface="+mn-cs"/>
              </a:defRPr>
            </a:lvl2pPr>
            <a:lvl3pPr marL="542925" indent="0" algn="l" defTabSz="914400" rtl="0" eaLnBrk="1" latinLnBrk="0" hangingPunct="1">
              <a:lnSpc>
                <a:spcPct val="110000"/>
              </a:lnSpc>
              <a:spcBef>
                <a:spcPts val="400"/>
              </a:spcBef>
              <a:spcAft>
                <a:spcPts val="400"/>
              </a:spcAft>
              <a:buFont typeface="Barlow" panose="020B0604020202020204" pitchFamily="34" charset="0"/>
              <a:buNone/>
              <a:defRPr sz="1400" kern="1200">
                <a:solidFill>
                  <a:schemeClr val="tx1"/>
                </a:solidFill>
                <a:latin typeface="+mn-lt"/>
                <a:ea typeface="+mn-ea"/>
                <a:cs typeface="+mn-cs"/>
              </a:defRPr>
            </a:lvl3pPr>
            <a:lvl4pPr marL="758825" indent="0" algn="l" defTabSz="914400" rtl="0" eaLnBrk="1" latinLnBrk="0" hangingPunct="1">
              <a:lnSpc>
                <a:spcPct val="90000"/>
              </a:lnSpc>
              <a:spcBef>
                <a:spcPts val="500"/>
              </a:spcBef>
              <a:buFont typeface="Barlow" panose="020B0604020202020204" pitchFamily="34" charset="0"/>
              <a:buNone/>
              <a:defRPr sz="1400" kern="1200">
                <a:solidFill>
                  <a:schemeClr val="tx1"/>
                </a:solidFill>
                <a:latin typeface="+mn-lt"/>
                <a:ea typeface="+mn-ea"/>
                <a:cs typeface="+mn-cs"/>
              </a:defRPr>
            </a:lvl4pPr>
            <a:lvl5pPr marL="1033463" indent="0" algn="l" defTabSz="914400" rtl="0" eaLnBrk="1" latinLnBrk="0" hangingPunct="1">
              <a:lnSpc>
                <a:spcPct val="90000"/>
              </a:lnSpc>
              <a:spcBef>
                <a:spcPts val="500"/>
              </a:spcBef>
              <a:buFont typeface="Barlow" panose="020B040602020203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400"/>
              </a:spcBef>
              <a:spcAft>
                <a:spcPts val="400"/>
              </a:spcAft>
              <a:buClrTx/>
              <a:buSzPct val="50000"/>
              <a:buFont typeface="Barlow" panose="020B0406020202030204" pitchFamily="34" charset="0"/>
              <a:buNone/>
              <a:tabLst/>
              <a:defRPr/>
            </a:pPr>
            <a:r>
              <a:rPr kumimoji="0" lang="en-GB" sz="1000" b="0" i="0" u="none" strike="noStrike" kern="1200" cap="none" spc="0" normalizeH="0" baseline="0" noProof="0" dirty="0">
                <a:ln>
                  <a:noFill/>
                </a:ln>
                <a:solidFill>
                  <a:srgbClr val="000000"/>
                </a:solidFill>
                <a:effectLst/>
                <a:uLnTx/>
                <a:uFillTx/>
                <a:latin typeface="Barlow"/>
                <a:ea typeface="+mn-ea"/>
                <a:cs typeface="+mn-cs"/>
              </a:rPr>
              <a:t>Q16</a:t>
            </a:r>
          </a:p>
        </p:txBody>
      </p:sp>
      <p:sp>
        <p:nvSpPr>
          <p:cNvPr id="2" name="ZoneTexte 15">
            <a:extLst>
              <a:ext uri="{FF2B5EF4-FFF2-40B4-BE49-F238E27FC236}">
                <a16:creationId xmlns:a16="http://schemas.microsoft.com/office/drawing/2014/main" id="{83801910-D50B-28B8-BC7B-C6AF1E5447BA}"/>
              </a:ext>
            </a:extLst>
          </p:cNvPr>
          <p:cNvSpPr txBox="1"/>
          <p:nvPr/>
        </p:nvSpPr>
        <p:spPr>
          <a:xfrm>
            <a:off x="10325101" y="0"/>
            <a:ext cx="1412876" cy="313880"/>
          </a:xfrm>
          <a:prstGeom prst="snip2DiagRect">
            <a:avLst>
              <a:gd name="adj1" fmla="val 0"/>
              <a:gd name="adj2" fmla="val 45020"/>
            </a:avLst>
          </a:prstGeom>
          <a:solidFill>
            <a:srgbClr val="9FE5D8"/>
          </a:solidFill>
          <a:ln>
            <a:noFill/>
          </a:ln>
        </p:spPr>
        <p:txBody>
          <a:bodyPr wrap="square" lIns="0" rIns="0" rtlCol="0" anchor="ctr" anchorCtr="0">
            <a:noAutofit/>
          </a:bodyPr>
          <a:lstStyle>
            <a:defPPr marR="0" lvl="0" algn="l" rtl="0">
              <a:lnSpc>
                <a:spcPct val="100000"/>
              </a:lnSpc>
              <a:spcBef>
                <a:spcPts val="0"/>
              </a:spcBef>
              <a:spcAft>
                <a:spcPts val="0"/>
              </a:spcAft>
              <a:defRPr lang="fr-FR"/>
            </a:defPPr>
            <a:lvl1pPr marR="0" lvl="0" algn="ctr">
              <a:lnSpc>
                <a:spcPct val="100000"/>
              </a:lnSpc>
              <a:spcBef>
                <a:spcPts val="0"/>
              </a:spcBef>
              <a:spcAft>
                <a:spcPts val="600"/>
              </a:spcAft>
              <a:buClr>
                <a:srgbClr val="000000"/>
              </a:buClr>
              <a:buFont typeface="Arial"/>
              <a:defRPr sz="1600" b="1" i="0" u="none" strike="noStrike" cap="none">
                <a:solidFill>
                  <a:srgbClr val="2F469C"/>
                </a:solidFill>
                <a:ea typeface="Calibri"/>
                <a:cs typeface="Times New Roman"/>
              </a:defRPr>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r>
              <a:rPr kumimoji="0" lang="fr-FR" sz="1200" b="1" i="0" u="none" strike="noStrike" kern="1200" cap="all" spc="0" normalizeH="0" baseline="0" noProof="0" dirty="0">
                <a:ln>
                  <a:noFill/>
                </a:ln>
                <a:solidFill>
                  <a:prstClr val="white"/>
                </a:solidFill>
                <a:effectLst/>
                <a:uLnTx/>
                <a:uFillTx/>
                <a:latin typeface="Barlow"/>
                <a:cs typeface="Times New Roman"/>
              </a:rPr>
              <a:t>Résultats détaillés</a:t>
            </a:r>
          </a:p>
        </p:txBody>
      </p:sp>
      <p:grpSp>
        <p:nvGrpSpPr>
          <p:cNvPr id="5" name="Groupe 4">
            <a:extLst>
              <a:ext uri="{FF2B5EF4-FFF2-40B4-BE49-F238E27FC236}">
                <a16:creationId xmlns:a16="http://schemas.microsoft.com/office/drawing/2014/main" id="{864DBAA0-074A-4123-3AC3-7D1F285D4D76}"/>
              </a:ext>
            </a:extLst>
          </p:cNvPr>
          <p:cNvGrpSpPr/>
          <p:nvPr/>
        </p:nvGrpSpPr>
        <p:grpSpPr>
          <a:xfrm>
            <a:off x="10838263" y="783925"/>
            <a:ext cx="975872" cy="272826"/>
            <a:chOff x="9776741" y="783925"/>
            <a:chExt cx="975872" cy="272826"/>
          </a:xfrm>
        </p:grpSpPr>
        <p:cxnSp>
          <p:nvCxnSpPr>
            <p:cNvPr id="6" name="Avg. Guess and Actual Underline">
              <a:extLst>
                <a:ext uri="{FF2B5EF4-FFF2-40B4-BE49-F238E27FC236}">
                  <a16:creationId xmlns:a16="http://schemas.microsoft.com/office/drawing/2014/main" id="{29D8B769-1F1A-2BB8-76FF-33DE9A58BD71}"/>
                </a:ext>
                <a:ext uri="{C183D7F6-B498-43B3-948B-1728B52AA6E4}">
                  <adec:decorative xmlns:adec="http://schemas.microsoft.com/office/drawing/2017/decorative" val="1"/>
                </a:ext>
              </a:extLst>
            </p:cNvPr>
            <p:cNvCxnSpPr>
              <a:cxnSpLocks/>
            </p:cNvCxnSpPr>
            <p:nvPr/>
          </p:nvCxnSpPr>
          <p:spPr>
            <a:xfrm>
              <a:off x="9807058" y="1056751"/>
              <a:ext cx="884758"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7" name="Avg. Guess Header">
              <a:extLst>
                <a:ext uri="{FF2B5EF4-FFF2-40B4-BE49-F238E27FC236}">
                  <a16:creationId xmlns:a16="http://schemas.microsoft.com/office/drawing/2014/main" id="{115529EC-FA5D-BF45-770B-6EBD1B5EB79D}"/>
                </a:ext>
                <a:ext uri="{C183D7F6-B498-43B3-948B-1728B52AA6E4}">
                  <adec:decorative xmlns:adec="http://schemas.microsoft.com/office/drawing/2017/decorative" val="1"/>
                </a:ext>
              </a:extLst>
            </p:cNvPr>
            <p:cNvSpPr txBox="1"/>
            <p:nvPr/>
          </p:nvSpPr>
          <p:spPr>
            <a:xfrm>
              <a:off x="9776741" y="783925"/>
              <a:ext cx="975872" cy="215444"/>
            </a:xfrm>
            <a:prstGeom prst="rect">
              <a:avLst/>
            </a:prstGeom>
            <a:noFill/>
          </p:spPr>
          <p:txBody>
            <a:bodyPr wrap="square" lIns="0" tIns="0" rIns="0" bIns="0" rtlCol="0" anchor="b">
              <a:spAutoFit/>
            </a:bodyPr>
            <a:lstStyle/>
            <a:p>
              <a:pPr marL="0" marR="0" lvl="0" indent="0" algn="ctr" defTabSz="914400" rtl="0" eaLnBrk="1" fontAlgn="auto" latinLnBrk="0" hangingPunct="1">
                <a:lnSpc>
                  <a:spcPct val="100000"/>
                </a:lnSpc>
                <a:spcBef>
                  <a:spcPts val="2400"/>
                </a:spcBef>
                <a:spcAft>
                  <a:spcPts val="0"/>
                </a:spcAft>
                <a:buClr>
                  <a:srgbClr val="103C50"/>
                </a:buClr>
                <a:buSzTx/>
                <a:buFontTx/>
                <a:buNone/>
                <a:tabLst/>
                <a:defRPr/>
              </a:pPr>
              <a:r>
                <a:rPr kumimoji="0" lang="en-GB" sz="1400" b="1" i="0" u="none" strike="noStrike" kern="0" cap="none" spc="0" normalizeH="0" baseline="0" noProof="0" dirty="0">
                  <a:ln>
                    <a:noFill/>
                  </a:ln>
                  <a:solidFill>
                    <a:srgbClr val="000000"/>
                  </a:solidFill>
                  <a:effectLst/>
                  <a:uLnTx/>
                  <a:uFillTx/>
                  <a:latin typeface="Barlow"/>
                  <a:ea typeface="+mn-ea"/>
                  <a:cs typeface="+mn-cs"/>
                </a:rPr>
                <a:t>Moyenne</a:t>
              </a:r>
            </a:p>
          </p:txBody>
        </p:sp>
      </p:grpSp>
      <p:sp>
        <p:nvSpPr>
          <p:cNvPr id="3" name="Bulle narrative : rectangle 2">
            <a:extLst>
              <a:ext uri="{FF2B5EF4-FFF2-40B4-BE49-F238E27FC236}">
                <a16:creationId xmlns:a16="http://schemas.microsoft.com/office/drawing/2014/main" id="{A717FB0F-6B74-0078-2469-A81D2D5D3F04}"/>
              </a:ext>
            </a:extLst>
          </p:cNvPr>
          <p:cNvSpPr/>
          <p:nvPr/>
        </p:nvSpPr>
        <p:spPr>
          <a:xfrm>
            <a:off x="11062516" y="1507425"/>
            <a:ext cx="975872" cy="377939"/>
          </a:xfrm>
          <a:prstGeom prst="wedgeRectCallout">
            <a:avLst>
              <a:gd name="adj1" fmla="val -42262"/>
              <a:gd name="adj2" fmla="val 78281"/>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t"/>
          <a:lstStyle/>
          <a:p>
            <a:pPr algn="l"/>
            <a:r>
              <a:rPr lang="fr-FR" sz="1100" dirty="0">
                <a:solidFill>
                  <a:schemeClr val="tx1"/>
                </a:solidFill>
              </a:rPr>
              <a:t>(+) 2024 : 8,10 </a:t>
            </a:r>
          </a:p>
          <a:p>
            <a:pPr algn="l"/>
            <a:r>
              <a:rPr lang="fr-FR" sz="1100" dirty="0">
                <a:solidFill>
                  <a:schemeClr val="tx1"/>
                </a:solidFill>
              </a:rPr>
              <a:t>(-) 2020 : 7,91</a:t>
            </a:r>
          </a:p>
        </p:txBody>
      </p:sp>
      <p:sp>
        <p:nvSpPr>
          <p:cNvPr id="8" name="ZoneTexte 7">
            <a:extLst>
              <a:ext uri="{FF2B5EF4-FFF2-40B4-BE49-F238E27FC236}">
                <a16:creationId xmlns:a16="http://schemas.microsoft.com/office/drawing/2014/main" id="{92E990AD-01E4-337A-CA12-BACA68A7CD8F}"/>
              </a:ext>
            </a:extLst>
          </p:cNvPr>
          <p:cNvSpPr txBox="1"/>
          <p:nvPr/>
        </p:nvSpPr>
        <p:spPr>
          <a:xfrm>
            <a:off x="8095855" y="6196471"/>
            <a:ext cx="2924175" cy="369332"/>
          </a:xfrm>
          <a:prstGeom prst="rect">
            <a:avLst/>
          </a:prstGeom>
          <a:solidFill>
            <a:srgbClr val="E7EBF0"/>
          </a:solidFill>
        </p:spPr>
        <p:txBody>
          <a:bodyPr wrap="square" lIns="0" tIns="0" rIns="0" bIns="0" rtlCol="0">
            <a:spAutoFit/>
          </a:bodyPr>
          <a:lstStyle/>
          <a:p>
            <a:pPr algn="l">
              <a:buSzPct val="100000"/>
            </a:pPr>
            <a:r>
              <a:rPr lang="fr-FR" sz="1200" dirty="0"/>
              <a:t>(+) score le plus élevé observé avant 2025 </a:t>
            </a:r>
          </a:p>
          <a:p>
            <a:pPr algn="l">
              <a:buSzPct val="100000"/>
            </a:pPr>
            <a:r>
              <a:rPr lang="fr-FR" sz="1200" dirty="0"/>
              <a:t>(-) score le plus bas observé avant 2025</a:t>
            </a:r>
          </a:p>
        </p:txBody>
      </p:sp>
      <p:sp>
        <p:nvSpPr>
          <p:cNvPr id="10" name="ZoneTexte 9">
            <a:extLst>
              <a:ext uri="{FF2B5EF4-FFF2-40B4-BE49-F238E27FC236}">
                <a16:creationId xmlns:a16="http://schemas.microsoft.com/office/drawing/2014/main" id="{DBFA9B88-5106-FC50-5FF9-8077D8745D71}"/>
              </a:ext>
            </a:extLst>
          </p:cNvPr>
          <p:cNvSpPr txBox="1"/>
          <p:nvPr/>
        </p:nvSpPr>
        <p:spPr>
          <a:xfrm>
            <a:off x="11604788" y="2085870"/>
            <a:ext cx="551688" cy="153888"/>
          </a:xfrm>
          <a:prstGeom prst="rect">
            <a:avLst/>
          </a:prstGeom>
        </p:spPr>
        <p:txBody>
          <a:bodyPr vert="horz" wrap="square" lIns="0" tIns="0" rIns="0" bIns="0" rtlCol="0">
            <a:spAutoFit/>
          </a:bodyPr>
          <a:lstStyle/>
          <a:p>
            <a:pPr marL="4763"/>
            <a:r>
              <a:rPr lang="fr-FR" sz="1000" b="1" dirty="0">
                <a:solidFill>
                  <a:srgbClr val="00B050"/>
                </a:solidFill>
                <a:latin typeface="+mj-lt"/>
              </a:rPr>
              <a:t>+</a:t>
            </a:r>
            <a:r>
              <a:rPr lang="fr-FR" sz="1000" b="1" dirty="0">
                <a:solidFill>
                  <a:srgbClr val="2DB574"/>
                </a:solidFill>
              </a:rPr>
              <a:t>0,34 pt</a:t>
            </a:r>
            <a:endParaRPr lang="fr-FR" sz="1000" dirty="0">
              <a:solidFill>
                <a:srgbClr val="2DB574"/>
              </a:solidFill>
              <a:latin typeface="Wingdings" panose="05000000000000000000" pitchFamily="2" charset="2"/>
            </a:endParaRPr>
          </a:p>
        </p:txBody>
      </p:sp>
      <p:sp>
        <p:nvSpPr>
          <p:cNvPr id="9" name="ZoneTexte 8">
            <a:extLst>
              <a:ext uri="{FF2B5EF4-FFF2-40B4-BE49-F238E27FC236}">
                <a16:creationId xmlns:a16="http://schemas.microsoft.com/office/drawing/2014/main" id="{EBC3E090-FD21-CD90-6DAE-7242E7E9CEE4}"/>
              </a:ext>
            </a:extLst>
          </p:cNvPr>
          <p:cNvSpPr txBox="1"/>
          <p:nvPr/>
        </p:nvSpPr>
        <p:spPr>
          <a:xfrm>
            <a:off x="11407113" y="2046179"/>
            <a:ext cx="134652" cy="193579"/>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fr-FR" sz="1200" dirty="0">
                <a:solidFill>
                  <a:srgbClr val="2DB574"/>
                </a:solidFill>
                <a:sym typeface="Wingdings" panose="05000000000000000000" pitchFamily="2" charset="2"/>
              </a:rPr>
              <a:t></a:t>
            </a:r>
            <a:endParaRPr lang="fr-FR" sz="1200" dirty="0">
              <a:solidFill>
                <a:srgbClr val="2DB574"/>
              </a:solidFill>
            </a:endParaRPr>
          </a:p>
        </p:txBody>
      </p:sp>
      <p:sp>
        <p:nvSpPr>
          <p:cNvPr id="12" name="Freeform 6">
            <a:extLst>
              <a:ext uri="{FF2B5EF4-FFF2-40B4-BE49-F238E27FC236}">
                <a16:creationId xmlns:a16="http://schemas.microsoft.com/office/drawing/2014/main" id="{5AE75150-F3FD-7D6F-EF57-88B00C27556B}"/>
              </a:ext>
            </a:extLst>
          </p:cNvPr>
          <p:cNvSpPr>
            <a:spLocks/>
          </p:cNvSpPr>
          <p:nvPr/>
        </p:nvSpPr>
        <p:spPr bwMode="auto">
          <a:xfrm>
            <a:off x="10651836" y="2046179"/>
            <a:ext cx="186427" cy="162346"/>
          </a:xfrm>
          <a:custGeom>
            <a:avLst/>
            <a:gdLst/>
            <a:ahLst/>
            <a:cxnLst>
              <a:cxn ang="0">
                <a:pos x="60" y="4"/>
              </a:cxn>
              <a:cxn ang="0">
                <a:pos x="60" y="4"/>
              </a:cxn>
              <a:cxn ang="0">
                <a:pos x="74" y="26"/>
              </a:cxn>
              <a:cxn ang="0">
                <a:pos x="74" y="26"/>
              </a:cxn>
              <a:cxn ang="0">
                <a:pos x="100" y="34"/>
              </a:cxn>
              <a:cxn ang="0">
                <a:pos x="100" y="34"/>
              </a:cxn>
              <a:cxn ang="0">
                <a:pos x="104" y="36"/>
              </a:cxn>
              <a:cxn ang="0">
                <a:pos x="106" y="38"/>
              </a:cxn>
              <a:cxn ang="0">
                <a:pos x="106" y="42"/>
              </a:cxn>
              <a:cxn ang="0">
                <a:pos x="104" y="44"/>
              </a:cxn>
              <a:cxn ang="0">
                <a:pos x="104" y="44"/>
              </a:cxn>
              <a:cxn ang="0">
                <a:pos x="86" y="66"/>
              </a:cxn>
              <a:cxn ang="0">
                <a:pos x="86" y="66"/>
              </a:cxn>
              <a:cxn ang="0">
                <a:pos x="88" y="92"/>
              </a:cxn>
              <a:cxn ang="0">
                <a:pos x="88" y="92"/>
              </a:cxn>
              <a:cxn ang="0">
                <a:pos x="86" y="96"/>
              </a:cxn>
              <a:cxn ang="0">
                <a:pos x="84" y="98"/>
              </a:cxn>
              <a:cxn ang="0">
                <a:pos x="82" y="100"/>
              </a:cxn>
              <a:cxn ang="0">
                <a:pos x="78" y="100"/>
              </a:cxn>
              <a:cxn ang="0">
                <a:pos x="78" y="100"/>
              </a:cxn>
              <a:cxn ang="0">
                <a:pos x="50" y="90"/>
              </a:cxn>
              <a:cxn ang="0">
                <a:pos x="50" y="90"/>
              </a:cxn>
              <a:cxn ang="0">
                <a:pos x="28" y="98"/>
              </a:cxn>
              <a:cxn ang="0">
                <a:pos x="28" y="98"/>
              </a:cxn>
              <a:cxn ang="0">
                <a:pos x="22" y="100"/>
              </a:cxn>
              <a:cxn ang="0">
                <a:pos x="20" y="100"/>
              </a:cxn>
              <a:cxn ang="0">
                <a:pos x="18" y="98"/>
              </a:cxn>
              <a:cxn ang="0">
                <a:pos x="16" y="92"/>
              </a:cxn>
              <a:cxn ang="0">
                <a:pos x="16" y="92"/>
              </a:cxn>
              <a:cxn ang="0">
                <a:pos x="18" y="64"/>
              </a:cxn>
              <a:cxn ang="0">
                <a:pos x="18" y="64"/>
              </a:cxn>
              <a:cxn ang="0">
                <a:pos x="2" y="44"/>
              </a:cxn>
              <a:cxn ang="0">
                <a:pos x="2" y="44"/>
              </a:cxn>
              <a:cxn ang="0">
                <a:pos x="0" y="40"/>
              </a:cxn>
              <a:cxn ang="0">
                <a:pos x="0" y="38"/>
              </a:cxn>
              <a:cxn ang="0">
                <a:pos x="2" y="34"/>
              </a:cxn>
              <a:cxn ang="0">
                <a:pos x="6" y="32"/>
              </a:cxn>
              <a:cxn ang="0">
                <a:pos x="6" y="32"/>
              </a:cxn>
              <a:cxn ang="0">
                <a:pos x="32" y="24"/>
              </a:cxn>
              <a:cxn ang="0">
                <a:pos x="32" y="24"/>
              </a:cxn>
              <a:cxn ang="0">
                <a:pos x="46" y="4"/>
              </a:cxn>
              <a:cxn ang="0">
                <a:pos x="46" y="4"/>
              </a:cxn>
              <a:cxn ang="0">
                <a:pos x="50" y="0"/>
              </a:cxn>
              <a:cxn ang="0">
                <a:pos x="52" y="0"/>
              </a:cxn>
              <a:cxn ang="0">
                <a:pos x="56" y="0"/>
              </a:cxn>
              <a:cxn ang="0">
                <a:pos x="60" y="4"/>
              </a:cxn>
              <a:cxn ang="0">
                <a:pos x="60" y="4"/>
              </a:cxn>
            </a:cxnLst>
            <a:rect l="0" t="0" r="r" b="b"/>
            <a:pathLst>
              <a:path w="106" h="100">
                <a:moveTo>
                  <a:pt x="60" y="4"/>
                </a:moveTo>
                <a:lnTo>
                  <a:pt x="60" y="4"/>
                </a:lnTo>
                <a:lnTo>
                  <a:pt x="74" y="26"/>
                </a:lnTo>
                <a:lnTo>
                  <a:pt x="74" y="26"/>
                </a:lnTo>
                <a:lnTo>
                  <a:pt x="100" y="34"/>
                </a:lnTo>
                <a:lnTo>
                  <a:pt x="100" y="34"/>
                </a:lnTo>
                <a:lnTo>
                  <a:pt x="104" y="36"/>
                </a:lnTo>
                <a:lnTo>
                  <a:pt x="106" y="38"/>
                </a:lnTo>
                <a:lnTo>
                  <a:pt x="106" y="42"/>
                </a:lnTo>
                <a:lnTo>
                  <a:pt x="104" y="44"/>
                </a:lnTo>
                <a:lnTo>
                  <a:pt x="104" y="44"/>
                </a:lnTo>
                <a:lnTo>
                  <a:pt x="86" y="66"/>
                </a:lnTo>
                <a:lnTo>
                  <a:pt x="86" y="66"/>
                </a:lnTo>
                <a:lnTo>
                  <a:pt x="88" y="92"/>
                </a:lnTo>
                <a:lnTo>
                  <a:pt x="88" y="92"/>
                </a:lnTo>
                <a:lnTo>
                  <a:pt x="86" y="96"/>
                </a:lnTo>
                <a:lnTo>
                  <a:pt x="84" y="98"/>
                </a:lnTo>
                <a:lnTo>
                  <a:pt x="82" y="100"/>
                </a:lnTo>
                <a:lnTo>
                  <a:pt x="78" y="100"/>
                </a:lnTo>
                <a:lnTo>
                  <a:pt x="78" y="100"/>
                </a:lnTo>
                <a:lnTo>
                  <a:pt x="50" y="90"/>
                </a:lnTo>
                <a:lnTo>
                  <a:pt x="50" y="90"/>
                </a:lnTo>
                <a:lnTo>
                  <a:pt x="28" y="98"/>
                </a:lnTo>
                <a:lnTo>
                  <a:pt x="28" y="98"/>
                </a:lnTo>
                <a:lnTo>
                  <a:pt x="22" y="100"/>
                </a:lnTo>
                <a:lnTo>
                  <a:pt x="20" y="100"/>
                </a:lnTo>
                <a:lnTo>
                  <a:pt x="18" y="98"/>
                </a:lnTo>
                <a:lnTo>
                  <a:pt x="16" y="92"/>
                </a:lnTo>
                <a:lnTo>
                  <a:pt x="16" y="92"/>
                </a:lnTo>
                <a:lnTo>
                  <a:pt x="18" y="64"/>
                </a:lnTo>
                <a:lnTo>
                  <a:pt x="18" y="64"/>
                </a:lnTo>
                <a:lnTo>
                  <a:pt x="2" y="44"/>
                </a:lnTo>
                <a:lnTo>
                  <a:pt x="2" y="44"/>
                </a:lnTo>
                <a:lnTo>
                  <a:pt x="0" y="40"/>
                </a:lnTo>
                <a:lnTo>
                  <a:pt x="0" y="38"/>
                </a:lnTo>
                <a:lnTo>
                  <a:pt x="2" y="34"/>
                </a:lnTo>
                <a:lnTo>
                  <a:pt x="6" y="32"/>
                </a:lnTo>
                <a:lnTo>
                  <a:pt x="6" y="32"/>
                </a:lnTo>
                <a:lnTo>
                  <a:pt x="32" y="24"/>
                </a:lnTo>
                <a:lnTo>
                  <a:pt x="32" y="24"/>
                </a:lnTo>
                <a:lnTo>
                  <a:pt x="46" y="4"/>
                </a:lnTo>
                <a:lnTo>
                  <a:pt x="46" y="4"/>
                </a:lnTo>
                <a:lnTo>
                  <a:pt x="50" y="0"/>
                </a:lnTo>
                <a:lnTo>
                  <a:pt x="52" y="0"/>
                </a:lnTo>
                <a:lnTo>
                  <a:pt x="56" y="0"/>
                </a:lnTo>
                <a:lnTo>
                  <a:pt x="60" y="4"/>
                </a:lnTo>
                <a:lnTo>
                  <a:pt x="60" y="4"/>
                </a:lnTo>
                <a:close/>
              </a:path>
            </a:pathLst>
          </a:custGeom>
          <a:solidFill>
            <a:srgbClr val="121B5A"/>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964357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3513AF35-15E4-88D0-BB35-E65305B939C9}"/>
              </a:ext>
            </a:extLst>
          </p:cNvPr>
          <p:cNvSpPr>
            <a:spLocks noGrp="1"/>
          </p:cNvSpPr>
          <p:nvPr>
            <p:ph type="title"/>
          </p:nvPr>
        </p:nvSpPr>
        <p:spPr>
          <a:xfrm>
            <a:off x="450000" y="373103"/>
            <a:ext cx="9779114" cy="715669"/>
          </a:xfrm>
        </p:spPr>
        <p:txBody>
          <a:bodyPr/>
          <a:lstStyle/>
          <a:p>
            <a:r>
              <a:rPr lang="fr-FR" dirty="0"/>
              <a:t>Les établissements fréquentés par les répondants restent le plus souvent localisés en Île-de-France</a:t>
            </a:r>
          </a:p>
        </p:txBody>
      </p:sp>
      <p:cxnSp>
        <p:nvCxnSpPr>
          <p:cNvPr id="8" name="Straight Connector 12">
            <a:extLst>
              <a:ext uri="{FF2B5EF4-FFF2-40B4-BE49-F238E27FC236}">
                <a16:creationId xmlns:a16="http://schemas.microsoft.com/office/drawing/2014/main" id="{4F23FFA7-F8EB-ED62-B118-639C7F2455D8}"/>
              </a:ext>
            </a:extLst>
          </p:cNvPr>
          <p:cNvCxnSpPr>
            <a:cxnSpLocks/>
          </p:cNvCxnSpPr>
          <p:nvPr/>
        </p:nvCxnSpPr>
        <p:spPr>
          <a:xfrm>
            <a:off x="948345" y="1838991"/>
            <a:ext cx="1353066" cy="0"/>
          </a:xfrm>
          <a:prstGeom prst="line">
            <a:avLst/>
          </a:prstGeom>
          <a:ln w="177800">
            <a:solidFill>
              <a:schemeClr val="tx2">
                <a:alpha val="57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13">
            <a:extLst>
              <a:ext uri="{FF2B5EF4-FFF2-40B4-BE49-F238E27FC236}">
                <a16:creationId xmlns:a16="http://schemas.microsoft.com/office/drawing/2014/main" id="{2207E1CE-D939-D0AD-4AA7-A6C16A859B76}"/>
              </a:ext>
            </a:extLst>
          </p:cNvPr>
          <p:cNvSpPr txBox="1">
            <a:spLocks/>
          </p:cNvSpPr>
          <p:nvPr/>
        </p:nvSpPr>
        <p:spPr>
          <a:xfrm>
            <a:off x="963206" y="1453423"/>
            <a:ext cx="2465388" cy="253317"/>
          </a:xfrm>
          <a:prstGeom prst="rect">
            <a:avLst/>
          </a:prstGeom>
        </p:spPr>
        <p:txBody>
          <a:bodyPr vert="horz" lIns="0" tIns="0" rIns="0" bIns="0" rtlCol="0">
            <a:noAutofit/>
          </a:bodyPr>
          <a:lstStyle>
            <a:lvl1pPr marL="0" indent="0" algn="l" defTabSz="914400" rtl="0" eaLnBrk="1" latinLnBrk="0" hangingPunct="1">
              <a:lnSpc>
                <a:spcPct val="115000"/>
              </a:lnSpc>
              <a:spcBef>
                <a:spcPts val="400"/>
              </a:spcBef>
              <a:spcAft>
                <a:spcPts val="400"/>
              </a:spcAft>
              <a:buSzPct val="100000"/>
              <a:buFont typeface="Wingdings 2" panose="05020102010507070707" pitchFamily="18" charset="2"/>
              <a:buNone/>
              <a:defRPr sz="1200" b="0" kern="1200">
                <a:solidFill>
                  <a:schemeClr val="tx1"/>
                </a:solidFill>
                <a:latin typeface="+mn-lt"/>
                <a:ea typeface="+mn-ea"/>
                <a:cs typeface="+mn-cs"/>
              </a:defRPr>
            </a:lvl1pPr>
            <a:lvl2pPr marL="171450" indent="-171450" algn="l" defTabSz="914400" rtl="0" eaLnBrk="1" latinLnBrk="0" hangingPunct="1">
              <a:lnSpc>
                <a:spcPct val="115000"/>
              </a:lnSpc>
              <a:spcBef>
                <a:spcPts val="400"/>
              </a:spcBef>
              <a:spcAft>
                <a:spcPts val="400"/>
              </a:spcAft>
              <a:buSzPct val="100000"/>
              <a:buFont typeface="Arial" panose="020B0604020202020204" pitchFamily="34" charset="0"/>
              <a:buChar char="•"/>
              <a:defRPr lang="en-GB" sz="1200" kern="1200" dirty="0">
                <a:solidFill>
                  <a:schemeClr val="tx1"/>
                </a:solidFill>
                <a:latin typeface="+mn-lt"/>
                <a:ea typeface="+mn-ea"/>
                <a:cs typeface="+mn-cs"/>
              </a:defRPr>
            </a:lvl2pPr>
            <a:lvl3pPr marL="542925" indent="-173038"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3pPr>
            <a:lvl4pPr marL="987425" indent="-228600"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4pPr>
            <a:lvl5pPr marL="1033463" indent="0" algn="l" defTabSz="914400" rtl="0" eaLnBrk="1" latinLnBrk="0" hangingPunct="1">
              <a:lnSpc>
                <a:spcPct val="115000"/>
              </a:lnSpc>
              <a:spcBef>
                <a:spcPts val="400"/>
              </a:spcBef>
              <a:spcAft>
                <a:spcPts val="400"/>
              </a:spcAft>
              <a:buFont typeface="Barlow" panose="020B040602020203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Pct val="100000"/>
              <a:buFont typeface="Wingdings 2" panose="05020102010507070707" pitchFamily="18" charset="2"/>
              <a:buNone/>
              <a:tabLst/>
              <a:defRPr/>
            </a:pPr>
            <a:r>
              <a:rPr kumimoji="0" lang="fr-FR" sz="2000" b="1" i="0" u="none" strike="noStrike" kern="1200" cap="none" spc="0" normalizeH="0" baseline="0" noProof="0" dirty="0">
                <a:ln>
                  <a:noFill/>
                </a:ln>
                <a:solidFill>
                  <a:srgbClr val="1DAFAD"/>
                </a:solidFill>
                <a:effectLst/>
                <a:uLnTx/>
                <a:uFillTx/>
                <a:latin typeface="Barlow Condensed Light" panose="00000406000000000000" pitchFamily="2" charset="0"/>
                <a:ea typeface="+mn-ea"/>
                <a:cs typeface="+mn-cs"/>
              </a:rPr>
              <a:t>Âge des enfants (*)</a:t>
            </a:r>
          </a:p>
        </p:txBody>
      </p:sp>
      <p:graphicFrame>
        <p:nvGraphicFramePr>
          <p:cNvPr id="12" name="Q1_Graph">
            <a:extLst>
              <a:ext uri="{FF2B5EF4-FFF2-40B4-BE49-F238E27FC236}">
                <a16:creationId xmlns:a16="http://schemas.microsoft.com/office/drawing/2014/main" id="{C6D817EA-43A1-46D5-97AF-1B051866FB06}"/>
              </a:ext>
            </a:extLst>
          </p:cNvPr>
          <p:cNvGraphicFramePr>
            <a:graphicFrameLocks/>
          </p:cNvGraphicFramePr>
          <p:nvPr>
            <p:extLst>
              <p:ext uri="{D42A27DB-BD31-4B8C-83A1-F6EECF244321}">
                <p14:modId xmlns:p14="http://schemas.microsoft.com/office/powerpoint/2010/main" val="2818942117"/>
              </p:ext>
            </p:extLst>
          </p:nvPr>
        </p:nvGraphicFramePr>
        <p:xfrm>
          <a:off x="795605" y="2339701"/>
          <a:ext cx="4684390" cy="3816425"/>
        </p:xfrm>
        <a:graphic>
          <a:graphicData uri="http://schemas.openxmlformats.org/drawingml/2006/chart">
            <c:chart xmlns:c="http://schemas.openxmlformats.org/drawingml/2006/chart" xmlns:r="http://schemas.openxmlformats.org/officeDocument/2006/relationships" r:id="rId2"/>
          </a:graphicData>
        </a:graphic>
      </p:graphicFrame>
      <p:cxnSp>
        <p:nvCxnSpPr>
          <p:cNvPr id="49" name="Straight Connector 12">
            <a:extLst>
              <a:ext uri="{FF2B5EF4-FFF2-40B4-BE49-F238E27FC236}">
                <a16:creationId xmlns:a16="http://schemas.microsoft.com/office/drawing/2014/main" id="{6A1B5112-34A2-7C6A-39DA-BAD6C3067722}"/>
              </a:ext>
            </a:extLst>
          </p:cNvPr>
          <p:cNvCxnSpPr>
            <a:cxnSpLocks/>
          </p:cNvCxnSpPr>
          <p:nvPr/>
        </p:nvCxnSpPr>
        <p:spPr>
          <a:xfrm>
            <a:off x="6011792" y="1807178"/>
            <a:ext cx="5382248" cy="0"/>
          </a:xfrm>
          <a:prstGeom prst="line">
            <a:avLst/>
          </a:prstGeom>
          <a:ln w="177800">
            <a:solidFill>
              <a:schemeClr val="tx2">
                <a:alpha val="57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0E58C549-3F44-5AAB-EA60-E07E8149AF12}"/>
              </a:ext>
            </a:extLst>
          </p:cNvPr>
          <p:cNvSpPr txBox="1">
            <a:spLocks/>
          </p:cNvSpPr>
          <p:nvPr/>
        </p:nvSpPr>
        <p:spPr>
          <a:xfrm>
            <a:off x="6015967" y="1393687"/>
            <a:ext cx="5733121" cy="253317"/>
          </a:xfrm>
          <a:prstGeom prst="rect">
            <a:avLst/>
          </a:prstGeom>
        </p:spPr>
        <p:txBody>
          <a:bodyPr vert="horz" lIns="0" tIns="0" rIns="0" bIns="0" rtlCol="0">
            <a:noAutofit/>
          </a:bodyPr>
          <a:lstStyle>
            <a:lvl1pPr marL="0" indent="0" algn="l" defTabSz="914400" rtl="0" eaLnBrk="1" latinLnBrk="0" hangingPunct="1">
              <a:lnSpc>
                <a:spcPct val="115000"/>
              </a:lnSpc>
              <a:spcBef>
                <a:spcPts val="400"/>
              </a:spcBef>
              <a:spcAft>
                <a:spcPts val="400"/>
              </a:spcAft>
              <a:buSzPct val="100000"/>
              <a:buFont typeface="Wingdings 2" panose="05020102010507070707" pitchFamily="18" charset="2"/>
              <a:buNone/>
              <a:defRPr sz="1200" b="0" kern="1200">
                <a:solidFill>
                  <a:schemeClr val="tx1"/>
                </a:solidFill>
                <a:latin typeface="+mn-lt"/>
                <a:ea typeface="+mn-ea"/>
                <a:cs typeface="+mn-cs"/>
              </a:defRPr>
            </a:lvl1pPr>
            <a:lvl2pPr marL="171450" indent="-171450" algn="l" defTabSz="914400" rtl="0" eaLnBrk="1" latinLnBrk="0" hangingPunct="1">
              <a:lnSpc>
                <a:spcPct val="115000"/>
              </a:lnSpc>
              <a:spcBef>
                <a:spcPts val="400"/>
              </a:spcBef>
              <a:spcAft>
                <a:spcPts val="400"/>
              </a:spcAft>
              <a:buSzPct val="100000"/>
              <a:buFont typeface="Arial" panose="020B0604020202020204" pitchFamily="34" charset="0"/>
              <a:buChar char="•"/>
              <a:defRPr lang="en-GB" sz="1200" kern="1200" dirty="0">
                <a:solidFill>
                  <a:schemeClr val="tx1"/>
                </a:solidFill>
                <a:latin typeface="+mn-lt"/>
                <a:ea typeface="+mn-ea"/>
                <a:cs typeface="+mn-cs"/>
              </a:defRPr>
            </a:lvl2pPr>
            <a:lvl3pPr marL="542925" indent="-173038"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3pPr>
            <a:lvl4pPr marL="987425" indent="-228600"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4pPr>
            <a:lvl5pPr marL="1033463" indent="0" algn="l" defTabSz="914400" rtl="0" eaLnBrk="1" latinLnBrk="0" hangingPunct="1">
              <a:lnSpc>
                <a:spcPct val="115000"/>
              </a:lnSpc>
              <a:spcBef>
                <a:spcPts val="400"/>
              </a:spcBef>
              <a:spcAft>
                <a:spcPts val="400"/>
              </a:spcAft>
              <a:buFont typeface="Barlow" panose="020B040602020203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Pct val="100000"/>
              <a:buFont typeface="Wingdings 2" panose="05020102010507070707" pitchFamily="18" charset="2"/>
              <a:buNone/>
              <a:tabLst/>
              <a:defRPr/>
            </a:pPr>
            <a:r>
              <a:rPr kumimoji="0" lang="fr-FR" sz="2000" b="1" i="0" u="none" strike="noStrike" kern="1200" cap="none" spc="0" normalizeH="0" baseline="0" noProof="0" dirty="0">
                <a:ln>
                  <a:noFill/>
                </a:ln>
                <a:solidFill>
                  <a:srgbClr val="1DAFAD"/>
                </a:solidFill>
                <a:effectLst/>
                <a:uLnTx/>
                <a:uFillTx/>
                <a:latin typeface="Barlow Condensed Light" panose="00000406000000000000" pitchFamily="2" charset="0"/>
                <a:ea typeface="+mn-ea"/>
                <a:cs typeface="+mn-cs"/>
              </a:rPr>
              <a:t>Répartition géographique des établissements fréquentés (UDA 5)</a:t>
            </a:r>
          </a:p>
        </p:txBody>
      </p:sp>
      <p:sp>
        <p:nvSpPr>
          <p:cNvPr id="53" name="UDA5_REGION PARISIENNE">
            <a:extLst>
              <a:ext uri="{FF2B5EF4-FFF2-40B4-BE49-F238E27FC236}">
                <a16:creationId xmlns:a16="http://schemas.microsoft.com/office/drawing/2014/main" id="{F91CC4C6-EB13-8D66-FCF2-C6064C732EFD}"/>
              </a:ext>
            </a:extLst>
          </p:cNvPr>
          <p:cNvSpPr>
            <a:spLocks/>
          </p:cNvSpPr>
          <p:nvPr/>
        </p:nvSpPr>
        <p:spPr bwMode="auto">
          <a:xfrm>
            <a:off x="8207717" y="2905302"/>
            <a:ext cx="669942" cy="543926"/>
          </a:xfrm>
          <a:custGeom>
            <a:avLst/>
            <a:gdLst>
              <a:gd name="T0" fmla="*/ 491 w 521"/>
              <a:gd name="T1" fmla="*/ 125 h 423"/>
              <a:gd name="T2" fmla="*/ 447 w 521"/>
              <a:gd name="T3" fmla="*/ 87 h 423"/>
              <a:gd name="T4" fmla="*/ 432 w 521"/>
              <a:gd name="T5" fmla="*/ 62 h 423"/>
              <a:gd name="T6" fmla="*/ 422 w 521"/>
              <a:gd name="T7" fmla="*/ 44 h 423"/>
              <a:gd name="T8" fmla="*/ 398 w 521"/>
              <a:gd name="T9" fmla="*/ 44 h 423"/>
              <a:gd name="T10" fmla="*/ 352 w 521"/>
              <a:gd name="T11" fmla="*/ 59 h 423"/>
              <a:gd name="T12" fmla="*/ 312 w 521"/>
              <a:gd name="T13" fmla="*/ 51 h 423"/>
              <a:gd name="T14" fmla="*/ 295 w 521"/>
              <a:gd name="T15" fmla="*/ 40 h 423"/>
              <a:gd name="T16" fmla="*/ 261 w 521"/>
              <a:gd name="T17" fmla="*/ 36 h 423"/>
              <a:gd name="T18" fmla="*/ 244 w 521"/>
              <a:gd name="T19" fmla="*/ 36 h 423"/>
              <a:gd name="T20" fmla="*/ 178 w 521"/>
              <a:gd name="T21" fmla="*/ 15 h 423"/>
              <a:gd name="T22" fmla="*/ 153 w 521"/>
              <a:gd name="T23" fmla="*/ 15 h 423"/>
              <a:gd name="T24" fmla="*/ 117 w 521"/>
              <a:gd name="T25" fmla="*/ 17 h 423"/>
              <a:gd name="T26" fmla="*/ 62 w 521"/>
              <a:gd name="T27" fmla="*/ 2 h 423"/>
              <a:gd name="T28" fmla="*/ 58 w 521"/>
              <a:gd name="T29" fmla="*/ 21 h 423"/>
              <a:gd name="T30" fmla="*/ 47 w 521"/>
              <a:gd name="T31" fmla="*/ 44 h 423"/>
              <a:gd name="T32" fmla="*/ 17 w 521"/>
              <a:gd name="T33" fmla="*/ 57 h 423"/>
              <a:gd name="T34" fmla="*/ 0 w 521"/>
              <a:gd name="T35" fmla="*/ 66 h 423"/>
              <a:gd name="T36" fmla="*/ 3 w 521"/>
              <a:gd name="T37" fmla="*/ 97 h 423"/>
              <a:gd name="T38" fmla="*/ 20 w 521"/>
              <a:gd name="T39" fmla="*/ 119 h 423"/>
              <a:gd name="T40" fmla="*/ 34 w 521"/>
              <a:gd name="T41" fmla="*/ 140 h 423"/>
              <a:gd name="T42" fmla="*/ 37 w 521"/>
              <a:gd name="T43" fmla="*/ 184 h 423"/>
              <a:gd name="T44" fmla="*/ 37 w 521"/>
              <a:gd name="T45" fmla="*/ 201 h 423"/>
              <a:gd name="T46" fmla="*/ 56 w 521"/>
              <a:gd name="T47" fmla="*/ 222 h 423"/>
              <a:gd name="T48" fmla="*/ 79 w 521"/>
              <a:gd name="T49" fmla="*/ 250 h 423"/>
              <a:gd name="T50" fmla="*/ 85 w 521"/>
              <a:gd name="T51" fmla="*/ 279 h 423"/>
              <a:gd name="T52" fmla="*/ 104 w 521"/>
              <a:gd name="T53" fmla="*/ 288 h 423"/>
              <a:gd name="T54" fmla="*/ 129 w 521"/>
              <a:gd name="T55" fmla="*/ 311 h 423"/>
              <a:gd name="T56" fmla="*/ 136 w 521"/>
              <a:gd name="T57" fmla="*/ 332 h 423"/>
              <a:gd name="T58" fmla="*/ 136 w 521"/>
              <a:gd name="T59" fmla="*/ 356 h 423"/>
              <a:gd name="T60" fmla="*/ 155 w 521"/>
              <a:gd name="T61" fmla="*/ 353 h 423"/>
              <a:gd name="T62" fmla="*/ 182 w 521"/>
              <a:gd name="T63" fmla="*/ 345 h 423"/>
              <a:gd name="T64" fmla="*/ 206 w 521"/>
              <a:gd name="T65" fmla="*/ 341 h 423"/>
              <a:gd name="T66" fmla="*/ 223 w 521"/>
              <a:gd name="T67" fmla="*/ 341 h 423"/>
              <a:gd name="T68" fmla="*/ 235 w 521"/>
              <a:gd name="T69" fmla="*/ 353 h 423"/>
              <a:gd name="T70" fmla="*/ 237 w 521"/>
              <a:gd name="T71" fmla="*/ 360 h 423"/>
              <a:gd name="T72" fmla="*/ 265 w 521"/>
              <a:gd name="T73" fmla="*/ 370 h 423"/>
              <a:gd name="T74" fmla="*/ 278 w 521"/>
              <a:gd name="T75" fmla="*/ 381 h 423"/>
              <a:gd name="T76" fmla="*/ 269 w 521"/>
              <a:gd name="T77" fmla="*/ 400 h 423"/>
              <a:gd name="T78" fmla="*/ 261 w 521"/>
              <a:gd name="T79" fmla="*/ 417 h 423"/>
              <a:gd name="T80" fmla="*/ 269 w 521"/>
              <a:gd name="T81" fmla="*/ 423 h 423"/>
              <a:gd name="T82" fmla="*/ 297 w 521"/>
              <a:gd name="T83" fmla="*/ 417 h 423"/>
              <a:gd name="T84" fmla="*/ 350 w 521"/>
              <a:gd name="T85" fmla="*/ 408 h 423"/>
              <a:gd name="T86" fmla="*/ 373 w 521"/>
              <a:gd name="T87" fmla="*/ 398 h 423"/>
              <a:gd name="T88" fmla="*/ 386 w 521"/>
              <a:gd name="T89" fmla="*/ 385 h 423"/>
              <a:gd name="T90" fmla="*/ 388 w 521"/>
              <a:gd name="T91" fmla="*/ 360 h 423"/>
              <a:gd name="T92" fmla="*/ 403 w 521"/>
              <a:gd name="T93" fmla="*/ 339 h 423"/>
              <a:gd name="T94" fmla="*/ 438 w 521"/>
              <a:gd name="T95" fmla="*/ 318 h 423"/>
              <a:gd name="T96" fmla="*/ 472 w 521"/>
              <a:gd name="T97" fmla="*/ 318 h 423"/>
              <a:gd name="T98" fmla="*/ 494 w 521"/>
              <a:gd name="T99" fmla="*/ 311 h 423"/>
              <a:gd name="T100" fmla="*/ 502 w 521"/>
              <a:gd name="T101" fmla="*/ 277 h 423"/>
              <a:gd name="T102" fmla="*/ 504 w 521"/>
              <a:gd name="T103" fmla="*/ 267 h 423"/>
              <a:gd name="T104" fmla="*/ 513 w 521"/>
              <a:gd name="T105" fmla="*/ 237 h 423"/>
              <a:gd name="T106" fmla="*/ 521 w 521"/>
              <a:gd name="T107" fmla="*/ 220 h 423"/>
              <a:gd name="T108" fmla="*/ 513 w 521"/>
              <a:gd name="T109" fmla="*/ 208 h 423"/>
              <a:gd name="T110" fmla="*/ 502 w 521"/>
              <a:gd name="T111" fmla="*/ 180 h 423"/>
              <a:gd name="T112" fmla="*/ 508 w 521"/>
              <a:gd name="T113" fmla="*/ 15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1" h="423">
                <a:moveTo>
                  <a:pt x="513" y="140"/>
                </a:moveTo>
                <a:lnTo>
                  <a:pt x="513" y="140"/>
                </a:lnTo>
                <a:lnTo>
                  <a:pt x="491" y="125"/>
                </a:lnTo>
                <a:lnTo>
                  <a:pt x="491" y="125"/>
                </a:lnTo>
                <a:lnTo>
                  <a:pt x="477" y="116"/>
                </a:lnTo>
                <a:lnTo>
                  <a:pt x="464" y="104"/>
                </a:lnTo>
                <a:lnTo>
                  <a:pt x="464" y="104"/>
                </a:lnTo>
                <a:lnTo>
                  <a:pt x="447" y="87"/>
                </a:lnTo>
                <a:lnTo>
                  <a:pt x="447" y="87"/>
                </a:lnTo>
                <a:lnTo>
                  <a:pt x="440" y="81"/>
                </a:lnTo>
                <a:lnTo>
                  <a:pt x="436" y="76"/>
                </a:lnTo>
                <a:lnTo>
                  <a:pt x="432" y="62"/>
                </a:lnTo>
                <a:lnTo>
                  <a:pt x="432" y="62"/>
                </a:lnTo>
                <a:lnTo>
                  <a:pt x="428" y="53"/>
                </a:lnTo>
                <a:lnTo>
                  <a:pt x="426" y="47"/>
                </a:lnTo>
                <a:lnTo>
                  <a:pt x="422" y="44"/>
                </a:lnTo>
                <a:lnTo>
                  <a:pt x="422" y="44"/>
                </a:lnTo>
                <a:lnTo>
                  <a:pt x="415" y="40"/>
                </a:lnTo>
                <a:lnTo>
                  <a:pt x="407" y="42"/>
                </a:lnTo>
                <a:lnTo>
                  <a:pt x="398" y="44"/>
                </a:lnTo>
                <a:lnTo>
                  <a:pt x="388" y="47"/>
                </a:lnTo>
                <a:lnTo>
                  <a:pt x="388" y="47"/>
                </a:lnTo>
                <a:lnTo>
                  <a:pt x="371" y="55"/>
                </a:lnTo>
                <a:lnTo>
                  <a:pt x="352" y="59"/>
                </a:lnTo>
                <a:lnTo>
                  <a:pt x="352" y="59"/>
                </a:lnTo>
                <a:lnTo>
                  <a:pt x="335" y="59"/>
                </a:lnTo>
                <a:lnTo>
                  <a:pt x="322" y="57"/>
                </a:lnTo>
                <a:lnTo>
                  <a:pt x="312" y="51"/>
                </a:lnTo>
                <a:lnTo>
                  <a:pt x="301" y="44"/>
                </a:lnTo>
                <a:lnTo>
                  <a:pt x="301" y="44"/>
                </a:lnTo>
                <a:lnTo>
                  <a:pt x="295" y="40"/>
                </a:lnTo>
                <a:lnTo>
                  <a:pt x="295" y="40"/>
                </a:lnTo>
                <a:lnTo>
                  <a:pt x="288" y="34"/>
                </a:lnTo>
                <a:lnTo>
                  <a:pt x="278" y="32"/>
                </a:lnTo>
                <a:lnTo>
                  <a:pt x="271" y="34"/>
                </a:lnTo>
                <a:lnTo>
                  <a:pt x="261" y="36"/>
                </a:lnTo>
                <a:lnTo>
                  <a:pt x="261" y="36"/>
                </a:lnTo>
                <a:lnTo>
                  <a:pt x="252" y="36"/>
                </a:lnTo>
                <a:lnTo>
                  <a:pt x="244" y="36"/>
                </a:lnTo>
                <a:lnTo>
                  <a:pt x="244" y="36"/>
                </a:lnTo>
                <a:lnTo>
                  <a:pt x="223" y="28"/>
                </a:lnTo>
                <a:lnTo>
                  <a:pt x="223" y="28"/>
                </a:lnTo>
                <a:lnTo>
                  <a:pt x="193" y="19"/>
                </a:lnTo>
                <a:lnTo>
                  <a:pt x="178" y="15"/>
                </a:lnTo>
                <a:lnTo>
                  <a:pt x="168" y="13"/>
                </a:lnTo>
                <a:lnTo>
                  <a:pt x="168" y="13"/>
                </a:lnTo>
                <a:lnTo>
                  <a:pt x="161" y="13"/>
                </a:lnTo>
                <a:lnTo>
                  <a:pt x="153" y="15"/>
                </a:lnTo>
                <a:lnTo>
                  <a:pt x="153" y="15"/>
                </a:lnTo>
                <a:lnTo>
                  <a:pt x="144" y="17"/>
                </a:lnTo>
                <a:lnTo>
                  <a:pt x="132" y="19"/>
                </a:lnTo>
                <a:lnTo>
                  <a:pt x="117" y="17"/>
                </a:lnTo>
                <a:lnTo>
                  <a:pt x="102" y="13"/>
                </a:lnTo>
                <a:lnTo>
                  <a:pt x="102" y="13"/>
                </a:lnTo>
                <a:lnTo>
                  <a:pt x="62" y="0"/>
                </a:lnTo>
                <a:lnTo>
                  <a:pt x="62" y="2"/>
                </a:lnTo>
                <a:lnTo>
                  <a:pt x="62" y="2"/>
                </a:lnTo>
                <a:lnTo>
                  <a:pt x="60" y="11"/>
                </a:lnTo>
                <a:lnTo>
                  <a:pt x="58" y="21"/>
                </a:lnTo>
                <a:lnTo>
                  <a:pt x="58" y="21"/>
                </a:lnTo>
                <a:lnTo>
                  <a:pt x="55" y="30"/>
                </a:lnTo>
                <a:lnTo>
                  <a:pt x="55" y="30"/>
                </a:lnTo>
                <a:lnTo>
                  <a:pt x="51" y="38"/>
                </a:lnTo>
                <a:lnTo>
                  <a:pt x="47" y="44"/>
                </a:lnTo>
                <a:lnTo>
                  <a:pt x="39" y="49"/>
                </a:lnTo>
                <a:lnTo>
                  <a:pt x="26" y="53"/>
                </a:lnTo>
                <a:lnTo>
                  <a:pt x="26" y="53"/>
                </a:lnTo>
                <a:lnTo>
                  <a:pt x="17" y="57"/>
                </a:lnTo>
                <a:lnTo>
                  <a:pt x="17" y="57"/>
                </a:lnTo>
                <a:lnTo>
                  <a:pt x="7" y="59"/>
                </a:lnTo>
                <a:lnTo>
                  <a:pt x="3" y="61"/>
                </a:lnTo>
                <a:lnTo>
                  <a:pt x="0" y="66"/>
                </a:lnTo>
                <a:lnTo>
                  <a:pt x="0" y="76"/>
                </a:lnTo>
                <a:lnTo>
                  <a:pt x="0" y="76"/>
                </a:lnTo>
                <a:lnTo>
                  <a:pt x="1" y="85"/>
                </a:lnTo>
                <a:lnTo>
                  <a:pt x="3" y="97"/>
                </a:lnTo>
                <a:lnTo>
                  <a:pt x="3" y="97"/>
                </a:lnTo>
                <a:lnTo>
                  <a:pt x="5" y="108"/>
                </a:lnTo>
                <a:lnTo>
                  <a:pt x="5" y="108"/>
                </a:lnTo>
                <a:lnTo>
                  <a:pt x="20" y="119"/>
                </a:lnTo>
                <a:lnTo>
                  <a:pt x="28" y="127"/>
                </a:lnTo>
                <a:lnTo>
                  <a:pt x="32" y="135"/>
                </a:lnTo>
                <a:lnTo>
                  <a:pt x="32" y="135"/>
                </a:lnTo>
                <a:lnTo>
                  <a:pt x="34" y="140"/>
                </a:lnTo>
                <a:lnTo>
                  <a:pt x="34" y="140"/>
                </a:lnTo>
                <a:lnTo>
                  <a:pt x="37" y="161"/>
                </a:lnTo>
                <a:lnTo>
                  <a:pt x="39" y="172"/>
                </a:lnTo>
                <a:lnTo>
                  <a:pt x="37" y="184"/>
                </a:lnTo>
                <a:lnTo>
                  <a:pt x="37" y="184"/>
                </a:lnTo>
                <a:lnTo>
                  <a:pt x="36" y="193"/>
                </a:lnTo>
                <a:lnTo>
                  <a:pt x="37" y="201"/>
                </a:lnTo>
                <a:lnTo>
                  <a:pt x="37" y="201"/>
                </a:lnTo>
                <a:lnTo>
                  <a:pt x="43" y="208"/>
                </a:lnTo>
                <a:lnTo>
                  <a:pt x="49" y="216"/>
                </a:lnTo>
                <a:lnTo>
                  <a:pt x="49" y="216"/>
                </a:lnTo>
                <a:lnTo>
                  <a:pt x="56" y="222"/>
                </a:lnTo>
                <a:lnTo>
                  <a:pt x="56" y="222"/>
                </a:lnTo>
                <a:lnTo>
                  <a:pt x="64" y="229"/>
                </a:lnTo>
                <a:lnTo>
                  <a:pt x="72" y="239"/>
                </a:lnTo>
                <a:lnTo>
                  <a:pt x="79" y="250"/>
                </a:lnTo>
                <a:lnTo>
                  <a:pt x="83" y="263"/>
                </a:lnTo>
                <a:lnTo>
                  <a:pt x="83" y="263"/>
                </a:lnTo>
                <a:lnTo>
                  <a:pt x="83" y="275"/>
                </a:lnTo>
                <a:lnTo>
                  <a:pt x="85" y="279"/>
                </a:lnTo>
                <a:lnTo>
                  <a:pt x="89" y="282"/>
                </a:lnTo>
                <a:lnTo>
                  <a:pt x="92" y="284"/>
                </a:lnTo>
                <a:lnTo>
                  <a:pt x="92" y="284"/>
                </a:lnTo>
                <a:lnTo>
                  <a:pt x="104" y="288"/>
                </a:lnTo>
                <a:lnTo>
                  <a:pt x="104" y="288"/>
                </a:lnTo>
                <a:lnTo>
                  <a:pt x="115" y="296"/>
                </a:lnTo>
                <a:lnTo>
                  <a:pt x="123" y="303"/>
                </a:lnTo>
                <a:lnTo>
                  <a:pt x="129" y="311"/>
                </a:lnTo>
                <a:lnTo>
                  <a:pt x="132" y="318"/>
                </a:lnTo>
                <a:lnTo>
                  <a:pt x="132" y="320"/>
                </a:lnTo>
                <a:lnTo>
                  <a:pt x="132" y="320"/>
                </a:lnTo>
                <a:lnTo>
                  <a:pt x="136" y="332"/>
                </a:lnTo>
                <a:lnTo>
                  <a:pt x="136" y="341"/>
                </a:lnTo>
                <a:lnTo>
                  <a:pt x="136" y="341"/>
                </a:lnTo>
                <a:lnTo>
                  <a:pt x="136" y="351"/>
                </a:lnTo>
                <a:lnTo>
                  <a:pt x="136" y="356"/>
                </a:lnTo>
                <a:lnTo>
                  <a:pt x="136" y="356"/>
                </a:lnTo>
                <a:lnTo>
                  <a:pt x="138" y="358"/>
                </a:lnTo>
                <a:lnTo>
                  <a:pt x="144" y="356"/>
                </a:lnTo>
                <a:lnTo>
                  <a:pt x="155" y="353"/>
                </a:lnTo>
                <a:lnTo>
                  <a:pt x="155" y="353"/>
                </a:lnTo>
                <a:lnTo>
                  <a:pt x="168" y="347"/>
                </a:lnTo>
                <a:lnTo>
                  <a:pt x="182" y="345"/>
                </a:lnTo>
                <a:lnTo>
                  <a:pt x="182" y="345"/>
                </a:lnTo>
                <a:lnTo>
                  <a:pt x="193" y="345"/>
                </a:lnTo>
                <a:lnTo>
                  <a:pt x="193" y="345"/>
                </a:lnTo>
                <a:lnTo>
                  <a:pt x="199" y="343"/>
                </a:lnTo>
                <a:lnTo>
                  <a:pt x="206" y="341"/>
                </a:lnTo>
                <a:lnTo>
                  <a:pt x="206" y="341"/>
                </a:lnTo>
                <a:lnTo>
                  <a:pt x="216" y="339"/>
                </a:lnTo>
                <a:lnTo>
                  <a:pt x="216" y="339"/>
                </a:lnTo>
                <a:lnTo>
                  <a:pt x="223" y="341"/>
                </a:lnTo>
                <a:lnTo>
                  <a:pt x="227" y="343"/>
                </a:lnTo>
                <a:lnTo>
                  <a:pt x="227" y="343"/>
                </a:lnTo>
                <a:lnTo>
                  <a:pt x="233" y="347"/>
                </a:lnTo>
                <a:lnTo>
                  <a:pt x="235" y="353"/>
                </a:lnTo>
                <a:lnTo>
                  <a:pt x="235" y="353"/>
                </a:lnTo>
                <a:lnTo>
                  <a:pt x="237" y="356"/>
                </a:lnTo>
                <a:lnTo>
                  <a:pt x="237" y="356"/>
                </a:lnTo>
                <a:lnTo>
                  <a:pt x="237" y="360"/>
                </a:lnTo>
                <a:lnTo>
                  <a:pt x="238" y="362"/>
                </a:lnTo>
                <a:lnTo>
                  <a:pt x="252" y="366"/>
                </a:lnTo>
                <a:lnTo>
                  <a:pt x="252" y="366"/>
                </a:lnTo>
                <a:lnTo>
                  <a:pt x="265" y="370"/>
                </a:lnTo>
                <a:lnTo>
                  <a:pt x="265" y="370"/>
                </a:lnTo>
                <a:lnTo>
                  <a:pt x="273" y="373"/>
                </a:lnTo>
                <a:lnTo>
                  <a:pt x="276" y="377"/>
                </a:lnTo>
                <a:lnTo>
                  <a:pt x="278" y="381"/>
                </a:lnTo>
                <a:lnTo>
                  <a:pt x="276" y="387"/>
                </a:lnTo>
                <a:lnTo>
                  <a:pt x="276" y="387"/>
                </a:lnTo>
                <a:lnTo>
                  <a:pt x="275" y="392"/>
                </a:lnTo>
                <a:lnTo>
                  <a:pt x="269" y="400"/>
                </a:lnTo>
                <a:lnTo>
                  <a:pt x="269" y="400"/>
                </a:lnTo>
                <a:lnTo>
                  <a:pt x="263" y="408"/>
                </a:lnTo>
                <a:lnTo>
                  <a:pt x="261" y="413"/>
                </a:lnTo>
                <a:lnTo>
                  <a:pt x="261" y="417"/>
                </a:lnTo>
                <a:lnTo>
                  <a:pt x="261" y="417"/>
                </a:lnTo>
                <a:lnTo>
                  <a:pt x="261" y="419"/>
                </a:lnTo>
                <a:lnTo>
                  <a:pt x="263" y="421"/>
                </a:lnTo>
                <a:lnTo>
                  <a:pt x="269" y="423"/>
                </a:lnTo>
                <a:lnTo>
                  <a:pt x="269" y="423"/>
                </a:lnTo>
                <a:lnTo>
                  <a:pt x="282" y="421"/>
                </a:lnTo>
                <a:lnTo>
                  <a:pt x="297" y="417"/>
                </a:lnTo>
                <a:lnTo>
                  <a:pt x="297" y="417"/>
                </a:lnTo>
                <a:lnTo>
                  <a:pt x="312" y="415"/>
                </a:lnTo>
                <a:lnTo>
                  <a:pt x="320" y="413"/>
                </a:lnTo>
                <a:lnTo>
                  <a:pt x="320" y="413"/>
                </a:lnTo>
                <a:lnTo>
                  <a:pt x="350" y="408"/>
                </a:lnTo>
                <a:lnTo>
                  <a:pt x="364" y="406"/>
                </a:lnTo>
                <a:lnTo>
                  <a:pt x="369" y="402"/>
                </a:lnTo>
                <a:lnTo>
                  <a:pt x="369" y="402"/>
                </a:lnTo>
                <a:lnTo>
                  <a:pt x="373" y="398"/>
                </a:lnTo>
                <a:lnTo>
                  <a:pt x="377" y="394"/>
                </a:lnTo>
                <a:lnTo>
                  <a:pt x="377" y="394"/>
                </a:lnTo>
                <a:lnTo>
                  <a:pt x="383" y="391"/>
                </a:lnTo>
                <a:lnTo>
                  <a:pt x="386" y="385"/>
                </a:lnTo>
                <a:lnTo>
                  <a:pt x="390" y="379"/>
                </a:lnTo>
                <a:lnTo>
                  <a:pt x="388" y="372"/>
                </a:lnTo>
                <a:lnTo>
                  <a:pt x="388" y="372"/>
                </a:lnTo>
                <a:lnTo>
                  <a:pt x="388" y="360"/>
                </a:lnTo>
                <a:lnTo>
                  <a:pt x="390" y="353"/>
                </a:lnTo>
                <a:lnTo>
                  <a:pt x="396" y="347"/>
                </a:lnTo>
                <a:lnTo>
                  <a:pt x="403" y="339"/>
                </a:lnTo>
                <a:lnTo>
                  <a:pt x="403" y="339"/>
                </a:lnTo>
                <a:lnTo>
                  <a:pt x="417" y="328"/>
                </a:lnTo>
                <a:lnTo>
                  <a:pt x="417" y="328"/>
                </a:lnTo>
                <a:lnTo>
                  <a:pt x="426" y="322"/>
                </a:lnTo>
                <a:lnTo>
                  <a:pt x="438" y="318"/>
                </a:lnTo>
                <a:lnTo>
                  <a:pt x="449" y="317"/>
                </a:lnTo>
                <a:lnTo>
                  <a:pt x="460" y="317"/>
                </a:lnTo>
                <a:lnTo>
                  <a:pt x="460" y="317"/>
                </a:lnTo>
                <a:lnTo>
                  <a:pt x="472" y="318"/>
                </a:lnTo>
                <a:lnTo>
                  <a:pt x="485" y="317"/>
                </a:lnTo>
                <a:lnTo>
                  <a:pt x="485" y="317"/>
                </a:lnTo>
                <a:lnTo>
                  <a:pt x="491" y="315"/>
                </a:lnTo>
                <a:lnTo>
                  <a:pt x="494" y="311"/>
                </a:lnTo>
                <a:lnTo>
                  <a:pt x="496" y="305"/>
                </a:lnTo>
                <a:lnTo>
                  <a:pt x="498" y="299"/>
                </a:lnTo>
                <a:lnTo>
                  <a:pt x="500" y="288"/>
                </a:lnTo>
                <a:lnTo>
                  <a:pt x="502" y="277"/>
                </a:lnTo>
                <a:lnTo>
                  <a:pt x="502" y="277"/>
                </a:lnTo>
                <a:lnTo>
                  <a:pt x="502" y="271"/>
                </a:lnTo>
                <a:lnTo>
                  <a:pt x="504" y="267"/>
                </a:lnTo>
                <a:lnTo>
                  <a:pt x="504" y="267"/>
                </a:lnTo>
                <a:lnTo>
                  <a:pt x="506" y="260"/>
                </a:lnTo>
                <a:lnTo>
                  <a:pt x="506" y="260"/>
                </a:lnTo>
                <a:lnTo>
                  <a:pt x="512" y="245"/>
                </a:lnTo>
                <a:lnTo>
                  <a:pt x="513" y="237"/>
                </a:lnTo>
                <a:lnTo>
                  <a:pt x="519" y="231"/>
                </a:lnTo>
                <a:lnTo>
                  <a:pt x="519" y="231"/>
                </a:lnTo>
                <a:lnTo>
                  <a:pt x="521" y="226"/>
                </a:lnTo>
                <a:lnTo>
                  <a:pt x="521" y="220"/>
                </a:lnTo>
                <a:lnTo>
                  <a:pt x="515" y="210"/>
                </a:lnTo>
                <a:lnTo>
                  <a:pt x="515" y="210"/>
                </a:lnTo>
                <a:lnTo>
                  <a:pt x="513" y="208"/>
                </a:lnTo>
                <a:lnTo>
                  <a:pt x="513" y="208"/>
                </a:lnTo>
                <a:lnTo>
                  <a:pt x="513" y="208"/>
                </a:lnTo>
                <a:lnTo>
                  <a:pt x="510" y="199"/>
                </a:lnTo>
                <a:lnTo>
                  <a:pt x="504" y="188"/>
                </a:lnTo>
                <a:lnTo>
                  <a:pt x="502" y="180"/>
                </a:lnTo>
                <a:lnTo>
                  <a:pt x="502" y="171"/>
                </a:lnTo>
                <a:lnTo>
                  <a:pt x="504" y="163"/>
                </a:lnTo>
                <a:lnTo>
                  <a:pt x="508" y="153"/>
                </a:lnTo>
                <a:lnTo>
                  <a:pt x="508" y="153"/>
                </a:lnTo>
                <a:lnTo>
                  <a:pt x="513" y="140"/>
                </a:lnTo>
                <a:lnTo>
                  <a:pt x="513" y="140"/>
                </a:lnTo>
                <a:close/>
              </a:path>
            </a:pathLst>
          </a:custGeom>
          <a:solidFill>
            <a:schemeClr val="tx1"/>
          </a:solidFill>
          <a:ln>
            <a:noFill/>
          </a:ln>
        </p:spPr>
        <p:txBody>
          <a:bodyPr vert="horz" wrap="square" lIns="0" tIns="45720" rIns="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a:ln>
                  <a:noFill/>
                </a:ln>
                <a:solidFill>
                  <a:prstClr val="white"/>
                </a:solidFill>
                <a:effectLst/>
                <a:uLnTx/>
                <a:uFillTx/>
                <a:latin typeface="Calibri"/>
                <a:ea typeface="+mn-ea"/>
                <a:cs typeface="+mn-cs"/>
              </a:rPr>
              <a:t>47%</a:t>
            </a:r>
            <a:endParaRPr kumimoji="0" lang="fr-FR" sz="24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54" name="Groupe 53">
            <a:extLst>
              <a:ext uri="{FF2B5EF4-FFF2-40B4-BE49-F238E27FC236}">
                <a16:creationId xmlns:a16="http://schemas.microsoft.com/office/drawing/2014/main" id="{94A43DC2-5056-0B58-E128-7E7BB441D9C4}"/>
              </a:ext>
            </a:extLst>
          </p:cNvPr>
          <p:cNvGrpSpPr/>
          <p:nvPr/>
        </p:nvGrpSpPr>
        <p:grpSpPr>
          <a:xfrm>
            <a:off x="8211575" y="1988474"/>
            <a:ext cx="2167986" cy="2408445"/>
            <a:chOff x="6064839" y="1340768"/>
            <a:chExt cx="2167986" cy="2408445"/>
          </a:xfrm>
          <a:solidFill>
            <a:srgbClr val="FFE1EC"/>
          </a:solidFill>
        </p:grpSpPr>
        <p:sp>
          <p:nvSpPr>
            <p:cNvPr id="55" name="Freeform 11">
              <a:extLst>
                <a:ext uri="{FF2B5EF4-FFF2-40B4-BE49-F238E27FC236}">
                  <a16:creationId xmlns:a16="http://schemas.microsoft.com/office/drawing/2014/main" id="{E9876E9E-83AD-103D-2BAB-6DB116540002}"/>
                </a:ext>
              </a:extLst>
            </p:cNvPr>
            <p:cNvSpPr>
              <a:spLocks/>
            </p:cNvSpPr>
            <p:nvPr/>
          </p:nvSpPr>
          <p:spPr bwMode="auto">
            <a:xfrm>
              <a:off x="6535470" y="2662648"/>
              <a:ext cx="878253" cy="1086565"/>
            </a:xfrm>
            <a:custGeom>
              <a:avLst/>
              <a:gdLst>
                <a:gd name="T0" fmla="*/ 118 w 683"/>
                <a:gd name="T1" fmla="*/ 9 h 845"/>
                <a:gd name="T2" fmla="*/ 53 w 683"/>
                <a:gd name="T3" fmla="*/ 19 h 845"/>
                <a:gd name="T4" fmla="*/ 27 w 683"/>
                <a:gd name="T5" fmla="*/ 55 h 845"/>
                <a:gd name="T6" fmla="*/ 23 w 683"/>
                <a:gd name="T7" fmla="*/ 94 h 845"/>
                <a:gd name="T8" fmla="*/ 50 w 683"/>
                <a:gd name="T9" fmla="*/ 134 h 845"/>
                <a:gd name="T10" fmla="*/ 59 w 683"/>
                <a:gd name="T11" fmla="*/ 155 h 845"/>
                <a:gd name="T12" fmla="*/ 33 w 683"/>
                <a:gd name="T13" fmla="*/ 201 h 845"/>
                <a:gd name="T14" fmla="*/ 14 w 683"/>
                <a:gd name="T15" fmla="*/ 242 h 845"/>
                <a:gd name="T16" fmla="*/ 14 w 683"/>
                <a:gd name="T17" fmla="*/ 286 h 845"/>
                <a:gd name="T18" fmla="*/ 10 w 683"/>
                <a:gd name="T19" fmla="*/ 331 h 845"/>
                <a:gd name="T20" fmla="*/ 10 w 683"/>
                <a:gd name="T21" fmla="*/ 371 h 845"/>
                <a:gd name="T22" fmla="*/ 2 w 683"/>
                <a:gd name="T23" fmla="*/ 402 h 845"/>
                <a:gd name="T24" fmla="*/ 34 w 683"/>
                <a:gd name="T25" fmla="*/ 470 h 845"/>
                <a:gd name="T26" fmla="*/ 53 w 683"/>
                <a:gd name="T27" fmla="*/ 559 h 845"/>
                <a:gd name="T28" fmla="*/ 50 w 683"/>
                <a:gd name="T29" fmla="*/ 631 h 845"/>
                <a:gd name="T30" fmla="*/ 91 w 683"/>
                <a:gd name="T31" fmla="*/ 656 h 845"/>
                <a:gd name="T32" fmla="*/ 127 w 683"/>
                <a:gd name="T33" fmla="*/ 648 h 845"/>
                <a:gd name="T34" fmla="*/ 148 w 683"/>
                <a:gd name="T35" fmla="*/ 669 h 845"/>
                <a:gd name="T36" fmla="*/ 184 w 683"/>
                <a:gd name="T37" fmla="*/ 639 h 845"/>
                <a:gd name="T38" fmla="*/ 209 w 683"/>
                <a:gd name="T39" fmla="*/ 677 h 845"/>
                <a:gd name="T40" fmla="*/ 243 w 683"/>
                <a:gd name="T41" fmla="*/ 720 h 845"/>
                <a:gd name="T42" fmla="*/ 292 w 683"/>
                <a:gd name="T43" fmla="*/ 733 h 845"/>
                <a:gd name="T44" fmla="*/ 292 w 683"/>
                <a:gd name="T45" fmla="*/ 790 h 845"/>
                <a:gd name="T46" fmla="*/ 262 w 683"/>
                <a:gd name="T47" fmla="*/ 807 h 845"/>
                <a:gd name="T48" fmla="*/ 306 w 683"/>
                <a:gd name="T49" fmla="*/ 845 h 845"/>
                <a:gd name="T50" fmla="*/ 359 w 683"/>
                <a:gd name="T51" fmla="*/ 843 h 845"/>
                <a:gd name="T52" fmla="*/ 402 w 683"/>
                <a:gd name="T53" fmla="*/ 836 h 845"/>
                <a:gd name="T54" fmla="*/ 436 w 683"/>
                <a:gd name="T55" fmla="*/ 807 h 845"/>
                <a:gd name="T56" fmla="*/ 497 w 683"/>
                <a:gd name="T57" fmla="*/ 817 h 845"/>
                <a:gd name="T58" fmla="*/ 507 w 683"/>
                <a:gd name="T59" fmla="*/ 843 h 845"/>
                <a:gd name="T60" fmla="*/ 526 w 683"/>
                <a:gd name="T61" fmla="*/ 813 h 845"/>
                <a:gd name="T62" fmla="*/ 548 w 683"/>
                <a:gd name="T63" fmla="*/ 726 h 845"/>
                <a:gd name="T64" fmla="*/ 594 w 683"/>
                <a:gd name="T65" fmla="*/ 722 h 845"/>
                <a:gd name="T66" fmla="*/ 628 w 683"/>
                <a:gd name="T67" fmla="*/ 730 h 845"/>
                <a:gd name="T68" fmla="*/ 660 w 683"/>
                <a:gd name="T69" fmla="*/ 728 h 845"/>
                <a:gd name="T70" fmla="*/ 651 w 683"/>
                <a:gd name="T71" fmla="*/ 694 h 845"/>
                <a:gd name="T72" fmla="*/ 660 w 683"/>
                <a:gd name="T73" fmla="*/ 644 h 845"/>
                <a:gd name="T74" fmla="*/ 656 w 683"/>
                <a:gd name="T75" fmla="*/ 599 h 845"/>
                <a:gd name="T76" fmla="*/ 656 w 683"/>
                <a:gd name="T77" fmla="*/ 580 h 845"/>
                <a:gd name="T78" fmla="*/ 620 w 683"/>
                <a:gd name="T79" fmla="*/ 536 h 845"/>
                <a:gd name="T80" fmla="*/ 651 w 683"/>
                <a:gd name="T81" fmla="*/ 489 h 845"/>
                <a:gd name="T82" fmla="*/ 675 w 683"/>
                <a:gd name="T83" fmla="*/ 386 h 845"/>
                <a:gd name="T84" fmla="*/ 662 w 683"/>
                <a:gd name="T85" fmla="*/ 345 h 845"/>
                <a:gd name="T86" fmla="*/ 674 w 683"/>
                <a:gd name="T87" fmla="*/ 307 h 845"/>
                <a:gd name="T88" fmla="*/ 624 w 683"/>
                <a:gd name="T89" fmla="*/ 297 h 845"/>
                <a:gd name="T90" fmla="*/ 588 w 683"/>
                <a:gd name="T91" fmla="*/ 275 h 845"/>
                <a:gd name="T92" fmla="*/ 556 w 683"/>
                <a:gd name="T93" fmla="*/ 269 h 845"/>
                <a:gd name="T94" fmla="*/ 539 w 683"/>
                <a:gd name="T95" fmla="*/ 271 h 845"/>
                <a:gd name="T96" fmla="*/ 539 w 683"/>
                <a:gd name="T97" fmla="*/ 220 h 845"/>
                <a:gd name="T98" fmla="*/ 505 w 683"/>
                <a:gd name="T99" fmla="*/ 174 h 845"/>
                <a:gd name="T100" fmla="*/ 459 w 683"/>
                <a:gd name="T101" fmla="*/ 134 h 845"/>
                <a:gd name="T102" fmla="*/ 431 w 683"/>
                <a:gd name="T103" fmla="*/ 161 h 845"/>
                <a:gd name="T104" fmla="*/ 355 w 683"/>
                <a:gd name="T105" fmla="*/ 170 h 845"/>
                <a:gd name="T106" fmla="*/ 302 w 683"/>
                <a:gd name="T107" fmla="*/ 187 h 845"/>
                <a:gd name="T108" fmla="*/ 234 w 683"/>
                <a:gd name="T109" fmla="*/ 127 h 845"/>
                <a:gd name="T110" fmla="*/ 192 w 683"/>
                <a:gd name="T111" fmla="*/ 94 h 845"/>
                <a:gd name="T112" fmla="*/ 184 w 683"/>
                <a:gd name="T113" fmla="*/ 43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3" h="845">
                  <a:moveTo>
                    <a:pt x="177" y="36"/>
                  </a:moveTo>
                  <a:lnTo>
                    <a:pt x="177" y="36"/>
                  </a:lnTo>
                  <a:lnTo>
                    <a:pt x="163" y="28"/>
                  </a:lnTo>
                  <a:lnTo>
                    <a:pt x="150" y="19"/>
                  </a:lnTo>
                  <a:lnTo>
                    <a:pt x="131" y="0"/>
                  </a:lnTo>
                  <a:lnTo>
                    <a:pt x="131" y="0"/>
                  </a:lnTo>
                  <a:lnTo>
                    <a:pt x="125" y="5"/>
                  </a:lnTo>
                  <a:lnTo>
                    <a:pt x="118" y="9"/>
                  </a:lnTo>
                  <a:lnTo>
                    <a:pt x="118" y="9"/>
                  </a:lnTo>
                  <a:lnTo>
                    <a:pt x="105" y="11"/>
                  </a:lnTo>
                  <a:lnTo>
                    <a:pt x="91" y="9"/>
                  </a:lnTo>
                  <a:lnTo>
                    <a:pt x="91" y="9"/>
                  </a:lnTo>
                  <a:lnTo>
                    <a:pt x="80" y="9"/>
                  </a:lnTo>
                  <a:lnTo>
                    <a:pt x="71" y="11"/>
                  </a:lnTo>
                  <a:lnTo>
                    <a:pt x="61" y="13"/>
                  </a:lnTo>
                  <a:lnTo>
                    <a:pt x="53" y="19"/>
                  </a:lnTo>
                  <a:lnTo>
                    <a:pt x="53" y="19"/>
                  </a:lnTo>
                  <a:lnTo>
                    <a:pt x="40" y="30"/>
                  </a:lnTo>
                  <a:lnTo>
                    <a:pt x="40" y="30"/>
                  </a:lnTo>
                  <a:lnTo>
                    <a:pt x="33" y="36"/>
                  </a:lnTo>
                  <a:lnTo>
                    <a:pt x="29" y="41"/>
                  </a:lnTo>
                  <a:lnTo>
                    <a:pt x="27" y="47"/>
                  </a:lnTo>
                  <a:lnTo>
                    <a:pt x="27" y="55"/>
                  </a:lnTo>
                  <a:lnTo>
                    <a:pt x="27" y="55"/>
                  </a:lnTo>
                  <a:lnTo>
                    <a:pt x="29" y="60"/>
                  </a:lnTo>
                  <a:lnTo>
                    <a:pt x="29" y="66"/>
                  </a:lnTo>
                  <a:lnTo>
                    <a:pt x="25" y="74"/>
                  </a:lnTo>
                  <a:lnTo>
                    <a:pt x="19" y="79"/>
                  </a:lnTo>
                  <a:lnTo>
                    <a:pt x="14" y="85"/>
                  </a:lnTo>
                  <a:lnTo>
                    <a:pt x="12" y="87"/>
                  </a:lnTo>
                  <a:lnTo>
                    <a:pt x="12" y="87"/>
                  </a:lnTo>
                  <a:lnTo>
                    <a:pt x="23" y="94"/>
                  </a:lnTo>
                  <a:lnTo>
                    <a:pt x="34" y="104"/>
                  </a:lnTo>
                  <a:lnTo>
                    <a:pt x="34" y="104"/>
                  </a:lnTo>
                  <a:lnTo>
                    <a:pt x="40" y="113"/>
                  </a:lnTo>
                  <a:lnTo>
                    <a:pt x="44" y="125"/>
                  </a:lnTo>
                  <a:lnTo>
                    <a:pt x="44" y="125"/>
                  </a:lnTo>
                  <a:lnTo>
                    <a:pt x="48" y="130"/>
                  </a:lnTo>
                  <a:lnTo>
                    <a:pt x="50" y="134"/>
                  </a:lnTo>
                  <a:lnTo>
                    <a:pt x="50" y="134"/>
                  </a:lnTo>
                  <a:lnTo>
                    <a:pt x="53" y="134"/>
                  </a:lnTo>
                  <a:lnTo>
                    <a:pt x="53" y="134"/>
                  </a:lnTo>
                  <a:lnTo>
                    <a:pt x="59" y="136"/>
                  </a:lnTo>
                  <a:lnTo>
                    <a:pt x="59" y="136"/>
                  </a:lnTo>
                  <a:lnTo>
                    <a:pt x="61" y="138"/>
                  </a:lnTo>
                  <a:lnTo>
                    <a:pt x="63" y="142"/>
                  </a:lnTo>
                  <a:lnTo>
                    <a:pt x="63" y="148"/>
                  </a:lnTo>
                  <a:lnTo>
                    <a:pt x="59" y="155"/>
                  </a:lnTo>
                  <a:lnTo>
                    <a:pt x="59" y="155"/>
                  </a:lnTo>
                  <a:lnTo>
                    <a:pt x="53" y="172"/>
                  </a:lnTo>
                  <a:lnTo>
                    <a:pt x="53" y="172"/>
                  </a:lnTo>
                  <a:lnTo>
                    <a:pt x="46" y="187"/>
                  </a:lnTo>
                  <a:lnTo>
                    <a:pt x="42" y="193"/>
                  </a:lnTo>
                  <a:lnTo>
                    <a:pt x="36" y="197"/>
                  </a:lnTo>
                  <a:lnTo>
                    <a:pt x="36" y="197"/>
                  </a:lnTo>
                  <a:lnTo>
                    <a:pt x="33" y="201"/>
                  </a:lnTo>
                  <a:lnTo>
                    <a:pt x="31" y="204"/>
                  </a:lnTo>
                  <a:lnTo>
                    <a:pt x="29" y="214"/>
                  </a:lnTo>
                  <a:lnTo>
                    <a:pt x="29" y="214"/>
                  </a:lnTo>
                  <a:lnTo>
                    <a:pt x="29" y="220"/>
                  </a:lnTo>
                  <a:lnTo>
                    <a:pt x="29" y="220"/>
                  </a:lnTo>
                  <a:lnTo>
                    <a:pt x="27" y="227"/>
                  </a:lnTo>
                  <a:lnTo>
                    <a:pt x="23" y="233"/>
                  </a:lnTo>
                  <a:lnTo>
                    <a:pt x="14" y="242"/>
                  </a:lnTo>
                  <a:lnTo>
                    <a:pt x="14" y="242"/>
                  </a:lnTo>
                  <a:lnTo>
                    <a:pt x="6" y="250"/>
                  </a:lnTo>
                  <a:lnTo>
                    <a:pt x="6" y="250"/>
                  </a:lnTo>
                  <a:lnTo>
                    <a:pt x="4" y="256"/>
                  </a:lnTo>
                  <a:lnTo>
                    <a:pt x="4" y="263"/>
                  </a:lnTo>
                  <a:lnTo>
                    <a:pt x="4" y="263"/>
                  </a:lnTo>
                  <a:lnTo>
                    <a:pt x="8" y="276"/>
                  </a:lnTo>
                  <a:lnTo>
                    <a:pt x="14" y="286"/>
                  </a:lnTo>
                  <a:lnTo>
                    <a:pt x="14" y="286"/>
                  </a:lnTo>
                  <a:lnTo>
                    <a:pt x="16" y="290"/>
                  </a:lnTo>
                  <a:lnTo>
                    <a:pt x="16" y="295"/>
                  </a:lnTo>
                  <a:lnTo>
                    <a:pt x="16" y="307"/>
                  </a:lnTo>
                  <a:lnTo>
                    <a:pt x="16" y="307"/>
                  </a:lnTo>
                  <a:lnTo>
                    <a:pt x="14" y="322"/>
                  </a:lnTo>
                  <a:lnTo>
                    <a:pt x="10" y="331"/>
                  </a:lnTo>
                  <a:lnTo>
                    <a:pt x="10" y="331"/>
                  </a:lnTo>
                  <a:lnTo>
                    <a:pt x="8" y="335"/>
                  </a:lnTo>
                  <a:lnTo>
                    <a:pt x="6" y="341"/>
                  </a:lnTo>
                  <a:lnTo>
                    <a:pt x="6" y="341"/>
                  </a:lnTo>
                  <a:lnTo>
                    <a:pt x="6" y="347"/>
                  </a:lnTo>
                  <a:lnTo>
                    <a:pt x="8" y="356"/>
                  </a:lnTo>
                  <a:lnTo>
                    <a:pt x="8" y="356"/>
                  </a:lnTo>
                  <a:lnTo>
                    <a:pt x="10" y="366"/>
                  </a:lnTo>
                  <a:lnTo>
                    <a:pt x="10" y="371"/>
                  </a:lnTo>
                  <a:lnTo>
                    <a:pt x="6" y="379"/>
                  </a:lnTo>
                  <a:lnTo>
                    <a:pt x="4" y="383"/>
                  </a:lnTo>
                  <a:lnTo>
                    <a:pt x="4" y="383"/>
                  </a:lnTo>
                  <a:lnTo>
                    <a:pt x="0" y="388"/>
                  </a:lnTo>
                  <a:lnTo>
                    <a:pt x="0" y="392"/>
                  </a:lnTo>
                  <a:lnTo>
                    <a:pt x="0" y="392"/>
                  </a:lnTo>
                  <a:lnTo>
                    <a:pt x="0" y="398"/>
                  </a:lnTo>
                  <a:lnTo>
                    <a:pt x="2" y="402"/>
                  </a:lnTo>
                  <a:lnTo>
                    <a:pt x="10" y="411"/>
                  </a:lnTo>
                  <a:lnTo>
                    <a:pt x="10" y="411"/>
                  </a:lnTo>
                  <a:lnTo>
                    <a:pt x="16" y="419"/>
                  </a:lnTo>
                  <a:lnTo>
                    <a:pt x="16" y="419"/>
                  </a:lnTo>
                  <a:lnTo>
                    <a:pt x="21" y="432"/>
                  </a:lnTo>
                  <a:lnTo>
                    <a:pt x="29" y="453"/>
                  </a:lnTo>
                  <a:lnTo>
                    <a:pt x="29" y="453"/>
                  </a:lnTo>
                  <a:lnTo>
                    <a:pt x="34" y="470"/>
                  </a:lnTo>
                  <a:lnTo>
                    <a:pt x="38" y="491"/>
                  </a:lnTo>
                  <a:lnTo>
                    <a:pt x="38" y="491"/>
                  </a:lnTo>
                  <a:lnTo>
                    <a:pt x="40" y="504"/>
                  </a:lnTo>
                  <a:lnTo>
                    <a:pt x="40" y="504"/>
                  </a:lnTo>
                  <a:lnTo>
                    <a:pt x="46" y="536"/>
                  </a:lnTo>
                  <a:lnTo>
                    <a:pt x="50" y="550"/>
                  </a:lnTo>
                  <a:lnTo>
                    <a:pt x="53" y="559"/>
                  </a:lnTo>
                  <a:lnTo>
                    <a:pt x="53" y="559"/>
                  </a:lnTo>
                  <a:lnTo>
                    <a:pt x="55" y="565"/>
                  </a:lnTo>
                  <a:lnTo>
                    <a:pt x="55" y="574"/>
                  </a:lnTo>
                  <a:lnTo>
                    <a:pt x="52" y="591"/>
                  </a:lnTo>
                  <a:lnTo>
                    <a:pt x="46" y="608"/>
                  </a:lnTo>
                  <a:lnTo>
                    <a:pt x="40" y="622"/>
                  </a:lnTo>
                  <a:lnTo>
                    <a:pt x="40" y="622"/>
                  </a:lnTo>
                  <a:lnTo>
                    <a:pt x="50" y="631"/>
                  </a:lnTo>
                  <a:lnTo>
                    <a:pt x="50" y="631"/>
                  </a:lnTo>
                  <a:lnTo>
                    <a:pt x="53" y="637"/>
                  </a:lnTo>
                  <a:lnTo>
                    <a:pt x="59" y="641"/>
                  </a:lnTo>
                  <a:lnTo>
                    <a:pt x="59" y="641"/>
                  </a:lnTo>
                  <a:lnTo>
                    <a:pt x="72" y="646"/>
                  </a:lnTo>
                  <a:lnTo>
                    <a:pt x="72" y="646"/>
                  </a:lnTo>
                  <a:lnTo>
                    <a:pt x="88" y="654"/>
                  </a:lnTo>
                  <a:lnTo>
                    <a:pt x="88" y="654"/>
                  </a:lnTo>
                  <a:lnTo>
                    <a:pt x="91" y="656"/>
                  </a:lnTo>
                  <a:lnTo>
                    <a:pt x="95" y="656"/>
                  </a:lnTo>
                  <a:lnTo>
                    <a:pt x="99" y="654"/>
                  </a:lnTo>
                  <a:lnTo>
                    <a:pt x="99" y="654"/>
                  </a:lnTo>
                  <a:lnTo>
                    <a:pt x="107" y="648"/>
                  </a:lnTo>
                  <a:lnTo>
                    <a:pt x="112" y="646"/>
                  </a:lnTo>
                  <a:lnTo>
                    <a:pt x="120" y="646"/>
                  </a:lnTo>
                  <a:lnTo>
                    <a:pt x="120" y="646"/>
                  </a:lnTo>
                  <a:lnTo>
                    <a:pt x="127" y="648"/>
                  </a:lnTo>
                  <a:lnTo>
                    <a:pt x="133" y="650"/>
                  </a:lnTo>
                  <a:lnTo>
                    <a:pt x="135" y="656"/>
                  </a:lnTo>
                  <a:lnTo>
                    <a:pt x="137" y="659"/>
                  </a:lnTo>
                  <a:lnTo>
                    <a:pt x="137" y="659"/>
                  </a:lnTo>
                  <a:lnTo>
                    <a:pt x="141" y="665"/>
                  </a:lnTo>
                  <a:lnTo>
                    <a:pt x="144" y="667"/>
                  </a:lnTo>
                  <a:lnTo>
                    <a:pt x="148" y="669"/>
                  </a:lnTo>
                  <a:lnTo>
                    <a:pt x="148" y="669"/>
                  </a:lnTo>
                  <a:lnTo>
                    <a:pt x="154" y="667"/>
                  </a:lnTo>
                  <a:lnTo>
                    <a:pt x="158" y="665"/>
                  </a:lnTo>
                  <a:lnTo>
                    <a:pt x="165" y="654"/>
                  </a:lnTo>
                  <a:lnTo>
                    <a:pt x="165" y="654"/>
                  </a:lnTo>
                  <a:lnTo>
                    <a:pt x="167" y="648"/>
                  </a:lnTo>
                  <a:lnTo>
                    <a:pt x="173" y="642"/>
                  </a:lnTo>
                  <a:lnTo>
                    <a:pt x="177" y="639"/>
                  </a:lnTo>
                  <a:lnTo>
                    <a:pt x="184" y="639"/>
                  </a:lnTo>
                  <a:lnTo>
                    <a:pt x="184" y="639"/>
                  </a:lnTo>
                  <a:lnTo>
                    <a:pt x="190" y="642"/>
                  </a:lnTo>
                  <a:lnTo>
                    <a:pt x="194" y="646"/>
                  </a:lnTo>
                  <a:lnTo>
                    <a:pt x="198" y="658"/>
                  </a:lnTo>
                  <a:lnTo>
                    <a:pt x="198" y="658"/>
                  </a:lnTo>
                  <a:lnTo>
                    <a:pt x="201" y="667"/>
                  </a:lnTo>
                  <a:lnTo>
                    <a:pt x="205" y="673"/>
                  </a:lnTo>
                  <a:lnTo>
                    <a:pt x="209" y="677"/>
                  </a:lnTo>
                  <a:lnTo>
                    <a:pt x="209" y="677"/>
                  </a:lnTo>
                  <a:lnTo>
                    <a:pt x="217" y="682"/>
                  </a:lnTo>
                  <a:lnTo>
                    <a:pt x="220" y="688"/>
                  </a:lnTo>
                  <a:lnTo>
                    <a:pt x="228" y="699"/>
                  </a:lnTo>
                  <a:lnTo>
                    <a:pt x="228" y="699"/>
                  </a:lnTo>
                  <a:lnTo>
                    <a:pt x="232" y="707"/>
                  </a:lnTo>
                  <a:lnTo>
                    <a:pt x="237" y="714"/>
                  </a:lnTo>
                  <a:lnTo>
                    <a:pt x="243" y="720"/>
                  </a:lnTo>
                  <a:lnTo>
                    <a:pt x="253" y="724"/>
                  </a:lnTo>
                  <a:lnTo>
                    <a:pt x="253" y="724"/>
                  </a:lnTo>
                  <a:lnTo>
                    <a:pt x="266" y="726"/>
                  </a:lnTo>
                  <a:lnTo>
                    <a:pt x="275" y="726"/>
                  </a:lnTo>
                  <a:lnTo>
                    <a:pt x="275" y="726"/>
                  </a:lnTo>
                  <a:lnTo>
                    <a:pt x="285" y="726"/>
                  </a:lnTo>
                  <a:lnTo>
                    <a:pt x="289" y="728"/>
                  </a:lnTo>
                  <a:lnTo>
                    <a:pt x="292" y="733"/>
                  </a:lnTo>
                  <a:lnTo>
                    <a:pt x="292" y="741"/>
                  </a:lnTo>
                  <a:lnTo>
                    <a:pt x="292" y="741"/>
                  </a:lnTo>
                  <a:lnTo>
                    <a:pt x="294" y="758"/>
                  </a:lnTo>
                  <a:lnTo>
                    <a:pt x="294" y="758"/>
                  </a:lnTo>
                  <a:lnTo>
                    <a:pt x="296" y="775"/>
                  </a:lnTo>
                  <a:lnTo>
                    <a:pt x="294" y="783"/>
                  </a:lnTo>
                  <a:lnTo>
                    <a:pt x="292" y="790"/>
                  </a:lnTo>
                  <a:lnTo>
                    <a:pt x="292" y="790"/>
                  </a:lnTo>
                  <a:lnTo>
                    <a:pt x="289" y="792"/>
                  </a:lnTo>
                  <a:lnTo>
                    <a:pt x="285" y="796"/>
                  </a:lnTo>
                  <a:lnTo>
                    <a:pt x="277" y="798"/>
                  </a:lnTo>
                  <a:lnTo>
                    <a:pt x="277" y="798"/>
                  </a:lnTo>
                  <a:lnTo>
                    <a:pt x="268" y="802"/>
                  </a:lnTo>
                  <a:lnTo>
                    <a:pt x="268" y="802"/>
                  </a:lnTo>
                  <a:lnTo>
                    <a:pt x="264" y="804"/>
                  </a:lnTo>
                  <a:lnTo>
                    <a:pt x="262" y="807"/>
                  </a:lnTo>
                  <a:lnTo>
                    <a:pt x="262" y="811"/>
                  </a:lnTo>
                  <a:lnTo>
                    <a:pt x="264" y="817"/>
                  </a:lnTo>
                  <a:lnTo>
                    <a:pt x="264" y="817"/>
                  </a:lnTo>
                  <a:lnTo>
                    <a:pt x="273" y="830"/>
                  </a:lnTo>
                  <a:lnTo>
                    <a:pt x="279" y="840"/>
                  </a:lnTo>
                  <a:lnTo>
                    <a:pt x="279" y="840"/>
                  </a:lnTo>
                  <a:lnTo>
                    <a:pt x="290" y="843"/>
                  </a:lnTo>
                  <a:lnTo>
                    <a:pt x="306" y="845"/>
                  </a:lnTo>
                  <a:lnTo>
                    <a:pt x="306" y="845"/>
                  </a:lnTo>
                  <a:lnTo>
                    <a:pt x="321" y="843"/>
                  </a:lnTo>
                  <a:lnTo>
                    <a:pt x="332" y="843"/>
                  </a:lnTo>
                  <a:lnTo>
                    <a:pt x="332" y="843"/>
                  </a:lnTo>
                  <a:lnTo>
                    <a:pt x="345" y="842"/>
                  </a:lnTo>
                  <a:lnTo>
                    <a:pt x="353" y="842"/>
                  </a:lnTo>
                  <a:lnTo>
                    <a:pt x="359" y="843"/>
                  </a:lnTo>
                  <a:lnTo>
                    <a:pt x="359" y="843"/>
                  </a:lnTo>
                  <a:lnTo>
                    <a:pt x="374" y="845"/>
                  </a:lnTo>
                  <a:lnTo>
                    <a:pt x="389" y="845"/>
                  </a:lnTo>
                  <a:lnTo>
                    <a:pt x="389" y="845"/>
                  </a:lnTo>
                  <a:lnTo>
                    <a:pt x="397" y="843"/>
                  </a:lnTo>
                  <a:lnTo>
                    <a:pt x="399" y="842"/>
                  </a:lnTo>
                  <a:lnTo>
                    <a:pt x="400" y="840"/>
                  </a:lnTo>
                  <a:lnTo>
                    <a:pt x="400" y="840"/>
                  </a:lnTo>
                  <a:lnTo>
                    <a:pt x="402" y="836"/>
                  </a:lnTo>
                  <a:lnTo>
                    <a:pt x="402" y="836"/>
                  </a:lnTo>
                  <a:lnTo>
                    <a:pt x="408" y="826"/>
                  </a:lnTo>
                  <a:lnTo>
                    <a:pt x="418" y="817"/>
                  </a:lnTo>
                  <a:lnTo>
                    <a:pt x="418" y="817"/>
                  </a:lnTo>
                  <a:lnTo>
                    <a:pt x="427" y="809"/>
                  </a:lnTo>
                  <a:lnTo>
                    <a:pt x="431" y="807"/>
                  </a:lnTo>
                  <a:lnTo>
                    <a:pt x="436" y="807"/>
                  </a:lnTo>
                  <a:lnTo>
                    <a:pt x="436" y="807"/>
                  </a:lnTo>
                  <a:lnTo>
                    <a:pt x="436" y="809"/>
                  </a:lnTo>
                  <a:lnTo>
                    <a:pt x="436" y="809"/>
                  </a:lnTo>
                  <a:lnTo>
                    <a:pt x="455" y="809"/>
                  </a:lnTo>
                  <a:lnTo>
                    <a:pt x="455" y="809"/>
                  </a:lnTo>
                  <a:lnTo>
                    <a:pt x="471" y="811"/>
                  </a:lnTo>
                  <a:lnTo>
                    <a:pt x="486" y="813"/>
                  </a:lnTo>
                  <a:lnTo>
                    <a:pt x="493" y="815"/>
                  </a:lnTo>
                  <a:lnTo>
                    <a:pt x="497" y="817"/>
                  </a:lnTo>
                  <a:lnTo>
                    <a:pt x="501" y="821"/>
                  </a:lnTo>
                  <a:lnTo>
                    <a:pt x="503" y="824"/>
                  </a:lnTo>
                  <a:lnTo>
                    <a:pt x="503" y="824"/>
                  </a:lnTo>
                  <a:lnTo>
                    <a:pt x="503" y="834"/>
                  </a:lnTo>
                  <a:lnTo>
                    <a:pt x="507" y="842"/>
                  </a:lnTo>
                  <a:lnTo>
                    <a:pt x="507" y="842"/>
                  </a:lnTo>
                  <a:lnTo>
                    <a:pt x="507" y="843"/>
                  </a:lnTo>
                  <a:lnTo>
                    <a:pt x="507" y="843"/>
                  </a:lnTo>
                  <a:lnTo>
                    <a:pt x="509" y="843"/>
                  </a:lnTo>
                  <a:lnTo>
                    <a:pt x="509" y="843"/>
                  </a:lnTo>
                  <a:lnTo>
                    <a:pt x="512" y="842"/>
                  </a:lnTo>
                  <a:lnTo>
                    <a:pt x="512" y="842"/>
                  </a:lnTo>
                  <a:lnTo>
                    <a:pt x="516" y="838"/>
                  </a:lnTo>
                  <a:lnTo>
                    <a:pt x="520" y="832"/>
                  </a:lnTo>
                  <a:lnTo>
                    <a:pt x="526" y="813"/>
                  </a:lnTo>
                  <a:lnTo>
                    <a:pt x="526" y="813"/>
                  </a:lnTo>
                  <a:lnTo>
                    <a:pt x="535" y="788"/>
                  </a:lnTo>
                  <a:lnTo>
                    <a:pt x="535" y="788"/>
                  </a:lnTo>
                  <a:lnTo>
                    <a:pt x="539" y="771"/>
                  </a:lnTo>
                  <a:lnTo>
                    <a:pt x="543" y="754"/>
                  </a:lnTo>
                  <a:lnTo>
                    <a:pt x="543" y="754"/>
                  </a:lnTo>
                  <a:lnTo>
                    <a:pt x="546" y="732"/>
                  </a:lnTo>
                  <a:lnTo>
                    <a:pt x="546" y="732"/>
                  </a:lnTo>
                  <a:lnTo>
                    <a:pt x="548" y="726"/>
                  </a:lnTo>
                  <a:lnTo>
                    <a:pt x="552" y="720"/>
                  </a:lnTo>
                  <a:lnTo>
                    <a:pt x="558" y="718"/>
                  </a:lnTo>
                  <a:lnTo>
                    <a:pt x="564" y="718"/>
                  </a:lnTo>
                  <a:lnTo>
                    <a:pt x="564" y="718"/>
                  </a:lnTo>
                  <a:lnTo>
                    <a:pt x="577" y="722"/>
                  </a:lnTo>
                  <a:lnTo>
                    <a:pt x="586" y="722"/>
                  </a:lnTo>
                  <a:lnTo>
                    <a:pt x="586" y="722"/>
                  </a:lnTo>
                  <a:lnTo>
                    <a:pt x="594" y="722"/>
                  </a:lnTo>
                  <a:lnTo>
                    <a:pt x="598" y="722"/>
                  </a:lnTo>
                  <a:lnTo>
                    <a:pt x="598" y="722"/>
                  </a:lnTo>
                  <a:lnTo>
                    <a:pt x="603" y="718"/>
                  </a:lnTo>
                  <a:lnTo>
                    <a:pt x="611" y="720"/>
                  </a:lnTo>
                  <a:lnTo>
                    <a:pt x="611" y="720"/>
                  </a:lnTo>
                  <a:lnTo>
                    <a:pt x="619" y="722"/>
                  </a:lnTo>
                  <a:lnTo>
                    <a:pt x="628" y="728"/>
                  </a:lnTo>
                  <a:lnTo>
                    <a:pt x="628" y="730"/>
                  </a:lnTo>
                  <a:lnTo>
                    <a:pt x="628" y="730"/>
                  </a:lnTo>
                  <a:lnTo>
                    <a:pt x="634" y="733"/>
                  </a:lnTo>
                  <a:lnTo>
                    <a:pt x="641" y="735"/>
                  </a:lnTo>
                  <a:lnTo>
                    <a:pt x="653" y="739"/>
                  </a:lnTo>
                  <a:lnTo>
                    <a:pt x="653" y="739"/>
                  </a:lnTo>
                  <a:lnTo>
                    <a:pt x="656" y="733"/>
                  </a:lnTo>
                  <a:lnTo>
                    <a:pt x="660" y="728"/>
                  </a:lnTo>
                  <a:lnTo>
                    <a:pt x="660" y="728"/>
                  </a:lnTo>
                  <a:lnTo>
                    <a:pt x="664" y="720"/>
                  </a:lnTo>
                  <a:lnTo>
                    <a:pt x="664" y="720"/>
                  </a:lnTo>
                  <a:lnTo>
                    <a:pt x="660" y="716"/>
                  </a:lnTo>
                  <a:lnTo>
                    <a:pt x="660" y="716"/>
                  </a:lnTo>
                  <a:lnTo>
                    <a:pt x="655" y="713"/>
                  </a:lnTo>
                  <a:lnTo>
                    <a:pt x="651" y="709"/>
                  </a:lnTo>
                  <a:lnTo>
                    <a:pt x="649" y="703"/>
                  </a:lnTo>
                  <a:lnTo>
                    <a:pt x="651" y="694"/>
                  </a:lnTo>
                  <a:lnTo>
                    <a:pt x="651" y="694"/>
                  </a:lnTo>
                  <a:lnTo>
                    <a:pt x="658" y="680"/>
                  </a:lnTo>
                  <a:lnTo>
                    <a:pt x="658" y="680"/>
                  </a:lnTo>
                  <a:lnTo>
                    <a:pt x="666" y="667"/>
                  </a:lnTo>
                  <a:lnTo>
                    <a:pt x="668" y="661"/>
                  </a:lnTo>
                  <a:lnTo>
                    <a:pt x="666" y="658"/>
                  </a:lnTo>
                  <a:lnTo>
                    <a:pt x="666" y="658"/>
                  </a:lnTo>
                  <a:lnTo>
                    <a:pt x="660" y="644"/>
                  </a:lnTo>
                  <a:lnTo>
                    <a:pt x="653" y="627"/>
                  </a:lnTo>
                  <a:lnTo>
                    <a:pt x="653" y="627"/>
                  </a:lnTo>
                  <a:lnTo>
                    <a:pt x="649" y="616"/>
                  </a:lnTo>
                  <a:lnTo>
                    <a:pt x="651" y="610"/>
                  </a:lnTo>
                  <a:lnTo>
                    <a:pt x="651" y="606"/>
                  </a:lnTo>
                  <a:lnTo>
                    <a:pt x="651" y="606"/>
                  </a:lnTo>
                  <a:lnTo>
                    <a:pt x="655" y="601"/>
                  </a:lnTo>
                  <a:lnTo>
                    <a:pt x="656" y="599"/>
                  </a:lnTo>
                  <a:lnTo>
                    <a:pt x="664" y="597"/>
                  </a:lnTo>
                  <a:lnTo>
                    <a:pt x="664" y="597"/>
                  </a:lnTo>
                  <a:lnTo>
                    <a:pt x="668" y="595"/>
                  </a:lnTo>
                  <a:lnTo>
                    <a:pt x="668" y="595"/>
                  </a:lnTo>
                  <a:lnTo>
                    <a:pt x="664" y="589"/>
                  </a:lnTo>
                  <a:lnTo>
                    <a:pt x="664" y="589"/>
                  </a:lnTo>
                  <a:lnTo>
                    <a:pt x="660" y="584"/>
                  </a:lnTo>
                  <a:lnTo>
                    <a:pt x="656" y="580"/>
                  </a:lnTo>
                  <a:lnTo>
                    <a:pt x="645" y="574"/>
                  </a:lnTo>
                  <a:lnTo>
                    <a:pt x="645" y="574"/>
                  </a:lnTo>
                  <a:lnTo>
                    <a:pt x="636" y="570"/>
                  </a:lnTo>
                  <a:lnTo>
                    <a:pt x="630" y="567"/>
                  </a:lnTo>
                  <a:lnTo>
                    <a:pt x="624" y="559"/>
                  </a:lnTo>
                  <a:lnTo>
                    <a:pt x="620" y="551"/>
                  </a:lnTo>
                  <a:lnTo>
                    <a:pt x="620" y="551"/>
                  </a:lnTo>
                  <a:lnTo>
                    <a:pt x="620" y="536"/>
                  </a:lnTo>
                  <a:lnTo>
                    <a:pt x="620" y="527"/>
                  </a:lnTo>
                  <a:lnTo>
                    <a:pt x="620" y="527"/>
                  </a:lnTo>
                  <a:lnTo>
                    <a:pt x="622" y="519"/>
                  </a:lnTo>
                  <a:lnTo>
                    <a:pt x="626" y="512"/>
                  </a:lnTo>
                  <a:lnTo>
                    <a:pt x="626" y="512"/>
                  </a:lnTo>
                  <a:lnTo>
                    <a:pt x="637" y="502"/>
                  </a:lnTo>
                  <a:lnTo>
                    <a:pt x="637" y="502"/>
                  </a:lnTo>
                  <a:lnTo>
                    <a:pt x="651" y="489"/>
                  </a:lnTo>
                  <a:lnTo>
                    <a:pt x="666" y="472"/>
                  </a:lnTo>
                  <a:lnTo>
                    <a:pt x="674" y="462"/>
                  </a:lnTo>
                  <a:lnTo>
                    <a:pt x="679" y="453"/>
                  </a:lnTo>
                  <a:lnTo>
                    <a:pt x="681" y="441"/>
                  </a:lnTo>
                  <a:lnTo>
                    <a:pt x="683" y="430"/>
                  </a:lnTo>
                  <a:lnTo>
                    <a:pt x="683" y="430"/>
                  </a:lnTo>
                  <a:lnTo>
                    <a:pt x="679" y="400"/>
                  </a:lnTo>
                  <a:lnTo>
                    <a:pt x="675" y="386"/>
                  </a:lnTo>
                  <a:lnTo>
                    <a:pt x="675" y="386"/>
                  </a:lnTo>
                  <a:lnTo>
                    <a:pt x="674" y="371"/>
                  </a:lnTo>
                  <a:lnTo>
                    <a:pt x="674" y="371"/>
                  </a:lnTo>
                  <a:lnTo>
                    <a:pt x="670" y="364"/>
                  </a:lnTo>
                  <a:lnTo>
                    <a:pt x="666" y="356"/>
                  </a:lnTo>
                  <a:lnTo>
                    <a:pt x="666" y="356"/>
                  </a:lnTo>
                  <a:lnTo>
                    <a:pt x="664" y="350"/>
                  </a:lnTo>
                  <a:lnTo>
                    <a:pt x="662" y="345"/>
                  </a:lnTo>
                  <a:lnTo>
                    <a:pt x="662" y="339"/>
                  </a:lnTo>
                  <a:lnTo>
                    <a:pt x="666" y="331"/>
                  </a:lnTo>
                  <a:lnTo>
                    <a:pt x="666" y="331"/>
                  </a:lnTo>
                  <a:lnTo>
                    <a:pt x="674" y="313"/>
                  </a:lnTo>
                  <a:lnTo>
                    <a:pt x="674" y="313"/>
                  </a:lnTo>
                  <a:lnTo>
                    <a:pt x="674" y="309"/>
                  </a:lnTo>
                  <a:lnTo>
                    <a:pt x="674" y="307"/>
                  </a:lnTo>
                  <a:lnTo>
                    <a:pt x="674" y="307"/>
                  </a:lnTo>
                  <a:lnTo>
                    <a:pt x="666" y="299"/>
                  </a:lnTo>
                  <a:lnTo>
                    <a:pt x="658" y="290"/>
                  </a:lnTo>
                  <a:lnTo>
                    <a:pt x="658" y="290"/>
                  </a:lnTo>
                  <a:lnTo>
                    <a:pt x="655" y="292"/>
                  </a:lnTo>
                  <a:lnTo>
                    <a:pt x="649" y="295"/>
                  </a:lnTo>
                  <a:lnTo>
                    <a:pt x="649" y="295"/>
                  </a:lnTo>
                  <a:lnTo>
                    <a:pt x="636" y="297"/>
                  </a:lnTo>
                  <a:lnTo>
                    <a:pt x="624" y="297"/>
                  </a:lnTo>
                  <a:lnTo>
                    <a:pt x="624" y="297"/>
                  </a:lnTo>
                  <a:lnTo>
                    <a:pt x="619" y="297"/>
                  </a:lnTo>
                  <a:lnTo>
                    <a:pt x="613" y="295"/>
                  </a:lnTo>
                  <a:lnTo>
                    <a:pt x="607" y="292"/>
                  </a:lnTo>
                  <a:lnTo>
                    <a:pt x="603" y="286"/>
                  </a:lnTo>
                  <a:lnTo>
                    <a:pt x="603" y="286"/>
                  </a:lnTo>
                  <a:lnTo>
                    <a:pt x="596" y="278"/>
                  </a:lnTo>
                  <a:lnTo>
                    <a:pt x="588" y="275"/>
                  </a:lnTo>
                  <a:lnTo>
                    <a:pt x="588" y="275"/>
                  </a:lnTo>
                  <a:lnTo>
                    <a:pt x="584" y="273"/>
                  </a:lnTo>
                  <a:lnTo>
                    <a:pt x="581" y="273"/>
                  </a:lnTo>
                  <a:lnTo>
                    <a:pt x="581" y="273"/>
                  </a:lnTo>
                  <a:lnTo>
                    <a:pt x="573" y="275"/>
                  </a:lnTo>
                  <a:lnTo>
                    <a:pt x="565" y="273"/>
                  </a:lnTo>
                  <a:lnTo>
                    <a:pt x="565" y="273"/>
                  </a:lnTo>
                  <a:lnTo>
                    <a:pt x="556" y="269"/>
                  </a:lnTo>
                  <a:lnTo>
                    <a:pt x="550" y="263"/>
                  </a:lnTo>
                  <a:lnTo>
                    <a:pt x="550" y="263"/>
                  </a:lnTo>
                  <a:lnTo>
                    <a:pt x="548" y="263"/>
                  </a:lnTo>
                  <a:lnTo>
                    <a:pt x="548" y="267"/>
                  </a:lnTo>
                  <a:lnTo>
                    <a:pt x="548" y="267"/>
                  </a:lnTo>
                  <a:lnTo>
                    <a:pt x="545" y="269"/>
                  </a:lnTo>
                  <a:lnTo>
                    <a:pt x="539" y="271"/>
                  </a:lnTo>
                  <a:lnTo>
                    <a:pt x="539" y="271"/>
                  </a:lnTo>
                  <a:lnTo>
                    <a:pt x="537" y="269"/>
                  </a:lnTo>
                  <a:lnTo>
                    <a:pt x="535" y="265"/>
                  </a:lnTo>
                  <a:lnTo>
                    <a:pt x="533" y="259"/>
                  </a:lnTo>
                  <a:lnTo>
                    <a:pt x="533" y="250"/>
                  </a:lnTo>
                  <a:lnTo>
                    <a:pt x="533" y="250"/>
                  </a:lnTo>
                  <a:lnTo>
                    <a:pt x="535" y="233"/>
                  </a:lnTo>
                  <a:lnTo>
                    <a:pt x="539" y="220"/>
                  </a:lnTo>
                  <a:lnTo>
                    <a:pt x="539" y="220"/>
                  </a:lnTo>
                  <a:lnTo>
                    <a:pt x="541" y="212"/>
                  </a:lnTo>
                  <a:lnTo>
                    <a:pt x="543" y="204"/>
                  </a:lnTo>
                  <a:lnTo>
                    <a:pt x="541" y="199"/>
                  </a:lnTo>
                  <a:lnTo>
                    <a:pt x="537" y="195"/>
                  </a:lnTo>
                  <a:lnTo>
                    <a:pt x="537" y="195"/>
                  </a:lnTo>
                  <a:lnTo>
                    <a:pt x="527" y="189"/>
                  </a:lnTo>
                  <a:lnTo>
                    <a:pt x="527" y="189"/>
                  </a:lnTo>
                  <a:lnTo>
                    <a:pt x="505" y="174"/>
                  </a:lnTo>
                  <a:lnTo>
                    <a:pt x="495" y="167"/>
                  </a:lnTo>
                  <a:lnTo>
                    <a:pt x="488" y="159"/>
                  </a:lnTo>
                  <a:lnTo>
                    <a:pt x="488" y="159"/>
                  </a:lnTo>
                  <a:lnTo>
                    <a:pt x="478" y="148"/>
                  </a:lnTo>
                  <a:lnTo>
                    <a:pt x="467" y="138"/>
                  </a:lnTo>
                  <a:lnTo>
                    <a:pt x="467" y="138"/>
                  </a:lnTo>
                  <a:lnTo>
                    <a:pt x="459" y="134"/>
                  </a:lnTo>
                  <a:lnTo>
                    <a:pt x="459" y="134"/>
                  </a:lnTo>
                  <a:lnTo>
                    <a:pt x="455" y="134"/>
                  </a:lnTo>
                  <a:lnTo>
                    <a:pt x="454" y="136"/>
                  </a:lnTo>
                  <a:lnTo>
                    <a:pt x="454" y="136"/>
                  </a:lnTo>
                  <a:lnTo>
                    <a:pt x="450" y="140"/>
                  </a:lnTo>
                  <a:lnTo>
                    <a:pt x="450" y="140"/>
                  </a:lnTo>
                  <a:lnTo>
                    <a:pt x="440" y="151"/>
                  </a:lnTo>
                  <a:lnTo>
                    <a:pt x="431" y="161"/>
                  </a:lnTo>
                  <a:lnTo>
                    <a:pt x="431" y="161"/>
                  </a:lnTo>
                  <a:lnTo>
                    <a:pt x="416" y="167"/>
                  </a:lnTo>
                  <a:lnTo>
                    <a:pt x="404" y="168"/>
                  </a:lnTo>
                  <a:lnTo>
                    <a:pt x="404" y="168"/>
                  </a:lnTo>
                  <a:lnTo>
                    <a:pt x="395" y="170"/>
                  </a:lnTo>
                  <a:lnTo>
                    <a:pt x="395" y="170"/>
                  </a:lnTo>
                  <a:lnTo>
                    <a:pt x="381" y="172"/>
                  </a:lnTo>
                  <a:lnTo>
                    <a:pt x="355" y="170"/>
                  </a:lnTo>
                  <a:lnTo>
                    <a:pt x="355" y="170"/>
                  </a:lnTo>
                  <a:lnTo>
                    <a:pt x="345" y="170"/>
                  </a:lnTo>
                  <a:lnTo>
                    <a:pt x="338" y="174"/>
                  </a:lnTo>
                  <a:lnTo>
                    <a:pt x="332" y="176"/>
                  </a:lnTo>
                  <a:lnTo>
                    <a:pt x="326" y="180"/>
                  </a:lnTo>
                  <a:lnTo>
                    <a:pt x="326" y="180"/>
                  </a:lnTo>
                  <a:lnTo>
                    <a:pt x="317" y="185"/>
                  </a:lnTo>
                  <a:lnTo>
                    <a:pt x="308" y="189"/>
                  </a:lnTo>
                  <a:lnTo>
                    <a:pt x="302" y="187"/>
                  </a:lnTo>
                  <a:lnTo>
                    <a:pt x="296" y="187"/>
                  </a:lnTo>
                  <a:lnTo>
                    <a:pt x="279" y="180"/>
                  </a:lnTo>
                  <a:lnTo>
                    <a:pt x="279" y="180"/>
                  </a:lnTo>
                  <a:lnTo>
                    <a:pt x="270" y="172"/>
                  </a:lnTo>
                  <a:lnTo>
                    <a:pt x="260" y="165"/>
                  </a:lnTo>
                  <a:lnTo>
                    <a:pt x="249" y="151"/>
                  </a:lnTo>
                  <a:lnTo>
                    <a:pt x="239" y="138"/>
                  </a:lnTo>
                  <a:lnTo>
                    <a:pt x="234" y="127"/>
                  </a:lnTo>
                  <a:lnTo>
                    <a:pt x="234" y="127"/>
                  </a:lnTo>
                  <a:lnTo>
                    <a:pt x="228" y="113"/>
                  </a:lnTo>
                  <a:lnTo>
                    <a:pt x="228" y="113"/>
                  </a:lnTo>
                  <a:lnTo>
                    <a:pt x="224" y="110"/>
                  </a:lnTo>
                  <a:lnTo>
                    <a:pt x="218" y="106"/>
                  </a:lnTo>
                  <a:lnTo>
                    <a:pt x="207" y="102"/>
                  </a:lnTo>
                  <a:lnTo>
                    <a:pt x="207" y="102"/>
                  </a:lnTo>
                  <a:lnTo>
                    <a:pt x="192" y="94"/>
                  </a:lnTo>
                  <a:lnTo>
                    <a:pt x="188" y="91"/>
                  </a:lnTo>
                  <a:lnTo>
                    <a:pt x="186" y="85"/>
                  </a:lnTo>
                  <a:lnTo>
                    <a:pt x="186" y="85"/>
                  </a:lnTo>
                  <a:lnTo>
                    <a:pt x="186" y="72"/>
                  </a:lnTo>
                  <a:lnTo>
                    <a:pt x="186" y="72"/>
                  </a:lnTo>
                  <a:lnTo>
                    <a:pt x="188" y="62"/>
                  </a:lnTo>
                  <a:lnTo>
                    <a:pt x="188" y="53"/>
                  </a:lnTo>
                  <a:lnTo>
                    <a:pt x="184" y="43"/>
                  </a:lnTo>
                  <a:lnTo>
                    <a:pt x="180" y="39"/>
                  </a:lnTo>
                  <a:lnTo>
                    <a:pt x="177" y="36"/>
                  </a:lnTo>
                  <a:lnTo>
                    <a:pt x="177" y="3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222223"/>
                </a:solidFill>
                <a:effectLst/>
                <a:uLnTx/>
                <a:uFillTx/>
                <a:latin typeface="Calibri"/>
                <a:ea typeface="+mn-ea"/>
                <a:cs typeface="+mn-cs"/>
              </a:endParaRPr>
            </a:p>
          </p:txBody>
        </p:sp>
        <p:sp>
          <p:nvSpPr>
            <p:cNvPr id="56" name="Freeform 12">
              <a:extLst>
                <a:ext uri="{FF2B5EF4-FFF2-40B4-BE49-F238E27FC236}">
                  <a16:creationId xmlns:a16="http://schemas.microsoft.com/office/drawing/2014/main" id="{41C29FF5-3D58-9845-2E97-FB1C6B39D659}"/>
                </a:ext>
              </a:extLst>
            </p:cNvPr>
            <p:cNvSpPr>
              <a:spLocks/>
            </p:cNvSpPr>
            <p:nvPr/>
          </p:nvSpPr>
          <p:spPr bwMode="auto">
            <a:xfrm>
              <a:off x="6064839" y="1667380"/>
              <a:ext cx="907828" cy="761238"/>
            </a:xfrm>
            <a:custGeom>
              <a:avLst/>
              <a:gdLst>
                <a:gd name="T0" fmla="*/ 72 w 706"/>
                <a:gd name="T1" fmla="*/ 205 h 592"/>
                <a:gd name="T2" fmla="*/ 65 w 706"/>
                <a:gd name="T3" fmla="*/ 243 h 592"/>
                <a:gd name="T4" fmla="*/ 57 w 706"/>
                <a:gd name="T5" fmla="*/ 258 h 592"/>
                <a:gd name="T6" fmla="*/ 76 w 706"/>
                <a:gd name="T7" fmla="*/ 266 h 592"/>
                <a:gd name="T8" fmla="*/ 69 w 706"/>
                <a:gd name="T9" fmla="*/ 302 h 592"/>
                <a:gd name="T10" fmla="*/ 65 w 706"/>
                <a:gd name="T11" fmla="*/ 322 h 592"/>
                <a:gd name="T12" fmla="*/ 82 w 706"/>
                <a:gd name="T13" fmla="*/ 345 h 592"/>
                <a:gd name="T14" fmla="*/ 65 w 706"/>
                <a:gd name="T15" fmla="*/ 377 h 592"/>
                <a:gd name="T16" fmla="*/ 69 w 706"/>
                <a:gd name="T17" fmla="*/ 393 h 592"/>
                <a:gd name="T18" fmla="*/ 74 w 706"/>
                <a:gd name="T19" fmla="*/ 423 h 592"/>
                <a:gd name="T20" fmla="*/ 101 w 706"/>
                <a:gd name="T21" fmla="*/ 465 h 592"/>
                <a:gd name="T22" fmla="*/ 148 w 706"/>
                <a:gd name="T23" fmla="*/ 466 h 592"/>
                <a:gd name="T24" fmla="*/ 222 w 706"/>
                <a:gd name="T25" fmla="*/ 480 h 592"/>
                <a:gd name="T26" fmla="*/ 256 w 706"/>
                <a:gd name="T27" fmla="*/ 487 h 592"/>
                <a:gd name="T28" fmla="*/ 304 w 706"/>
                <a:gd name="T29" fmla="*/ 497 h 592"/>
                <a:gd name="T30" fmla="*/ 349 w 706"/>
                <a:gd name="T31" fmla="*/ 510 h 592"/>
                <a:gd name="T32" fmla="*/ 406 w 706"/>
                <a:gd name="T33" fmla="*/ 491 h 592"/>
                <a:gd name="T34" fmla="*/ 433 w 706"/>
                <a:gd name="T35" fmla="*/ 508 h 592"/>
                <a:gd name="T36" fmla="*/ 448 w 706"/>
                <a:gd name="T37" fmla="*/ 540 h 592"/>
                <a:gd name="T38" fmla="*/ 514 w 706"/>
                <a:gd name="T39" fmla="*/ 592 h 592"/>
                <a:gd name="T40" fmla="*/ 543 w 706"/>
                <a:gd name="T41" fmla="*/ 542 h 592"/>
                <a:gd name="T42" fmla="*/ 545 w 706"/>
                <a:gd name="T43" fmla="*/ 521 h 592"/>
                <a:gd name="T44" fmla="*/ 537 w 706"/>
                <a:gd name="T45" fmla="*/ 499 h 592"/>
                <a:gd name="T46" fmla="*/ 556 w 706"/>
                <a:gd name="T47" fmla="*/ 472 h 592"/>
                <a:gd name="T48" fmla="*/ 579 w 706"/>
                <a:gd name="T49" fmla="*/ 463 h 592"/>
                <a:gd name="T50" fmla="*/ 550 w 706"/>
                <a:gd name="T51" fmla="*/ 438 h 592"/>
                <a:gd name="T52" fmla="*/ 565 w 706"/>
                <a:gd name="T53" fmla="*/ 413 h 592"/>
                <a:gd name="T54" fmla="*/ 583 w 706"/>
                <a:gd name="T55" fmla="*/ 393 h 592"/>
                <a:gd name="T56" fmla="*/ 658 w 706"/>
                <a:gd name="T57" fmla="*/ 379 h 592"/>
                <a:gd name="T58" fmla="*/ 658 w 706"/>
                <a:gd name="T59" fmla="*/ 362 h 592"/>
                <a:gd name="T60" fmla="*/ 658 w 706"/>
                <a:gd name="T61" fmla="*/ 305 h 592"/>
                <a:gd name="T62" fmla="*/ 674 w 706"/>
                <a:gd name="T63" fmla="*/ 275 h 592"/>
                <a:gd name="T64" fmla="*/ 706 w 706"/>
                <a:gd name="T65" fmla="*/ 260 h 592"/>
                <a:gd name="T66" fmla="*/ 692 w 706"/>
                <a:gd name="T67" fmla="*/ 239 h 592"/>
                <a:gd name="T68" fmla="*/ 700 w 706"/>
                <a:gd name="T69" fmla="*/ 197 h 592"/>
                <a:gd name="T70" fmla="*/ 679 w 706"/>
                <a:gd name="T71" fmla="*/ 186 h 592"/>
                <a:gd name="T72" fmla="*/ 685 w 706"/>
                <a:gd name="T73" fmla="*/ 159 h 592"/>
                <a:gd name="T74" fmla="*/ 624 w 706"/>
                <a:gd name="T75" fmla="*/ 146 h 592"/>
                <a:gd name="T76" fmla="*/ 586 w 706"/>
                <a:gd name="T77" fmla="*/ 135 h 592"/>
                <a:gd name="T78" fmla="*/ 520 w 706"/>
                <a:gd name="T79" fmla="*/ 144 h 592"/>
                <a:gd name="T80" fmla="*/ 444 w 706"/>
                <a:gd name="T81" fmla="*/ 146 h 592"/>
                <a:gd name="T82" fmla="*/ 397 w 706"/>
                <a:gd name="T83" fmla="*/ 123 h 592"/>
                <a:gd name="T84" fmla="*/ 374 w 706"/>
                <a:gd name="T85" fmla="*/ 135 h 592"/>
                <a:gd name="T86" fmla="*/ 340 w 706"/>
                <a:gd name="T87" fmla="*/ 150 h 592"/>
                <a:gd name="T88" fmla="*/ 332 w 706"/>
                <a:gd name="T89" fmla="*/ 121 h 592"/>
                <a:gd name="T90" fmla="*/ 321 w 706"/>
                <a:gd name="T91" fmla="*/ 129 h 592"/>
                <a:gd name="T92" fmla="*/ 302 w 706"/>
                <a:gd name="T93" fmla="*/ 123 h 592"/>
                <a:gd name="T94" fmla="*/ 268 w 706"/>
                <a:gd name="T95" fmla="*/ 112 h 592"/>
                <a:gd name="T96" fmla="*/ 234 w 706"/>
                <a:gd name="T97" fmla="*/ 108 h 592"/>
                <a:gd name="T98" fmla="*/ 237 w 706"/>
                <a:gd name="T99" fmla="*/ 95 h 592"/>
                <a:gd name="T100" fmla="*/ 254 w 706"/>
                <a:gd name="T101" fmla="*/ 76 h 592"/>
                <a:gd name="T102" fmla="*/ 218 w 706"/>
                <a:gd name="T103" fmla="*/ 70 h 592"/>
                <a:gd name="T104" fmla="*/ 146 w 706"/>
                <a:gd name="T105" fmla="*/ 55 h 592"/>
                <a:gd name="T106" fmla="*/ 108 w 706"/>
                <a:gd name="T107" fmla="*/ 27 h 592"/>
                <a:gd name="T108" fmla="*/ 67 w 706"/>
                <a:gd name="T109" fmla="*/ 21 h 592"/>
                <a:gd name="T110" fmla="*/ 40 w 706"/>
                <a:gd name="T111" fmla="*/ 4 h 592"/>
                <a:gd name="T112" fmla="*/ 36 w 706"/>
                <a:gd name="T113" fmla="*/ 21 h 592"/>
                <a:gd name="T114" fmla="*/ 34 w 706"/>
                <a:gd name="T115" fmla="*/ 55 h 592"/>
                <a:gd name="T116" fmla="*/ 53 w 706"/>
                <a:gd name="T117" fmla="*/ 87 h 592"/>
                <a:gd name="T118" fmla="*/ 33 w 706"/>
                <a:gd name="T119" fmla="*/ 76 h 592"/>
                <a:gd name="T120" fmla="*/ 12 w 706"/>
                <a:gd name="T121" fmla="*/ 106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6" h="592">
                  <a:moveTo>
                    <a:pt x="21" y="140"/>
                  </a:moveTo>
                  <a:lnTo>
                    <a:pt x="21" y="140"/>
                  </a:lnTo>
                  <a:lnTo>
                    <a:pt x="38" y="165"/>
                  </a:lnTo>
                  <a:lnTo>
                    <a:pt x="55" y="184"/>
                  </a:lnTo>
                  <a:lnTo>
                    <a:pt x="55" y="184"/>
                  </a:lnTo>
                  <a:lnTo>
                    <a:pt x="72" y="205"/>
                  </a:lnTo>
                  <a:lnTo>
                    <a:pt x="76" y="212"/>
                  </a:lnTo>
                  <a:lnTo>
                    <a:pt x="78" y="220"/>
                  </a:lnTo>
                  <a:lnTo>
                    <a:pt x="78" y="220"/>
                  </a:lnTo>
                  <a:lnTo>
                    <a:pt x="78" y="226"/>
                  </a:lnTo>
                  <a:lnTo>
                    <a:pt x="74" y="231"/>
                  </a:lnTo>
                  <a:lnTo>
                    <a:pt x="65" y="243"/>
                  </a:lnTo>
                  <a:lnTo>
                    <a:pt x="65" y="243"/>
                  </a:lnTo>
                  <a:lnTo>
                    <a:pt x="59" y="248"/>
                  </a:lnTo>
                  <a:lnTo>
                    <a:pt x="59" y="248"/>
                  </a:lnTo>
                  <a:lnTo>
                    <a:pt x="55" y="254"/>
                  </a:lnTo>
                  <a:lnTo>
                    <a:pt x="55" y="256"/>
                  </a:lnTo>
                  <a:lnTo>
                    <a:pt x="57" y="258"/>
                  </a:lnTo>
                  <a:lnTo>
                    <a:pt x="57" y="258"/>
                  </a:lnTo>
                  <a:lnTo>
                    <a:pt x="63" y="262"/>
                  </a:lnTo>
                  <a:lnTo>
                    <a:pt x="69" y="264"/>
                  </a:lnTo>
                  <a:lnTo>
                    <a:pt x="69" y="264"/>
                  </a:lnTo>
                  <a:lnTo>
                    <a:pt x="76" y="266"/>
                  </a:lnTo>
                  <a:lnTo>
                    <a:pt x="76" y="266"/>
                  </a:lnTo>
                  <a:lnTo>
                    <a:pt x="80" y="269"/>
                  </a:lnTo>
                  <a:lnTo>
                    <a:pt x="82" y="273"/>
                  </a:lnTo>
                  <a:lnTo>
                    <a:pt x="82" y="279"/>
                  </a:lnTo>
                  <a:lnTo>
                    <a:pt x="78" y="286"/>
                  </a:lnTo>
                  <a:lnTo>
                    <a:pt x="78" y="286"/>
                  </a:lnTo>
                  <a:lnTo>
                    <a:pt x="69" y="302"/>
                  </a:lnTo>
                  <a:lnTo>
                    <a:pt x="69" y="302"/>
                  </a:lnTo>
                  <a:lnTo>
                    <a:pt x="63" y="313"/>
                  </a:lnTo>
                  <a:lnTo>
                    <a:pt x="63" y="317"/>
                  </a:lnTo>
                  <a:lnTo>
                    <a:pt x="63" y="319"/>
                  </a:lnTo>
                  <a:lnTo>
                    <a:pt x="63" y="319"/>
                  </a:lnTo>
                  <a:lnTo>
                    <a:pt x="65" y="322"/>
                  </a:lnTo>
                  <a:lnTo>
                    <a:pt x="69" y="324"/>
                  </a:lnTo>
                  <a:lnTo>
                    <a:pt x="69" y="324"/>
                  </a:lnTo>
                  <a:lnTo>
                    <a:pt x="74" y="328"/>
                  </a:lnTo>
                  <a:lnTo>
                    <a:pt x="78" y="332"/>
                  </a:lnTo>
                  <a:lnTo>
                    <a:pt x="82" y="338"/>
                  </a:lnTo>
                  <a:lnTo>
                    <a:pt x="82" y="345"/>
                  </a:lnTo>
                  <a:lnTo>
                    <a:pt x="82" y="345"/>
                  </a:lnTo>
                  <a:lnTo>
                    <a:pt x="80" y="351"/>
                  </a:lnTo>
                  <a:lnTo>
                    <a:pt x="76" y="357"/>
                  </a:lnTo>
                  <a:lnTo>
                    <a:pt x="71" y="368"/>
                  </a:lnTo>
                  <a:lnTo>
                    <a:pt x="71" y="368"/>
                  </a:lnTo>
                  <a:lnTo>
                    <a:pt x="65" y="377"/>
                  </a:lnTo>
                  <a:lnTo>
                    <a:pt x="63" y="383"/>
                  </a:lnTo>
                  <a:lnTo>
                    <a:pt x="63" y="387"/>
                  </a:lnTo>
                  <a:lnTo>
                    <a:pt x="63" y="387"/>
                  </a:lnTo>
                  <a:lnTo>
                    <a:pt x="65" y="389"/>
                  </a:lnTo>
                  <a:lnTo>
                    <a:pt x="69" y="393"/>
                  </a:lnTo>
                  <a:lnTo>
                    <a:pt x="69" y="393"/>
                  </a:lnTo>
                  <a:lnTo>
                    <a:pt x="74" y="394"/>
                  </a:lnTo>
                  <a:lnTo>
                    <a:pt x="74" y="394"/>
                  </a:lnTo>
                  <a:lnTo>
                    <a:pt x="80" y="400"/>
                  </a:lnTo>
                  <a:lnTo>
                    <a:pt x="82" y="404"/>
                  </a:lnTo>
                  <a:lnTo>
                    <a:pt x="80" y="412"/>
                  </a:lnTo>
                  <a:lnTo>
                    <a:pt x="74" y="423"/>
                  </a:lnTo>
                  <a:lnTo>
                    <a:pt x="74" y="423"/>
                  </a:lnTo>
                  <a:lnTo>
                    <a:pt x="69" y="430"/>
                  </a:lnTo>
                  <a:lnTo>
                    <a:pt x="65" y="438"/>
                  </a:lnTo>
                  <a:lnTo>
                    <a:pt x="61" y="451"/>
                  </a:lnTo>
                  <a:lnTo>
                    <a:pt x="61" y="451"/>
                  </a:lnTo>
                  <a:lnTo>
                    <a:pt x="101" y="465"/>
                  </a:lnTo>
                  <a:lnTo>
                    <a:pt x="101" y="465"/>
                  </a:lnTo>
                  <a:lnTo>
                    <a:pt x="116" y="468"/>
                  </a:lnTo>
                  <a:lnTo>
                    <a:pt x="129" y="470"/>
                  </a:lnTo>
                  <a:lnTo>
                    <a:pt x="139" y="468"/>
                  </a:lnTo>
                  <a:lnTo>
                    <a:pt x="148" y="466"/>
                  </a:lnTo>
                  <a:lnTo>
                    <a:pt x="148" y="466"/>
                  </a:lnTo>
                  <a:lnTo>
                    <a:pt x="158" y="465"/>
                  </a:lnTo>
                  <a:lnTo>
                    <a:pt x="165" y="465"/>
                  </a:lnTo>
                  <a:lnTo>
                    <a:pt x="165" y="465"/>
                  </a:lnTo>
                  <a:lnTo>
                    <a:pt x="177" y="466"/>
                  </a:lnTo>
                  <a:lnTo>
                    <a:pt x="190" y="470"/>
                  </a:lnTo>
                  <a:lnTo>
                    <a:pt x="222" y="480"/>
                  </a:lnTo>
                  <a:lnTo>
                    <a:pt x="222" y="480"/>
                  </a:lnTo>
                  <a:lnTo>
                    <a:pt x="243" y="487"/>
                  </a:lnTo>
                  <a:lnTo>
                    <a:pt x="243" y="487"/>
                  </a:lnTo>
                  <a:lnTo>
                    <a:pt x="249" y="487"/>
                  </a:lnTo>
                  <a:lnTo>
                    <a:pt x="256" y="487"/>
                  </a:lnTo>
                  <a:lnTo>
                    <a:pt x="256" y="487"/>
                  </a:lnTo>
                  <a:lnTo>
                    <a:pt x="268" y="485"/>
                  </a:lnTo>
                  <a:lnTo>
                    <a:pt x="277" y="484"/>
                  </a:lnTo>
                  <a:lnTo>
                    <a:pt x="289" y="485"/>
                  </a:lnTo>
                  <a:lnTo>
                    <a:pt x="298" y="493"/>
                  </a:lnTo>
                  <a:lnTo>
                    <a:pt x="298" y="493"/>
                  </a:lnTo>
                  <a:lnTo>
                    <a:pt x="304" y="497"/>
                  </a:lnTo>
                  <a:lnTo>
                    <a:pt x="304" y="497"/>
                  </a:lnTo>
                  <a:lnTo>
                    <a:pt x="313" y="504"/>
                  </a:lnTo>
                  <a:lnTo>
                    <a:pt x="323" y="508"/>
                  </a:lnTo>
                  <a:lnTo>
                    <a:pt x="334" y="510"/>
                  </a:lnTo>
                  <a:lnTo>
                    <a:pt x="349" y="510"/>
                  </a:lnTo>
                  <a:lnTo>
                    <a:pt x="349" y="510"/>
                  </a:lnTo>
                  <a:lnTo>
                    <a:pt x="366" y="506"/>
                  </a:lnTo>
                  <a:lnTo>
                    <a:pt x="382" y="501"/>
                  </a:lnTo>
                  <a:lnTo>
                    <a:pt x="382" y="501"/>
                  </a:lnTo>
                  <a:lnTo>
                    <a:pt x="382" y="501"/>
                  </a:lnTo>
                  <a:lnTo>
                    <a:pt x="395" y="495"/>
                  </a:lnTo>
                  <a:lnTo>
                    <a:pt x="406" y="491"/>
                  </a:lnTo>
                  <a:lnTo>
                    <a:pt x="416" y="493"/>
                  </a:lnTo>
                  <a:lnTo>
                    <a:pt x="419" y="493"/>
                  </a:lnTo>
                  <a:lnTo>
                    <a:pt x="425" y="497"/>
                  </a:lnTo>
                  <a:lnTo>
                    <a:pt x="425" y="497"/>
                  </a:lnTo>
                  <a:lnTo>
                    <a:pt x="429" y="503"/>
                  </a:lnTo>
                  <a:lnTo>
                    <a:pt x="433" y="508"/>
                  </a:lnTo>
                  <a:lnTo>
                    <a:pt x="437" y="520"/>
                  </a:lnTo>
                  <a:lnTo>
                    <a:pt x="437" y="520"/>
                  </a:lnTo>
                  <a:lnTo>
                    <a:pt x="440" y="531"/>
                  </a:lnTo>
                  <a:lnTo>
                    <a:pt x="444" y="535"/>
                  </a:lnTo>
                  <a:lnTo>
                    <a:pt x="448" y="540"/>
                  </a:lnTo>
                  <a:lnTo>
                    <a:pt x="448" y="540"/>
                  </a:lnTo>
                  <a:lnTo>
                    <a:pt x="467" y="558"/>
                  </a:lnTo>
                  <a:lnTo>
                    <a:pt x="467" y="558"/>
                  </a:lnTo>
                  <a:lnTo>
                    <a:pt x="478" y="567"/>
                  </a:lnTo>
                  <a:lnTo>
                    <a:pt x="491" y="578"/>
                  </a:lnTo>
                  <a:lnTo>
                    <a:pt x="491" y="578"/>
                  </a:lnTo>
                  <a:lnTo>
                    <a:pt x="514" y="592"/>
                  </a:lnTo>
                  <a:lnTo>
                    <a:pt x="514" y="592"/>
                  </a:lnTo>
                  <a:lnTo>
                    <a:pt x="516" y="588"/>
                  </a:lnTo>
                  <a:lnTo>
                    <a:pt x="516" y="588"/>
                  </a:lnTo>
                  <a:lnTo>
                    <a:pt x="528" y="563"/>
                  </a:lnTo>
                  <a:lnTo>
                    <a:pt x="533" y="552"/>
                  </a:lnTo>
                  <a:lnTo>
                    <a:pt x="543" y="542"/>
                  </a:lnTo>
                  <a:lnTo>
                    <a:pt x="543" y="542"/>
                  </a:lnTo>
                  <a:lnTo>
                    <a:pt x="550" y="535"/>
                  </a:lnTo>
                  <a:lnTo>
                    <a:pt x="552" y="529"/>
                  </a:lnTo>
                  <a:lnTo>
                    <a:pt x="552" y="529"/>
                  </a:lnTo>
                  <a:lnTo>
                    <a:pt x="550" y="527"/>
                  </a:lnTo>
                  <a:lnTo>
                    <a:pt x="545" y="521"/>
                  </a:lnTo>
                  <a:lnTo>
                    <a:pt x="545" y="521"/>
                  </a:lnTo>
                  <a:lnTo>
                    <a:pt x="539" y="518"/>
                  </a:lnTo>
                  <a:lnTo>
                    <a:pt x="537" y="512"/>
                  </a:lnTo>
                  <a:lnTo>
                    <a:pt x="537" y="504"/>
                  </a:lnTo>
                  <a:lnTo>
                    <a:pt x="537" y="499"/>
                  </a:lnTo>
                  <a:lnTo>
                    <a:pt x="537" y="499"/>
                  </a:lnTo>
                  <a:lnTo>
                    <a:pt x="539" y="485"/>
                  </a:lnTo>
                  <a:lnTo>
                    <a:pt x="539" y="485"/>
                  </a:lnTo>
                  <a:lnTo>
                    <a:pt x="541" y="478"/>
                  </a:lnTo>
                  <a:lnTo>
                    <a:pt x="545" y="474"/>
                  </a:lnTo>
                  <a:lnTo>
                    <a:pt x="550" y="472"/>
                  </a:lnTo>
                  <a:lnTo>
                    <a:pt x="556" y="472"/>
                  </a:lnTo>
                  <a:lnTo>
                    <a:pt x="556" y="472"/>
                  </a:lnTo>
                  <a:lnTo>
                    <a:pt x="565" y="470"/>
                  </a:lnTo>
                  <a:lnTo>
                    <a:pt x="575" y="466"/>
                  </a:lnTo>
                  <a:lnTo>
                    <a:pt x="575" y="466"/>
                  </a:lnTo>
                  <a:lnTo>
                    <a:pt x="579" y="463"/>
                  </a:lnTo>
                  <a:lnTo>
                    <a:pt x="579" y="463"/>
                  </a:lnTo>
                  <a:lnTo>
                    <a:pt x="573" y="459"/>
                  </a:lnTo>
                  <a:lnTo>
                    <a:pt x="573" y="459"/>
                  </a:lnTo>
                  <a:lnTo>
                    <a:pt x="564" y="453"/>
                  </a:lnTo>
                  <a:lnTo>
                    <a:pt x="556" y="446"/>
                  </a:lnTo>
                  <a:lnTo>
                    <a:pt x="556" y="446"/>
                  </a:lnTo>
                  <a:lnTo>
                    <a:pt x="550" y="438"/>
                  </a:lnTo>
                  <a:lnTo>
                    <a:pt x="550" y="432"/>
                  </a:lnTo>
                  <a:lnTo>
                    <a:pt x="554" y="427"/>
                  </a:lnTo>
                  <a:lnTo>
                    <a:pt x="558" y="423"/>
                  </a:lnTo>
                  <a:lnTo>
                    <a:pt x="558" y="423"/>
                  </a:lnTo>
                  <a:lnTo>
                    <a:pt x="562" y="419"/>
                  </a:lnTo>
                  <a:lnTo>
                    <a:pt x="565" y="413"/>
                  </a:lnTo>
                  <a:lnTo>
                    <a:pt x="565" y="413"/>
                  </a:lnTo>
                  <a:lnTo>
                    <a:pt x="567" y="406"/>
                  </a:lnTo>
                  <a:lnTo>
                    <a:pt x="571" y="402"/>
                  </a:lnTo>
                  <a:lnTo>
                    <a:pt x="577" y="396"/>
                  </a:lnTo>
                  <a:lnTo>
                    <a:pt x="583" y="393"/>
                  </a:lnTo>
                  <a:lnTo>
                    <a:pt x="583" y="393"/>
                  </a:lnTo>
                  <a:lnTo>
                    <a:pt x="601" y="387"/>
                  </a:lnTo>
                  <a:lnTo>
                    <a:pt x="630" y="383"/>
                  </a:lnTo>
                  <a:lnTo>
                    <a:pt x="630" y="383"/>
                  </a:lnTo>
                  <a:lnTo>
                    <a:pt x="651" y="381"/>
                  </a:lnTo>
                  <a:lnTo>
                    <a:pt x="651" y="381"/>
                  </a:lnTo>
                  <a:lnTo>
                    <a:pt x="658" y="379"/>
                  </a:lnTo>
                  <a:lnTo>
                    <a:pt x="658" y="379"/>
                  </a:lnTo>
                  <a:lnTo>
                    <a:pt x="658" y="379"/>
                  </a:lnTo>
                  <a:lnTo>
                    <a:pt x="656" y="379"/>
                  </a:lnTo>
                  <a:lnTo>
                    <a:pt x="656" y="379"/>
                  </a:lnTo>
                  <a:lnTo>
                    <a:pt x="656" y="372"/>
                  </a:lnTo>
                  <a:lnTo>
                    <a:pt x="658" y="362"/>
                  </a:lnTo>
                  <a:lnTo>
                    <a:pt x="658" y="362"/>
                  </a:lnTo>
                  <a:lnTo>
                    <a:pt x="660" y="351"/>
                  </a:lnTo>
                  <a:lnTo>
                    <a:pt x="660" y="341"/>
                  </a:lnTo>
                  <a:lnTo>
                    <a:pt x="660" y="321"/>
                  </a:lnTo>
                  <a:lnTo>
                    <a:pt x="660" y="321"/>
                  </a:lnTo>
                  <a:lnTo>
                    <a:pt x="658" y="305"/>
                  </a:lnTo>
                  <a:lnTo>
                    <a:pt x="658" y="298"/>
                  </a:lnTo>
                  <a:lnTo>
                    <a:pt x="658" y="292"/>
                  </a:lnTo>
                  <a:lnTo>
                    <a:pt x="658" y="292"/>
                  </a:lnTo>
                  <a:lnTo>
                    <a:pt x="662" y="284"/>
                  </a:lnTo>
                  <a:lnTo>
                    <a:pt x="668" y="279"/>
                  </a:lnTo>
                  <a:lnTo>
                    <a:pt x="674" y="275"/>
                  </a:lnTo>
                  <a:lnTo>
                    <a:pt x="683" y="273"/>
                  </a:lnTo>
                  <a:lnTo>
                    <a:pt x="683" y="273"/>
                  </a:lnTo>
                  <a:lnTo>
                    <a:pt x="698" y="266"/>
                  </a:lnTo>
                  <a:lnTo>
                    <a:pt x="698" y="266"/>
                  </a:lnTo>
                  <a:lnTo>
                    <a:pt x="706" y="262"/>
                  </a:lnTo>
                  <a:lnTo>
                    <a:pt x="706" y="260"/>
                  </a:lnTo>
                  <a:lnTo>
                    <a:pt x="706" y="258"/>
                  </a:lnTo>
                  <a:lnTo>
                    <a:pt x="706" y="258"/>
                  </a:lnTo>
                  <a:lnTo>
                    <a:pt x="700" y="250"/>
                  </a:lnTo>
                  <a:lnTo>
                    <a:pt x="700" y="250"/>
                  </a:lnTo>
                  <a:lnTo>
                    <a:pt x="694" y="243"/>
                  </a:lnTo>
                  <a:lnTo>
                    <a:pt x="692" y="239"/>
                  </a:lnTo>
                  <a:lnTo>
                    <a:pt x="692" y="233"/>
                  </a:lnTo>
                  <a:lnTo>
                    <a:pt x="692" y="233"/>
                  </a:lnTo>
                  <a:lnTo>
                    <a:pt x="694" y="228"/>
                  </a:lnTo>
                  <a:lnTo>
                    <a:pt x="696" y="218"/>
                  </a:lnTo>
                  <a:lnTo>
                    <a:pt x="700" y="197"/>
                  </a:lnTo>
                  <a:lnTo>
                    <a:pt x="700" y="197"/>
                  </a:lnTo>
                  <a:lnTo>
                    <a:pt x="700" y="188"/>
                  </a:lnTo>
                  <a:lnTo>
                    <a:pt x="700" y="188"/>
                  </a:lnTo>
                  <a:lnTo>
                    <a:pt x="692" y="188"/>
                  </a:lnTo>
                  <a:lnTo>
                    <a:pt x="692" y="188"/>
                  </a:lnTo>
                  <a:lnTo>
                    <a:pt x="685" y="188"/>
                  </a:lnTo>
                  <a:lnTo>
                    <a:pt x="679" y="186"/>
                  </a:lnTo>
                  <a:lnTo>
                    <a:pt x="677" y="182"/>
                  </a:lnTo>
                  <a:lnTo>
                    <a:pt x="675" y="178"/>
                  </a:lnTo>
                  <a:lnTo>
                    <a:pt x="677" y="175"/>
                  </a:lnTo>
                  <a:lnTo>
                    <a:pt x="679" y="171"/>
                  </a:lnTo>
                  <a:lnTo>
                    <a:pt x="685" y="159"/>
                  </a:lnTo>
                  <a:lnTo>
                    <a:pt x="685" y="159"/>
                  </a:lnTo>
                  <a:lnTo>
                    <a:pt x="664" y="157"/>
                  </a:lnTo>
                  <a:lnTo>
                    <a:pt x="653" y="156"/>
                  </a:lnTo>
                  <a:lnTo>
                    <a:pt x="645" y="154"/>
                  </a:lnTo>
                  <a:lnTo>
                    <a:pt x="645" y="154"/>
                  </a:lnTo>
                  <a:lnTo>
                    <a:pt x="632" y="148"/>
                  </a:lnTo>
                  <a:lnTo>
                    <a:pt x="624" y="146"/>
                  </a:lnTo>
                  <a:lnTo>
                    <a:pt x="624" y="146"/>
                  </a:lnTo>
                  <a:lnTo>
                    <a:pt x="617" y="146"/>
                  </a:lnTo>
                  <a:lnTo>
                    <a:pt x="605" y="138"/>
                  </a:lnTo>
                  <a:lnTo>
                    <a:pt x="605" y="138"/>
                  </a:lnTo>
                  <a:lnTo>
                    <a:pt x="598" y="135"/>
                  </a:lnTo>
                  <a:lnTo>
                    <a:pt x="586" y="135"/>
                  </a:lnTo>
                  <a:lnTo>
                    <a:pt x="575" y="137"/>
                  </a:lnTo>
                  <a:lnTo>
                    <a:pt x="562" y="138"/>
                  </a:lnTo>
                  <a:lnTo>
                    <a:pt x="562" y="138"/>
                  </a:lnTo>
                  <a:lnTo>
                    <a:pt x="539" y="142"/>
                  </a:lnTo>
                  <a:lnTo>
                    <a:pt x="539" y="142"/>
                  </a:lnTo>
                  <a:lnTo>
                    <a:pt x="520" y="144"/>
                  </a:lnTo>
                  <a:lnTo>
                    <a:pt x="520" y="144"/>
                  </a:lnTo>
                  <a:lnTo>
                    <a:pt x="491" y="148"/>
                  </a:lnTo>
                  <a:lnTo>
                    <a:pt x="476" y="148"/>
                  </a:lnTo>
                  <a:lnTo>
                    <a:pt x="457" y="148"/>
                  </a:lnTo>
                  <a:lnTo>
                    <a:pt x="457" y="148"/>
                  </a:lnTo>
                  <a:lnTo>
                    <a:pt x="444" y="146"/>
                  </a:lnTo>
                  <a:lnTo>
                    <a:pt x="433" y="144"/>
                  </a:lnTo>
                  <a:lnTo>
                    <a:pt x="425" y="138"/>
                  </a:lnTo>
                  <a:lnTo>
                    <a:pt x="418" y="135"/>
                  </a:lnTo>
                  <a:lnTo>
                    <a:pt x="418" y="135"/>
                  </a:lnTo>
                  <a:lnTo>
                    <a:pt x="410" y="129"/>
                  </a:lnTo>
                  <a:lnTo>
                    <a:pt x="397" y="123"/>
                  </a:lnTo>
                  <a:lnTo>
                    <a:pt x="397" y="123"/>
                  </a:lnTo>
                  <a:lnTo>
                    <a:pt x="389" y="121"/>
                  </a:lnTo>
                  <a:lnTo>
                    <a:pt x="383" y="125"/>
                  </a:lnTo>
                  <a:lnTo>
                    <a:pt x="378" y="129"/>
                  </a:lnTo>
                  <a:lnTo>
                    <a:pt x="374" y="135"/>
                  </a:lnTo>
                  <a:lnTo>
                    <a:pt x="374" y="135"/>
                  </a:lnTo>
                  <a:lnTo>
                    <a:pt x="364" y="146"/>
                  </a:lnTo>
                  <a:lnTo>
                    <a:pt x="359" y="150"/>
                  </a:lnTo>
                  <a:lnTo>
                    <a:pt x="353" y="152"/>
                  </a:lnTo>
                  <a:lnTo>
                    <a:pt x="353" y="152"/>
                  </a:lnTo>
                  <a:lnTo>
                    <a:pt x="344" y="150"/>
                  </a:lnTo>
                  <a:lnTo>
                    <a:pt x="340" y="150"/>
                  </a:lnTo>
                  <a:lnTo>
                    <a:pt x="338" y="146"/>
                  </a:lnTo>
                  <a:lnTo>
                    <a:pt x="334" y="140"/>
                  </a:lnTo>
                  <a:lnTo>
                    <a:pt x="334" y="133"/>
                  </a:lnTo>
                  <a:lnTo>
                    <a:pt x="334" y="133"/>
                  </a:lnTo>
                  <a:lnTo>
                    <a:pt x="332" y="125"/>
                  </a:lnTo>
                  <a:lnTo>
                    <a:pt x="332" y="121"/>
                  </a:lnTo>
                  <a:lnTo>
                    <a:pt x="332" y="121"/>
                  </a:lnTo>
                  <a:lnTo>
                    <a:pt x="330" y="120"/>
                  </a:lnTo>
                  <a:lnTo>
                    <a:pt x="330" y="120"/>
                  </a:lnTo>
                  <a:lnTo>
                    <a:pt x="323" y="125"/>
                  </a:lnTo>
                  <a:lnTo>
                    <a:pt x="323" y="125"/>
                  </a:lnTo>
                  <a:lnTo>
                    <a:pt x="321" y="129"/>
                  </a:lnTo>
                  <a:lnTo>
                    <a:pt x="317" y="133"/>
                  </a:lnTo>
                  <a:lnTo>
                    <a:pt x="317" y="133"/>
                  </a:lnTo>
                  <a:lnTo>
                    <a:pt x="313" y="133"/>
                  </a:lnTo>
                  <a:lnTo>
                    <a:pt x="309" y="131"/>
                  </a:lnTo>
                  <a:lnTo>
                    <a:pt x="302" y="123"/>
                  </a:lnTo>
                  <a:lnTo>
                    <a:pt x="302" y="123"/>
                  </a:lnTo>
                  <a:lnTo>
                    <a:pt x="292" y="116"/>
                  </a:lnTo>
                  <a:lnTo>
                    <a:pt x="289" y="112"/>
                  </a:lnTo>
                  <a:lnTo>
                    <a:pt x="285" y="110"/>
                  </a:lnTo>
                  <a:lnTo>
                    <a:pt x="285" y="110"/>
                  </a:lnTo>
                  <a:lnTo>
                    <a:pt x="275" y="110"/>
                  </a:lnTo>
                  <a:lnTo>
                    <a:pt x="268" y="112"/>
                  </a:lnTo>
                  <a:lnTo>
                    <a:pt x="268" y="112"/>
                  </a:lnTo>
                  <a:lnTo>
                    <a:pt x="253" y="114"/>
                  </a:lnTo>
                  <a:lnTo>
                    <a:pt x="245" y="114"/>
                  </a:lnTo>
                  <a:lnTo>
                    <a:pt x="237" y="110"/>
                  </a:lnTo>
                  <a:lnTo>
                    <a:pt x="237" y="110"/>
                  </a:lnTo>
                  <a:lnTo>
                    <a:pt x="234" y="108"/>
                  </a:lnTo>
                  <a:lnTo>
                    <a:pt x="232" y="104"/>
                  </a:lnTo>
                  <a:lnTo>
                    <a:pt x="232" y="101"/>
                  </a:lnTo>
                  <a:lnTo>
                    <a:pt x="234" y="99"/>
                  </a:lnTo>
                  <a:lnTo>
                    <a:pt x="234" y="99"/>
                  </a:lnTo>
                  <a:lnTo>
                    <a:pt x="234" y="99"/>
                  </a:lnTo>
                  <a:lnTo>
                    <a:pt x="237" y="95"/>
                  </a:lnTo>
                  <a:lnTo>
                    <a:pt x="243" y="91"/>
                  </a:lnTo>
                  <a:lnTo>
                    <a:pt x="243" y="91"/>
                  </a:lnTo>
                  <a:lnTo>
                    <a:pt x="251" y="83"/>
                  </a:lnTo>
                  <a:lnTo>
                    <a:pt x="253" y="80"/>
                  </a:lnTo>
                  <a:lnTo>
                    <a:pt x="254" y="76"/>
                  </a:lnTo>
                  <a:lnTo>
                    <a:pt x="254" y="76"/>
                  </a:lnTo>
                  <a:lnTo>
                    <a:pt x="253" y="72"/>
                  </a:lnTo>
                  <a:lnTo>
                    <a:pt x="251" y="70"/>
                  </a:lnTo>
                  <a:lnTo>
                    <a:pt x="243" y="68"/>
                  </a:lnTo>
                  <a:lnTo>
                    <a:pt x="232" y="68"/>
                  </a:lnTo>
                  <a:lnTo>
                    <a:pt x="218" y="70"/>
                  </a:lnTo>
                  <a:lnTo>
                    <a:pt x="218" y="70"/>
                  </a:lnTo>
                  <a:lnTo>
                    <a:pt x="196" y="70"/>
                  </a:lnTo>
                  <a:lnTo>
                    <a:pt x="196" y="70"/>
                  </a:lnTo>
                  <a:lnTo>
                    <a:pt x="177" y="68"/>
                  </a:lnTo>
                  <a:lnTo>
                    <a:pt x="162" y="63"/>
                  </a:lnTo>
                  <a:lnTo>
                    <a:pt x="162" y="63"/>
                  </a:lnTo>
                  <a:lnTo>
                    <a:pt x="146" y="55"/>
                  </a:lnTo>
                  <a:lnTo>
                    <a:pt x="133" y="46"/>
                  </a:lnTo>
                  <a:lnTo>
                    <a:pt x="133" y="46"/>
                  </a:lnTo>
                  <a:lnTo>
                    <a:pt x="122" y="36"/>
                  </a:lnTo>
                  <a:lnTo>
                    <a:pt x="122" y="36"/>
                  </a:lnTo>
                  <a:lnTo>
                    <a:pt x="116" y="32"/>
                  </a:lnTo>
                  <a:lnTo>
                    <a:pt x="108" y="27"/>
                  </a:lnTo>
                  <a:lnTo>
                    <a:pt x="99" y="23"/>
                  </a:lnTo>
                  <a:lnTo>
                    <a:pt x="88" y="21"/>
                  </a:lnTo>
                  <a:lnTo>
                    <a:pt x="88" y="21"/>
                  </a:lnTo>
                  <a:lnTo>
                    <a:pt x="74" y="19"/>
                  </a:lnTo>
                  <a:lnTo>
                    <a:pt x="67" y="21"/>
                  </a:lnTo>
                  <a:lnTo>
                    <a:pt x="67" y="21"/>
                  </a:lnTo>
                  <a:lnTo>
                    <a:pt x="61" y="21"/>
                  </a:lnTo>
                  <a:lnTo>
                    <a:pt x="57" y="21"/>
                  </a:lnTo>
                  <a:lnTo>
                    <a:pt x="52" y="17"/>
                  </a:lnTo>
                  <a:lnTo>
                    <a:pt x="46" y="10"/>
                  </a:lnTo>
                  <a:lnTo>
                    <a:pt x="46" y="10"/>
                  </a:lnTo>
                  <a:lnTo>
                    <a:pt x="40" y="4"/>
                  </a:lnTo>
                  <a:lnTo>
                    <a:pt x="29" y="0"/>
                  </a:lnTo>
                  <a:lnTo>
                    <a:pt x="29" y="0"/>
                  </a:lnTo>
                  <a:lnTo>
                    <a:pt x="31" y="4"/>
                  </a:lnTo>
                  <a:lnTo>
                    <a:pt x="34" y="8"/>
                  </a:lnTo>
                  <a:lnTo>
                    <a:pt x="36" y="13"/>
                  </a:lnTo>
                  <a:lnTo>
                    <a:pt x="36" y="21"/>
                  </a:lnTo>
                  <a:lnTo>
                    <a:pt x="36" y="21"/>
                  </a:lnTo>
                  <a:lnTo>
                    <a:pt x="34" y="34"/>
                  </a:lnTo>
                  <a:lnTo>
                    <a:pt x="33" y="47"/>
                  </a:lnTo>
                  <a:lnTo>
                    <a:pt x="33" y="47"/>
                  </a:lnTo>
                  <a:lnTo>
                    <a:pt x="33" y="51"/>
                  </a:lnTo>
                  <a:lnTo>
                    <a:pt x="34" y="55"/>
                  </a:lnTo>
                  <a:lnTo>
                    <a:pt x="42" y="65"/>
                  </a:lnTo>
                  <a:lnTo>
                    <a:pt x="52" y="74"/>
                  </a:lnTo>
                  <a:lnTo>
                    <a:pt x="53" y="80"/>
                  </a:lnTo>
                  <a:lnTo>
                    <a:pt x="55" y="83"/>
                  </a:lnTo>
                  <a:lnTo>
                    <a:pt x="55" y="83"/>
                  </a:lnTo>
                  <a:lnTo>
                    <a:pt x="53" y="87"/>
                  </a:lnTo>
                  <a:lnTo>
                    <a:pt x="53" y="89"/>
                  </a:lnTo>
                  <a:lnTo>
                    <a:pt x="50" y="91"/>
                  </a:lnTo>
                  <a:lnTo>
                    <a:pt x="48" y="89"/>
                  </a:lnTo>
                  <a:lnTo>
                    <a:pt x="40" y="83"/>
                  </a:lnTo>
                  <a:lnTo>
                    <a:pt x="33" y="76"/>
                  </a:lnTo>
                  <a:lnTo>
                    <a:pt x="33" y="76"/>
                  </a:lnTo>
                  <a:lnTo>
                    <a:pt x="31" y="74"/>
                  </a:lnTo>
                  <a:lnTo>
                    <a:pt x="27" y="74"/>
                  </a:lnTo>
                  <a:lnTo>
                    <a:pt x="23" y="82"/>
                  </a:lnTo>
                  <a:lnTo>
                    <a:pt x="17" y="93"/>
                  </a:lnTo>
                  <a:lnTo>
                    <a:pt x="12" y="106"/>
                  </a:lnTo>
                  <a:lnTo>
                    <a:pt x="12" y="106"/>
                  </a:lnTo>
                  <a:lnTo>
                    <a:pt x="0" y="120"/>
                  </a:lnTo>
                  <a:lnTo>
                    <a:pt x="0" y="120"/>
                  </a:lnTo>
                  <a:lnTo>
                    <a:pt x="12" y="129"/>
                  </a:lnTo>
                  <a:lnTo>
                    <a:pt x="21" y="140"/>
                  </a:lnTo>
                  <a:lnTo>
                    <a:pt x="21" y="14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222223"/>
                </a:solidFill>
                <a:effectLst/>
                <a:uLnTx/>
                <a:uFillTx/>
                <a:latin typeface="Calibri"/>
                <a:ea typeface="+mn-ea"/>
                <a:cs typeface="+mn-cs"/>
              </a:endParaRPr>
            </a:p>
          </p:txBody>
        </p:sp>
        <p:sp>
          <p:nvSpPr>
            <p:cNvPr id="57" name="Freeform 13">
              <a:extLst>
                <a:ext uri="{FF2B5EF4-FFF2-40B4-BE49-F238E27FC236}">
                  <a16:creationId xmlns:a16="http://schemas.microsoft.com/office/drawing/2014/main" id="{971AEB81-22E1-BBE6-147E-922E1EF1DBB4}"/>
                </a:ext>
              </a:extLst>
            </p:cNvPr>
            <p:cNvSpPr>
              <a:spLocks/>
            </p:cNvSpPr>
            <p:nvPr/>
          </p:nvSpPr>
          <p:spPr bwMode="auto">
            <a:xfrm>
              <a:off x="6104701" y="1340768"/>
              <a:ext cx="852536" cy="522065"/>
            </a:xfrm>
            <a:custGeom>
              <a:avLst/>
              <a:gdLst>
                <a:gd name="T0" fmla="*/ 32 w 663"/>
                <a:gd name="T1" fmla="*/ 267 h 406"/>
                <a:gd name="T2" fmla="*/ 58 w 663"/>
                <a:gd name="T3" fmla="*/ 267 h 406"/>
                <a:gd name="T4" fmla="*/ 89 w 663"/>
                <a:gd name="T5" fmla="*/ 279 h 406"/>
                <a:gd name="T6" fmla="*/ 108 w 663"/>
                <a:gd name="T7" fmla="*/ 294 h 406"/>
                <a:gd name="T8" fmla="*/ 148 w 663"/>
                <a:gd name="T9" fmla="*/ 315 h 406"/>
                <a:gd name="T10" fmla="*/ 187 w 663"/>
                <a:gd name="T11" fmla="*/ 315 h 406"/>
                <a:gd name="T12" fmla="*/ 227 w 663"/>
                <a:gd name="T13" fmla="*/ 320 h 406"/>
                <a:gd name="T14" fmla="*/ 229 w 663"/>
                <a:gd name="T15" fmla="*/ 336 h 406"/>
                <a:gd name="T16" fmla="*/ 216 w 663"/>
                <a:gd name="T17" fmla="*/ 351 h 406"/>
                <a:gd name="T18" fmla="*/ 210 w 663"/>
                <a:gd name="T19" fmla="*/ 358 h 406"/>
                <a:gd name="T20" fmla="*/ 233 w 663"/>
                <a:gd name="T21" fmla="*/ 358 h 406"/>
                <a:gd name="T22" fmla="*/ 256 w 663"/>
                <a:gd name="T23" fmla="*/ 356 h 406"/>
                <a:gd name="T24" fmla="*/ 277 w 663"/>
                <a:gd name="T25" fmla="*/ 372 h 406"/>
                <a:gd name="T26" fmla="*/ 286 w 663"/>
                <a:gd name="T27" fmla="*/ 375 h 406"/>
                <a:gd name="T28" fmla="*/ 299 w 663"/>
                <a:gd name="T29" fmla="*/ 366 h 406"/>
                <a:gd name="T30" fmla="*/ 307 w 663"/>
                <a:gd name="T31" fmla="*/ 372 h 406"/>
                <a:gd name="T32" fmla="*/ 311 w 663"/>
                <a:gd name="T33" fmla="*/ 391 h 406"/>
                <a:gd name="T34" fmla="*/ 320 w 663"/>
                <a:gd name="T35" fmla="*/ 398 h 406"/>
                <a:gd name="T36" fmla="*/ 335 w 663"/>
                <a:gd name="T37" fmla="*/ 385 h 406"/>
                <a:gd name="T38" fmla="*/ 358 w 663"/>
                <a:gd name="T39" fmla="*/ 368 h 406"/>
                <a:gd name="T40" fmla="*/ 383 w 663"/>
                <a:gd name="T41" fmla="*/ 375 h 406"/>
                <a:gd name="T42" fmla="*/ 406 w 663"/>
                <a:gd name="T43" fmla="*/ 391 h 406"/>
                <a:gd name="T44" fmla="*/ 460 w 663"/>
                <a:gd name="T45" fmla="*/ 394 h 406"/>
                <a:gd name="T46" fmla="*/ 506 w 663"/>
                <a:gd name="T47" fmla="*/ 389 h 406"/>
                <a:gd name="T48" fmla="*/ 557 w 663"/>
                <a:gd name="T49" fmla="*/ 381 h 406"/>
                <a:gd name="T50" fmla="*/ 578 w 663"/>
                <a:gd name="T51" fmla="*/ 387 h 406"/>
                <a:gd name="T52" fmla="*/ 603 w 663"/>
                <a:gd name="T53" fmla="*/ 394 h 406"/>
                <a:gd name="T54" fmla="*/ 637 w 663"/>
                <a:gd name="T55" fmla="*/ 404 h 406"/>
                <a:gd name="T56" fmla="*/ 661 w 663"/>
                <a:gd name="T57" fmla="*/ 398 h 406"/>
                <a:gd name="T58" fmla="*/ 652 w 663"/>
                <a:gd name="T59" fmla="*/ 381 h 406"/>
                <a:gd name="T60" fmla="*/ 631 w 663"/>
                <a:gd name="T61" fmla="*/ 366 h 406"/>
                <a:gd name="T62" fmla="*/ 643 w 663"/>
                <a:gd name="T63" fmla="*/ 337 h 406"/>
                <a:gd name="T64" fmla="*/ 646 w 663"/>
                <a:gd name="T65" fmla="*/ 317 h 406"/>
                <a:gd name="T66" fmla="*/ 633 w 663"/>
                <a:gd name="T67" fmla="*/ 296 h 406"/>
                <a:gd name="T68" fmla="*/ 476 w 663"/>
                <a:gd name="T69" fmla="*/ 229 h 406"/>
                <a:gd name="T70" fmla="*/ 457 w 663"/>
                <a:gd name="T71" fmla="*/ 228 h 406"/>
                <a:gd name="T72" fmla="*/ 430 w 663"/>
                <a:gd name="T73" fmla="*/ 205 h 406"/>
                <a:gd name="T74" fmla="*/ 424 w 663"/>
                <a:gd name="T75" fmla="*/ 171 h 406"/>
                <a:gd name="T76" fmla="*/ 419 w 663"/>
                <a:gd name="T77" fmla="*/ 146 h 406"/>
                <a:gd name="T78" fmla="*/ 387 w 663"/>
                <a:gd name="T79" fmla="*/ 123 h 406"/>
                <a:gd name="T80" fmla="*/ 339 w 663"/>
                <a:gd name="T81" fmla="*/ 129 h 406"/>
                <a:gd name="T82" fmla="*/ 309 w 663"/>
                <a:gd name="T83" fmla="*/ 133 h 406"/>
                <a:gd name="T84" fmla="*/ 280 w 663"/>
                <a:gd name="T85" fmla="*/ 112 h 406"/>
                <a:gd name="T86" fmla="*/ 259 w 663"/>
                <a:gd name="T87" fmla="*/ 46 h 406"/>
                <a:gd name="T88" fmla="*/ 246 w 663"/>
                <a:gd name="T89" fmla="*/ 9 h 406"/>
                <a:gd name="T90" fmla="*/ 223 w 663"/>
                <a:gd name="T91" fmla="*/ 0 h 406"/>
                <a:gd name="T92" fmla="*/ 150 w 663"/>
                <a:gd name="T93" fmla="*/ 28 h 406"/>
                <a:gd name="T94" fmla="*/ 110 w 663"/>
                <a:gd name="T95" fmla="*/ 36 h 406"/>
                <a:gd name="T96" fmla="*/ 96 w 663"/>
                <a:gd name="T97" fmla="*/ 27 h 406"/>
                <a:gd name="T98" fmla="*/ 60 w 663"/>
                <a:gd name="T99" fmla="*/ 28 h 406"/>
                <a:gd name="T100" fmla="*/ 28 w 663"/>
                <a:gd name="T101" fmla="*/ 64 h 406"/>
                <a:gd name="T102" fmla="*/ 7 w 663"/>
                <a:gd name="T103" fmla="*/ 157 h 406"/>
                <a:gd name="T104" fmla="*/ 3 w 663"/>
                <a:gd name="T105" fmla="*/ 233 h 406"/>
                <a:gd name="T106" fmla="*/ 21 w 663"/>
                <a:gd name="T107" fmla="*/ 258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3" h="406">
                  <a:moveTo>
                    <a:pt x="21" y="258"/>
                  </a:moveTo>
                  <a:lnTo>
                    <a:pt x="21" y="258"/>
                  </a:lnTo>
                  <a:lnTo>
                    <a:pt x="28" y="265"/>
                  </a:lnTo>
                  <a:lnTo>
                    <a:pt x="32" y="267"/>
                  </a:lnTo>
                  <a:lnTo>
                    <a:pt x="36" y="267"/>
                  </a:lnTo>
                  <a:lnTo>
                    <a:pt x="36" y="267"/>
                  </a:lnTo>
                  <a:lnTo>
                    <a:pt x="43" y="265"/>
                  </a:lnTo>
                  <a:lnTo>
                    <a:pt x="58" y="267"/>
                  </a:lnTo>
                  <a:lnTo>
                    <a:pt x="58" y="267"/>
                  </a:lnTo>
                  <a:lnTo>
                    <a:pt x="72" y="269"/>
                  </a:lnTo>
                  <a:lnTo>
                    <a:pt x="81" y="273"/>
                  </a:lnTo>
                  <a:lnTo>
                    <a:pt x="89" y="279"/>
                  </a:lnTo>
                  <a:lnTo>
                    <a:pt x="96" y="284"/>
                  </a:lnTo>
                  <a:lnTo>
                    <a:pt x="96" y="284"/>
                  </a:lnTo>
                  <a:lnTo>
                    <a:pt x="108" y="294"/>
                  </a:lnTo>
                  <a:lnTo>
                    <a:pt x="108" y="294"/>
                  </a:lnTo>
                  <a:lnTo>
                    <a:pt x="119" y="301"/>
                  </a:lnTo>
                  <a:lnTo>
                    <a:pt x="132" y="309"/>
                  </a:lnTo>
                  <a:lnTo>
                    <a:pt x="132" y="309"/>
                  </a:lnTo>
                  <a:lnTo>
                    <a:pt x="148" y="315"/>
                  </a:lnTo>
                  <a:lnTo>
                    <a:pt x="165" y="317"/>
                  </a:lnTo>
                  <a:lnTo>
                    <a:pt x="165" y="317"/>
                  </a:lnTo>
                  <a:lnTo>
                    <a:pt x="187" y="315"/>
                  </a:lnTo>
                  <a:lnTo>
                    <a:pt x="187" y="315"/>
                  </a:lnTo>
                  <a:lnTo>
                    <a:pt x="203" y="315"/>
                  </a:lnTo>
                  <a:lnTo>
                    <a:pt x="216" y="315"/>
                  </a:lnTo>
                  <a:lnTo>
                    <a:pt x="222" y="317"/>
                  </a:lnTo>
                  <a:lnTo>
                    <a:pt x="227" y="320"/>
                  </a:lnTo>
                  <a:lnTo>
                    <a:pt x="229" y="324"/>
                  </a:lnTo>
                  <a:lnTo>
                    <a:pt x="231" y="328"/>
                  </a:lnTo>
                  <a:lnTo>
                    <a:pt x="231" y="328"/>
                  </a:lnTo>
                  <a:lnTo>
                    <a:pt x="229" y="336"/>
                  </a:lnTo>
                  <a:lnTo>
                    <a:pt x="227" y="341"/>
                  </a:lnTo>
                  <a:lnTo>
                    <a:pt x="222" y="347"/>
                  </a:lnTo>
                  <a:lnTo>
                    <a:pt x="216" y="351"/>
                  </a:lnTo>
                  <a:lnTo>
                    <a:pt x="216" y="351"/>
                  </a:lnTo>
                  <a:lnTo>
                    <a:pt x="210" y="356"/>
                  </a:lnTo>
                  <a:lnTo>
                    <a:pt x="210" y="356"/>
                  </a:lnTo>
                  <a:lnTo>
                    <a:pt x="210" y="358"/>
                  </a:lnTo>
                  <a:lnTo>
                    <a:pt x="210" y="358"/>
                  </a:lnTo>
                  <a:lnTo>
                    <a:pt x="216" y="360"/>
                  </a:lnTo>
                  <a:lnTo>
                    <a:pt x="222" y="360"/>
                  </a:lnTo>
                  <a:lnTo>
                    <a:pt x="233" y="358"/>
                  </a:lnTo>
                  <a:lnTo>
                    <a:pt x="233" y="358"/>
                  </a:lnTo>
                  <a:lnTo>
                    <a:pt x="244" y="355"/>
                  </a:lnTo>
                  <a:lnTo>
                    <a:pt x="250" y="355"/>
                  </a:lnTo>
                  <a:lnTo>
                    <a:pt x="256" y="356"/>
                  </a:lnTo>
                  <a:lnTo>
                    <a:pt x="256" y="356"/>
                  </a:lnTo>
                  <a:lnTo>
                    <a:pt x="261" y="358"/>
                  </a:lnTo>
                  <a:lnTo>
                    <a:pt x="267" y="364"/>
                  </a:lnTo>
                  <a:lnTo>
                    <a:pt x="277" y="372"/>
                  </a:lnTo>
                  <a:lnTo>
                    <a:pt x="277" y="372"/>
                  </a:lnTo>
                  <a:lnTo>
                    <a:pt x="282" y="379"/>
                  </a:lnTo>
                  <a:lnTo>
                    <a:pt x="282" y="379"/>
                  </a:lnTo>
                  <a:lnTo>
                    <a:pt x="286" y="375"/>
                  </a:lnTo>
                  <a:lnTo>
                    <a:pt x="286" y="375"/>
                  </a:lnTo>
                  <a:lnTo>
                    <a:pt x="292" y="370"/>
                  </a:lnTo>
                  <a:lnTo>
                    <a:pt x="296" y="366"/>
                  </a:lnTo>
                  <a:lnTo>
                    <a:pt x="296" y="366"/>
                  </a:lnTo>
                  <a:lnTo>
                    <a:pt x="299" y="366"/>
                  </a:lnTo>
                  <a:lnTo>
                    <a:pt x="301" y="366"/>
                  </a:lnTo>
                  <a:lnTo>
                    <a:pt x="305" y="368"/>
                  </a:lnTo>
                  <a:lnTo>
                    <a:pt x="307" y="372"/>
                  </a:lnTo>
                  <a:lnTo>
                    <a:pt x="307" y="372"/>
                  </a:lnTo>
                  <a:lnTo>
                    <a:pt x="309" y="377"/>
                  </a:lnTo>
                  <a:lnTo>
                    <a:pt x="311" y="385"/>
                  </a:lnTo>
                  <a:lnTo>
                    <a:pt x="311" y="385"/>
                  </a:lnTo>
                  <a:lnTo>
                    <a:pt x="311" y="391"/>
                  </a:lnTo>
                  <a:lnTo>
                    <a:pt x="313" y="394"/>
                  </a:lnTo>
                  <a:lnTo>
                    <a:pt x="316" y="396"/>
                  </a:lnTo>
                  <a:lnTo>
                    <a:pt x="320" y="398"/>
                  </a:lnTo>
                  <a:lnTo>
                    <a:pt x="320" y="398"/>
                  </a:lnTo>
                  <a:lnTo>
                    <a:pt x="326" y="396"/>
                  </a:lnTo>
                  <a:lnTo>
                    <a:pt x="330" y="392"/>
                  </a:lnTo>
                  <a:lnTo>
                    <a:pt x="335" y="385"/>
                  </a:lnTo>
                  <a:lnTo>
                    <a:pt x="335" y="385"/>
                  </a:lnTo>
                  <a:lnTo>
                    <a:pt x="341" y="377"/>
                  </a:lnTo>
                  <a:lnTo>
                    <a:pt x="349" y="372"/>
                  </a:lnTo>
                  <a:lnTo>
                    <a:pt x="352" y="368"/>
                  </a:lnTo>
                  <a:lnTo>
                    <a:pt x="358" y="368"/>
                  </a:lnTo>
                  <a:lnTo>
                    <a:pt x="362" y="368"/>
                  </a:lnTo>
                  <a:lnTo>
                    <a:pt x="369" y="370"/>
                  </a:lnTo>
                  <a:lnTo>
                    <a:pt x="369" y="370"/>
                  </a:lnTo>
                  <a:lnTo>
                    <a:pt x="383" y="375"/>
                  </a:lnTo>
                  <a:lnTo>
                    <a:pt x="392" y="383"/>
                  </a:lnTo>
                  <a:lnTo>
                    <a:pt x="392" y="383"/>
                  </a:lnTo>
                  <a:lnTo>
                    <a:pt x="398" y="387"/>
                  </a:lnTo>
                  <a:lnTo>
                    <a:pt x="406" y="391"/>
                  </a:lnTo>
                  <a:lnTo>
                    <a:pt x="415" y="392"/>
                  </a:lnTo>
                  <a:lnTo>
                    <a:pt x="426" y="394"/>
                  </a:lnTo>
                  <a:lnTo>
                    <a:pt x="426" y="394"/>
                  </a:lnTo>
                  <a:lnTo>
                    <a:pt x="460" y="394"/>
                  </a:lnTo>
                  <a:lnTo>
                    <a:pt x="489" y="391"/>
                  </a:lnTo>
                  <a:lnTo>
                    <a:pt x="489" y="391"/>
                  </a:lnTo>
                  <a:lnTo>
                    <a:pt x="506" y="389"/>
                  </a:lnTo>
                  <a:lnTo>
                    <a:pt x="506" y="389"/>
                  </a:lnTo>
                  <a:lnTo>
                    <a:pt x="529" y="385"/>
                  </a:lnTo>
                  <a:lnTo>
                    <a:pt x="529" y="385"/>
                  </a:lnTo>
                  <a:lnTo>
                    <a:pt x="544" y="383"/>
                  </a:lnTo>
                  <a:lnTo>
                    <a:pt x="557" y="381"/>
                  </a:lnTo>
                  <a:lnTo>
                    <a:pt x="569" y="383"/>
                  </a:lnTo>
                  <a:lnTo>
                    <a:pt x="574" y="383"/>
                  </a:lnTo>
                  <a:lnTo>
                    <a:pt x="578" y="387"/>
                  </a:lnTo>
                  <a:lnTo>
                    <a:pt x="578" y="387"/>
                  </a:lnTo>
                  <a:lnTo>
                    <a:pt x="588" y="392"/>
                  </a:lnTo>
                  <a:lnTo>
                    <a:pt x="595" y="392"/>
                  </a:lnTo>
                  <a:lnTo>
                    <a:pt x="595" y="392"/>
                  </a:lnTo>
                  <a:lnTo>
                    <a:pt x="603" y="394"/>
                  </a:lnTo>
                  <a:lnTo>
                    <a:pt x="618" y="400"/>
                  </a:lnTo>
                  <a:lnTo>
                    <a:pt x="618" y="400"/>
                  </a:lnTo>
                  <a:lnTo>
                    <a:pt x="625" y="404"/>
                  </a:lnTo>
                  <a:lnTo>
                    <a:pt x="637" y="404"/>
                  </a:lnTo>
                  <a:lnTo>
                    <a:pt x="658" y="406"/>
                  </a:lnTo>
                  <a:lnTo>
                    <a:pt x="658" y="406"/>
                  </a:lnTo>
                  <a:lnTo>
                    <a:pt x="661" y="398"/>
                  </a:lnTo>
                  <a:lnTo>
                    <a:pt x="661" y="398"/>
                  </a:lnTo>
                  <a:lnTo>
                    <a:pt x="663" y="392"/>
                  </a:lnTo>
                  <a:lnTo>
                    <a:pt x="661" y="387"/>
                  </a:lnTo>
                  <a:lnTo>
                    <a:pt x="658" y="383"/>
                  </a:lnTo>
                  <a:lnTo>
                    <a:pt x="652" y="381"/>
                  </a:lnTo>
                  <a:lnTo>
                    <a:pt x="641" y="375"/>
                  </a:lnTo>
                  <a:lnTo>
                    <a:pt x="637" y="372"/>
                  </a:lnTo>
                  <a:lnTo>
                    <a:pt x="631" y="366"/>
                  </a:lnTo>
                  <a:lnTo>
                    <a:pt x="631" y="366"/>
                  </a:lnTo>
                  <a:lnTo>
                    <a:pt x="631" y="362"/>
                  </a:lnTo>
                  <a:lnTo>
                    <a:pt x="631" y="356"/>
                  </a:lnTo>
                  <a:lnTo>
                    <a:pt x="635" y="347"/>
                  </a:lnTo>
                  <a:lnTo>
                    <a:pt x="643" y="337"/>
                  </a:lnTo>
                  <a:lnTo>
                    <a:pt x="644" y="332"/>
                  </a:lnTo>
                  <a:lnTo>
                    <a:pt x="646" y="326"/>
                  </a:lnTo>
                  <a:lnTo>
                    <a:pt x="646" y="326"/>
                  </a:lnTo>
                  <a:lnTo>
                    <a:pt x="646" y="317"/>
                  </a:lnTo>
                  <a:lnTo>
                    <a:pt x="644" y="311"/>
                  </a:lnTo>
                  <a:lnTo>
                    <a:pt x="641" y="303"/>
                  </a:lnTo>
                  <a:lnTo>
                    <a:pt x="633" y="296"/>
                  </a:lnTo>
                  <a:lnTo>
                    <a:pt x="633" y="296"/>
                  </a:lnTo>
                  <a:lnTo>
                    <a:pt x="608" y="284"/>
                  </a:lnTo>
                  <a:lnTo>
                    <a:pt x="553" y="260"/>
                  </a:lnTo>
                  <a:lnTo>
                    <a:pt x="497" y="237"/>
                  </a:lnTo>
                  <a:lnTo>
                    <a:pt x="476" y="229"/>
                  </a:lnTo>
                  <a:lnTo>
                    <a:pt x="468" y="228"/>
                  </a:lnTo>
                  <a:lnTo>
                    <a:pt x="462" y="228"/>
                  </a:lnTo>
                  <a:lnTo>
                    <a:pt x="462" y="228"/>
                  </a:lnTo>
                  <a:lnTo>
                    <a:pt x="457" y="228"/>
                  </a:lnTo>
                  <a:lnTo>
                    <a:pt x="449" y="226"/>
                  </a:lnTo>
                  <a:lnTo>
                    <a:pt x="443" y="220"/>
                  </a:lnTo>
                  <a:lnTo>
                    <a:pt x="436" y="214"/>
                  </a:lnTo>
                  <a:lnTo>
                    <a:pt x="430" y="205"/>
                  </a:lnTo>
                  <a:lnTo>
                    <a:pt x="426" y="195"/>
                  </a:lnTo>
                  <a:lnTo>
                    <a:pt x="424" y="184"/>
                  </a:lnTo>
                  <a:lnTo>
                    <a:pt x="424" y="171"/>
                  </a:lnTo>
                  <a:lnTo>
                    <a:pt x="424" y="171"/>
                  </a:lnTo>
                  <a:lnTo>
                    <a:pt x="424" y="161"/>
                  </a:lnTo>
                  <a:lnTo>
                    <a:pt x="424" y="154"/>
                  </a:lnTo>
                  <a:lnTo>
                    <a:pt x="421" y="148"/>
                  </a:lnTo>
                  <a:lnTo>
                    <a:pt x="419" y="146"/>
                  </a:lnTo>
                  <a:lnTo>
                    <a:pt x="409" y="140"/>
                  </a:lnTo>
                  <a:lnTo>
                    <a:pt x="398" y="131"/>
                  </a:lnTo>
                  <a:lnTo>
                    <a:pt x="398" y="131"/>
                  </a:lnTo>
                  <a:lnTo>
                    <a:pt x="387" y="123"/>
                  </a:lnTo>
                  <a:lnTo>
                    <a:pt x="375" y="119"/>
                  </a:lnTo>
                  <a:lnTo>
                    <a:pt x="368" y="119"/>
                  </a:lnTo>
                  <a:lnTo>
                    <a:pt x="358" y="121"/>
                  </a:lnTo>
                  <a:lnTo>
                    <a:pt x="339" y="129"/>
                  </a:lnTo>
                  <a:lnTo>
                    <a:pt x="328" y="133"/>
                  </a:lnTo>
                  <a:lnTo>
                    <a:pt x="314" y="133"/>
                  </a:lnTo>
                  <a:lnTo>
                    <a:pt x="314" y="133"/>
                  </a:lnTo>
                  <a:lnTo>
                    <a:pt x="309" y="133"/>
                  </a:lnTo>
                  <a:lnTo>
                    <a:pt x="301" y="131"/>
                  </a:lnTo>
                  <a:lnTo>
                    <a:pt x="296" y="127"/>
                  </a:lnTo>
                  <a:lnTo>
                    <a:pt x="290" y="123"/>
                  </a:lnTo>
                  <a:lnTo>
                    <a:pt x="280" y="112"/>
                  </a:lnTo>
                  <a:lnTo>
                    <a:pt x="275" y="99"/>
                  </a:lnTo>
                  <a:lnTo>
                    <a:pt x="269" y="83"/>
                  </a:lnTo>
                  <a:lnTo>
                    <a:pt x="265" y="68"/>
                  </a:lnTo>
                  <a:lnTo>
                    <a:pt x="259" y="46"/>
                  </a:lnTo>
                  <a:lnTo>
                    <a:pt x="259" y="46"/>
                  </a:lnTo>
                  <a:lnTo>
                    <a:pt x="254" y="23"/>
                  </a:lnTo>
                  <a:lnTo>
                    <a:pt x="250" y="15"/>
                  </a:lnTo>
                  <a:lnTo>
                    <a:pt x="246" y="9"/>
                  </a:lnTo>
                  <a:lnTo>
                    <a:pt x="241" y="4"/>
                  </a:lnTo>
                  <a:lnTo>
                    <a:pt x="237" y="2"/>
                  </a:lnTo>
                  <a:lnTo>
                    <a:pt x="231" y="0"/>
                  </a:lnTo>
                  <a:lnTo>
                    <a:pt x="223" y="0"/>
                  </a:lnTo>
                  <a:lnTo>
                    <a:pt x="210" y="2"/>
                  </a:lnTo>
                  <a:lnTo>
                    <a:pt x="193" y="8"/>
                  </a:lnTo>
                  <a:lnTo>
                    <a:pt x="150" y="28"/>
                  </a:lnTo>
                  <a:lnTo>
                    <a:pt x="150" y="28"/>
                  </a:lnTo>
                  <a:lnTo>
                    <a:pt x="132" y="34"/>
                  </a:lnTo>
                  <a:lnTo>
                    <a:pt x="121" y="38"/>
                  </a:lnTo>
                  <a:lnTo>
                    <a:pt x="113" y="38"/>
                  </a:lnTo>
                  <a:lnTo>
                    <a:pt x="110" y="36"/>
                  </a:lnTo>
                  <a:lnTo>
                    <a:pt x="106" y="34"/>
                  </a:lnTo>
                  <a:lnTo>
                    <a:pt x="102" y="32"/>
                  </a:lnTo>
                  <a:lnTo>
                    <a:pt x="100" y="28"/>
                  </a:lnTo>
                  <a:lnTo>
                    <a:pt x="96" y="27"/>
                  </a:lnTo>
                  <a:lnTo>
                    <a:pt x="96" y="27"/>
                  </a:lnTo>
                  <a:lnTo>
                    <a:pt x="83" y="25"/>
                  </a:lnTo>
                  <a:lnTo>
                    <a:pt x="72" y="25"/>
                  </a:lnTo>
                  <a:lnTo>
                    <a:pt x="60" y="28"/>
                  </a:lnTo>
                  <a:lnTo>
                    <a:pt x="51" y="34"/>
                  </a:lnTo>
                  <a:lnTo>
                    <a:pt x="41" y="44"/>
                  </a:lnTo>
                  <a:lnTo>
                    <a:pt x="36" y="53"/>
                  </a:lnTo>
                  <a:lnTo>
                    <a:pt x="28" y="64"/>
                  </a:lnTo>
                  <a:lnTo>
                    <a:pt x="22" y="78"/>
                  </a:lnTo>
                  <a:lnTo>
                    <a:pt x="15" y="104"/>
                  </a:lnTo>
                  <a:lnTo>
                    <a:pt x="9" y="133"/>
                  </a:lnTo>
                  <a:lnTo>
                    <a:pt x="7" y="157"/>
                  </a:lnTo>
                  <a:lnTo>
                    <a:pt x="7" y="178"/>
                  </a:lnTo>
                  <a:lnTo>
                    <a:pt x="7" y="178"/>
                  </a:lnTo>
                  <a:lnTo>
                    <a:pt x="5" y="218"/>
                  </a:lnTo>
                  <a:lnTo>
                    <a:pt x="3" y="233"/>
                  </a:lnTo>
                  <a:lnTo>
                    <a:pt x="0" y="245"/>
                  </a:lnTo>
                  <a:lnTo>
                    <a:pt x="0" y="245"/>
                  </a:lnTo>
                  <a:lnTo>
                    <a:pt x="13" y="252"/>
                  </a:lnTo>
                  <a:lnTo>
                    <a:pt x="21" y="258"/>
                  </a:lnTo>
                  <a:lnTo>
                    <a:pt x="21" y="25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222223"/>
                </a:solidFill>
                <a:effectLst/>
                <a:uLnTx/>
                <a:uFillTx/>
                <a:latin typeface="Calibri"/>
                <a:ea typeface="+mn-ea"/>
                <a:cs typeface="+mn-cs"/>
              </a:endParaRPr>
            </a:p>
          </p:txBody>
        </p:sp>
        <p:sp>
          <p:nvSpPr>
            <p:cNvPr id="58" name="Freeform 14">
              <a:extLst>
                <a:ext uri="{FF2B5EF4-FFF2-40B4-BE49-F238E27FC236}">
                  <a16:creationId xmlns:a16="http://schemas.microsoft.com/office/drawing/2014/main" id="{A8CE64F9-B686-7441-BEE3-B4E7A676EBE4}"/>
                </a:ext>
              </a:extLst>
            </p:cNvPr>
            <p:cNvSpPr>
              <a:spLocks/>
            </p:cNvSpPr>
            <p:nvPr/>
          </p:nvSpPr>
          <p:spPr bwMode="auto">
            <a:xfrm>
              <a:off x="7342999" y="2840098"/>
              <a:ext cx="626222" cy="851249"/>
            </a:xfrm>
            <a:custGeom>
              <a:avLst/>
              <a:gdLst>
                <a:gd name="T0" fmla="*/ 413 w 487"/>
                <a:gd name="T1" fmla="*/ 76 h 662"/>
                <a:gd name="T2" fmla="*/ 387 w 487"/>
                <a:gd name="T3" fmla="*/ 51 h 662"/>
                <a:gd name="T4" fmla="*/ 364 w 487"/>
                <a:gd name="T5" fmla="*/ 27 h 662"/>
                <a:gd name="T6" fmla="*/ 338 w 487"/>
                <a:gd name="T7" fmla="*/ 27 h 662"/>
                <a:gd name="T8" fmla="*/ 305 w 487"/>
                <a:gd name="T9" fmla="*/ 30 h 662"/>
                <a:gd name="T10" fmla="*/ 286 w 487"/>
                <a:gd name="T11" fmla="*/ 13 h 662"/>
                <a:gd name="T12" fmla="*/ 262 w 487"/>
                <a:gd name="T13" fmla="*/ 19 h 662"/>
                <a:gd name="T14" fmla="*/ 239 w 487"/>
                <a:gd name="T15" fmla="*/ 23 h 662"/>
                <a:gd name="T16" fmla="*/ 220 w 487"/>
                <a:gd name="T17" fmla="*/ 4 h 662"/>
                <a:gd name="T18" fmla="*/ 193 w 487"/>
                <a:gd name="T19" fmla="*/ 4 h 662"/>
                <a:gd name="T20" fmla="*/ 167 w 487"/>
                <a:gd name="T21" fmla="*/ 17 h 662"/>
                <a:gd name="T22" fmla="*/ 142 w 487"/>
                <a:gd name="T23" fmla="*/ 40 h 662"/>
                <a:gd name="T24" fmla="*/ 114 w 487"/>
                <a:gd name="T25" fmla="*/ 70 h 662"/>
                <a:gd name="T26" fmla="*/ 106 w 487"/>
                <a:gd name="T27" fmla="*/ 83 h 662"/>
                <a:gd name="T28" fmla="*/ 106 w 487"/>
                <a:gd name="T29" fmla="*/ 116 h 662"/>
                <a:gd name="T30" fmla="*/ 93 w 487"/>
                <a:gd name="T31" fmla="*/ 129 h 662"/>
                <a:gd name="T32" fmla="*/ 59 w 487"/>
                <a:gd name="T33" fmla="*/ 127 h 662"/>
                <a:gd name="T34" fmla="*/ 40 w 487"/>
                <a:gd name="T35" fmla="*/ 142 h 662"/>
                <a:gd name="T36" fmla="*/ 49 w 487"/>
                <a:gd name="T37" fmla="*/ 163 h 662"/>
                <a:gd name="T38" fmla="*/ 44 w 487"/>
                <a:gd name="T39" fmla="*/ 195 h 662"/>
                <a:gd name="T40" fmla="*/ 46 w 487"/>
                <a:gd name="T41" fmla="*/ 214 h 662"/>
                <a:gd name="T42" fmla="*/ 55 w 487"/>
                <a:gd name="T43" fmla="*/ 247 h 662"/>
                <a:gd name="T44" fmla="*/ 59 w 487"/>
                <a:gd name="T45" fmla="*/ 317 h 662"/>
                <a:gd name="T46" fmla="*/ 13 w 487"/>
                <a:gd name="T47" fmla="*/ 370 h 662"/>
                <a:gd name="T48" fmla="*/ 0 w 487"/>
                <a:gd name="T49" fmla="*/ 389 h 662"/>
                <a:gd name="T50" fmla="*/ 8 w 487"/>
                <a:gd name="T51" fmla="*/ 423 h 662"/>
                <a:gd name="T52" fmla="*/ 44 w 487"/>
                <a:gd name="T53" fmla="*/ 448 h 662"/>
                <a:gd name="T54" fmla="*/ 44 w 487"/>
                <a:gd name="T55" fmla="*/ 465 h 662"/>
                <a:gd name="T56" fmla="*/ 30 w 487"/>
                <a:gd name="T57" fmla="*/ 470 h 662"/>
                <a:gd name="T58" fmla="*/ 38 w 487"/>
                <a:gd name="T59" fmla="*/ 503 h 662"/>
                <a:gd name="T60" fmla="*/ 38 w 487"/>
                <a:gd name="T61" fmla="*/ 546 h 662"/>
                <a:gd name="T62" fmla="*/ 30 w 487"/>
                <a:gd name="T63" fmla="*/ 567 h 662"/>
                <a:gd name="T64" fmla="*/ 44 w 487"/>
                <a:gd name="T65" fmla="*/ 584 h 662"/>
                <a:gd name="T66" fmla="*/ 32 w 487"/>
                <a:gd name="T67" fmla="*/ 605 h 662"/>
                <a:gd name="T68" fmla="*/ 44 w 487"/>
                <a:gd name="T69" fmla="*/ 631 h 662"/>
                <a:gd name="T70" fmla="*/ 70 w 487"/>
                <a:gd name="T71" fmla="*/ 660 h 662"/>
                <a:gd name="T72" fmla="*/ 85 w 487"/>
                <a:gd name="T73" fmla="*/ 647 h 662"/>
                <a:gd name="T74" fmla="*/ 116 w 487"/>
                <a:gd name="T75" fmla="*/ 639 h 662"/>
                <a:gd name="T76" fmla="*/ 140 w 487"/>
                <a:gd name="T77" fmla="*/ 660 h 662"/>
                <a:gd name="T78" fmla="*/ 178 w 487"/>
                <a:gd name="T79" fmla="*/ 645 h 662"/>
                <a:gd name="T80" fmla="*/ 212 w 487"/>
                <a:gd name="T81" fmla="*/ 612 h 662"/>
                <a:gd name="T82" fmla="*/ 199 w 487"/>
                <a:gd name="T83" fmla="*/ 588 h 662"/>
                <a:gd name="T84" fmla="*/ 209 w 487"/>
                <a:gd name="T85" fmla="*/ 565 h 662"/>
                <a:gd name="T86" fmla="*/ 207 w 487"/>
                <a:gd name="T87" fmla="*/ 542 h 662"/>
                <a:gd name="T88" fmla="*/ 250 w 487"/>
                <a:gd name="T89" fmla="*/ 512 h 662"/>
                <a:gd name="T90" fmla="*/ 292 w 487"/>
                <a:gd name="T91" fmla="*/ 455 h 662"/>
                <a:gd name="T92" fmla="*/ 298 w 487"/>
                <a:gd name="T93" fmla="*/ 408 h 662"/>
                <a:gd name="T94" fmla="*/ 328 w 487"/>
                <a:gd name="T95" fmla="*/ 379 h 662"/>
                <a:gd name="T96" fmla="*/ 413 w 487"/>
                <a:gd name="T97" fmla="*/ 283 h 662"/>
                <a:gd name="T98" fmla="*/ 448 w 487"/>
                <a:gd name="T99" fmla="*/ 239 h 662"/>
                <a:gd name="T100" fmla="*/ 440 w 487"/>
                <a:gd name="T101" fmla="*/ 231 h 662"/>
                <a:gd name="T102" fmla="*/ 404 w 487"/>
                <a:gd name="T103" fmla="*/ 237 h 662"/>
                <a:gd name="T104" fmla="*/ 419 w 487"/>
                <a:gd name="T105" fmla="*/ 205 h 662"/>
                <a:gd name="T106" fmla="*/ 455 w 487"/>
                <a:gd name="T107" fmla="*/ 178 h 662"/>
                <a:gd name="T108" fmla="*/ 487 w 487"/>
                <a:gd name="T109" fmla="*/ 197 h 662"/>
                <a:gd name="T110" fmla="*/ 457 w 487"/>
                <a:gd name="T111" fmla="*/ 116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7" h="662">
                  <a:moveTo>
                    <a:pt x="436" y="97"/>
                  </a:moveTo>
                  <a:lnTo>
                    <a:pt x="436" y="97"/>
                  </a:lnTo>
                  <a:lnTo>
                    <a:pt x="427" y="91"/>
                  </a:lnTo>
                  <a:lnTo>
                    <a:pt x="419" y="83"/>
                  </a:lnTo>
                  <a:lnTo>
                    <a:pt x="413" y="76"/>
                  </a:lnTo>
                  <a:lnTo>
                    <a:pt x="411" y="66"/>
                  </a:lnTo>
                  <a:lnTo>
                    <a:pt x="411" y="66"/>
                  </a:lnTo>
                  <a:lnTo>
                    <a:pt x="400" y="61"/>
                  </a:lnTo>
                  <a:lnTo>
                    <a:pt x="387" y="51"/>
                  </a:lnTo>
                  <a:lnTo>
                    <a:pt x="387" y="51"/>
                  </a:lnTo>
                  <a:lnTo>
                    <a:pt x="381" y="46"/>
                  </a:lnTo>
                  <a:lnTo>
                    <a:pt x="375" y="38"/>
                  </a:lnTo>
                  <a:lnTo>
                    <a:pt x="375" y="38"/>
                  </a:lnTo>
                  <a:lnTo>
                    <a:pt x="370" y="32"/>
                  </a:lnTo>
                  <a:lnTo>
                    <a:pt x="364" y="27"/>
                  </a:lnTo>
                  <a:lnTo>
                    <a:pt x="356" y="23"/>
                  </a:lnTo>
                  <a:lnTo>
                    <a:pt x="351" y="21"/>
                  </a:lnTo>
                  <a:lnTo>
                    <a:pt x="351" y="21"/>
                  </a:lnTo>
                  <a:lnTo>
                    <a:pt x="338" y="27"/>
                  </a:lnTo>
                  <a:lnTo>
                    <a:pt x="338" y="27"/>
                  </a:lnTo>
                  <a:lnTo>
                    <a:pt x="330" y="30"/>
                  </a:lnTo>
                  <a:lnTo>
                    <a:pt x="322" y="32"/>
                  </a:lnTo>
                  <a:lnTo>
                    <a:pt x="315" y="32"/>
                  </a:lnTo>
                  <a:lnTo>
                    <a:pt x="305" y="30"/>
                  </a:lnTo>
                  <a:lnTo>
                    <a:pt x="305" y="30"/>
                  </a:lnTo>
                  <a:lnTo>
                    <a:pt x="300" y="27"/>
                  </a:lnTo>
                  <a:lnTo>
                    <a:pt x="296" y="23"/>
                  </a:lnTo>
                  <a:lnTo>
                    <a:pt x="290" y="15"/>
                  </a:lnTo>
                  <a:lnTo>
                    <a:pt x="290" y="15"/>
                  </a:lnTo>
                  <a:lnTo>
                    <a:pt x="286" y="13"/>
                  </a:lnTo>
                  <a:lnTo>
                    <a:pt x="284" y="11"/>
                  </a:lnTo>
                  <a:lnTo>
                    <a:pt x="281" y="10"/>
                  </a:lnTo>
                  <a:lnTo>
                    <a:pt x="275" y="11"/>
                  </a:lnTo>
                  <a:lnTo>
                    <a:pt x="275" y="11"/>
                  </a:lnTo>
                  <a:lnTo>
                    <a:pt x="262" y="19"/>
                  </a:lnTo>
                  <a:lnTo>
                    <a:pt x="262" y="19"/>
                  </a:lnTo>
                  <a:lnTo>
                    <a:pt x="256" y="23"/>
                  </a:lnTo>
                  <a:lnTo>
                    <a:pt x="250" y="25"/>
                  </a:lnTo>
                  <a:lnTo>
                    <a:pt x="247" y="25"/>
                  </a:lnTo>
                  <a:lnTo>
                    <a:pt x="239" y="23"/>
                  </a:lnTo>
                  <a:lnTo>
                    <a:pt x="239" y="23"/>
                  </a:lnTo>
                  <a:lnTo>
                    <a:pt x="229" y="17"/>
                  </a:lnTo>
                  <a:lnTo>
                    <a:pt x="226" y="10"/>
                  </a:lnTo>
                  <a:lnTo>
                    <a:pt x="226" y="10"/>
                  </a:lnTo>
                  <a:lnTo>
                    <a:pt x="220" y="4"/>
                  </a:lnTo>
                  <a:lnTo>
                    <a:pt x="216" y="2"/>
                  </a:lnTo>
                  <a:lnTo>
                    <a:pt x="212" y="0"/>
                  </a:lnTo>
                  <a:lnTo>
                    <a:pt x="212" y="0"/>
                  </a:lnTo>
                  <a:lnTo>
                    <a:pt x="203" y="0"/>
                  </a:lnTo>
                  <a:lnTo>
                    <a:pt x="193" y="4"/>
                  </a:lnTo>
                  <a:lnTo>
                    <a:pt x="193" y="4"/>
                  </a:lnTo>
                  <a:lnTo>
                    <a:pt x="186" y="8"/>
                  </a:lnTo>
                  <a:lnTo>
                    <a:pt x="176" y="13"/>
                  </a:lnTo>
                  <a:lnTo>
                    <a:pt x="176" y="13"/>
                  </a:lnTo>
                  <a:lnTo>
                    <a:pt x="167" y="17"/>
                  </a:lnTo>
                  <a:lnTo>
                    <a:pt x="167" y="17"/>
                  </a:lnTo>
                  <a:lnTo>
                    <a:pt x="154" y="25"/>
                  </a:lnTo>
                  <a:lnTo>
                    <a:pt x="148" y="32"/>
                  </a:lnTo>
                  <a:lnTo>
                    <a:pt x="142" y="40"/>
                  </a:lnTo>
                  <a:lnTo>
                    <a:pt x="142" y="40"/>
                  </a:lnTo>
                  <a:lnTo>
                    <a:pt x="135" y="53"/>
                  </a:lnTo>
                  <a:lnTo>
                    <a:pt x="127" y="61"/>
                  </a:lnTo>
                  <a:lnTo>
                    <a:pt x="121" y="66"/>
                  </a:lnTo>
                  <a:lnTo>
                    <a:pt x="116" y="70"/>
                  </a:lnTo>
                  <a:lnTo>
                    <a:pt x="114" y="70"/>
                  </a:lnTo>
                  <a:lnTo>
                    <a:pt x="114" y="70"/>
                  </a:lnTo>
                  <a:lnTo>
                    <a:pt x="108" y="74"/>
                  </a:lnTo>
                  <a:lnTo>
                    <a:pt x="106" y="76"/>
                  </a:lnTo>
                  <a:lnTo>
                    <a:pt x="106" y="76"/>
                  </a:lnTo>
                  <a:lnTo>
                    <a:pt x="106" y="83"/>
                  </a:lnTo>
                  <a:lnTo>
                    <a:pt x="106" y="93"/>
                  </a:lnTo>
                  <a:lnTo>
                    <a:pt x="106" y="93"/>
                  </a:lnTo>
                  <a:lnTo>
                    <a:pt x="108" y="106"/>
                  </a:lnTo>
                  <a:lnTo>
                    <a:pt x="106" y="116"/>
                  </a:lnTo>
                  <a:lnTo>
                    <a:pt x="106" y="116"/>
                  </a:lnTo>
                  <a:lnTo>
                    <a:pt x="104" y="121"/>
                  </a:lnTo>
                  <a:lnTo>
                    <a:pt x="102" y="125"/>
                  </a:lnTo>
                  <a:lnTo>
                    <a:pt x="99" y="127"/>
                  </a:lnTo>
                  <a:lnTo>
                    <a:pt x="93" y="129"/>
                  </a:lnTo>
                  <a:lnTo>
                    <a:pt x="93" y="129"/>
                  </a:lnTo>
                  <a:lnTo>
                    <a:pt x="82" y="131"/>
                  </a:lnTo>
                  <a:lnTo>
                    <a:pt x="74" y="129"/>
                  </a:lnTo>
                  <a:lnTo>
                    <a:pt x="74" y="129"/>
                  </a:lnTo>
                  <a:lnTo>
                    <a:pt x="63" y="127"/>
                  </a:lnTo>
                  <a:lnTo>
                    <a:pt x="59" y="127"/>
                  </a:lnTo>
                  <a:lnTo>
                    <a:pt x="53" y="129"/>
                  </a:lnTo>
                  <a:lnTo>
                    <a:pt x="53" y="129"/>
                  </a:lnTo>
                  <a:lnTo>
                    <a:pt x="46" y="135"/>
                  </a:lnTo>
                  <a:lnTo>
                    <a:pt x="40" y="142"/>
                  </a:lnTo>
                  <a:lnTo>
                    <a:pt x="40" y="142"/>
                  </a:lnTo>
                  <a:lnTo>
                    <a:pt x="36" y="146"/>
                  </a:lnTo>
                  <a:lnTo>
                    <a:pt x="36" y="146"/>
                  </a:lnTo>
                  <a:lnTo>
                    <a:pt x="44" y="156"/>
                  </a:lnTo>
                  <a:lnTo>
                    <a:pt x="49" y="163"/>
                  </a:lnTo>
                  <a:lnTo>
                    <a:pt x="49" y="163"/>
                  </a:lnTo>
                  <a:lnTo>
                    <a:pt x="53" y="169"/>
                  </a:lnTo>
                  <a:lnTo>
                    <a:pt x="53" y="176"/>
                  </a:lnTo>
                  <a:lnTo>
                    <a:pt x="53" y="176"/>
                  </a:lnTo>
                  <a:lnTo>
                    <a:pt x="49" y="184"/>
                  </a:lnTo>
                  <a:lnTo>
                    <a:pt x="44" y="195"/>
                  </a:lnTo>
                  <a:lnTo>
                    <a:pt x="44" y="195"/>
                  </a:lnTo>
                  <a:lnTo>
                    <a:pt x="42" y="201"/>
                  </a:lnTo>
                  <a:lnTo>
                    <a:pt x="42" y="207"/>
                  </a:lnTo>
                  <a:lnTo>
                    <a:pt x="46" y="214"/>
                  </a:lnTo>
                  <a:lnTo>
                    <a:pt x="46" y="214"/>
                  </a:lnTo>
                  <a:lnTo>
                    <a:pt x="49" y="222"/>
                  </a:lnTo>
                  <a:lnTo>
                    <a:pt x="53" y="233"/>
                  </a:lnTo>
                  <a:lnTo>
                    <a:pt x="53" y="233"/>
                  </a:lnTo>
                  <a:lnTo>
                    <a:pt x="55" y="247"/>
                  </a:lnTo>
                  <a:lnTo>
                    <a:pt x="55" y="247"/>
                  </a:lnTo>
                  <a:lnTo>
                    <a:pt x="59" y="262"/>
                  </a:lnTo>
                  <a:lnTo>
                    <a:pt x="63" y="292"/>
                  </a:lnTo>
                  <a:lnTo>
                    <a:pt x="63" y="292"/>
                  </a:lnTo>
                  <a:lnTo>
                    <a:pt x="61" y="305"/>
                  </a:lnTo>
                  <a:lnTo>
                    <a:pt x="59" y="317"/>
                  </a:lnTo>
                  <a:lnTo>
                    <a:pt x="53" y="328"/>
                  </a:lnTo>
                  <a:lnTo>
                    <a:pt x="46" y="338"/>
                  </a:lnTo>
                  <a:lnTo>
                    <a:pt x="28" y="357"/>
                  </a:lnTo>
                  <a:lnTo>
                    <a:pt x="13" y="370"/>
                  </a:lnTo>
                  <a:lnTo>
                    <a:pt x="13" y="370"/>
                  </a:lnTo>
                  <a:lnTo>
                    <a:pt x="6" y="377"/>
                  </a:lnTo>
                  <a:lnTo>
                    <a:pt x="6" y="377"/>
                  </a:lnTo>
                  <a:lnTo>
                    <a:pt x="2" y="383"/>
                  </a:lnTo>
                  <a:lnTo>
                    <a:pt x="0" y="389"/>
                  </a:lnTo>
                  <a:lnTo>
                    <a:pt x="0" y="389"/>
                  </a:lnTo>
                  <a:lnTo>
                    <a:pt x="0" y="398"/>
                  </a:lnTo>
                  <a:lnTo>
                    <a:pt x="0" y="412"/>
                  </a:lnTo>
                  <a:lnTo>
                    <a:pt x="0" y="412"/>
                  </a:lnTo>
                  <a:lnTo>
                    <a:pt x="2" y="417"/>
                  </a:lnTo>
                  <a:lnTo>
                    <a:pt x="8" y="423"/>
                  </a:lnTo>
                  <a:lnTo>
                    <a:pt x="21" y="430"/>
                  </a:lnTo>
                  <a:lnTo>
                    <a:pt x="21" y="430"/>
                  </a:lnTo>
                  <a:lnTo>
                    <a:pt x="34" y="436"/>
                  </a:lnTo>
                  <a:lnTo>
                    <a:pt x="40" y="442"/>
                  </a:lnTo>
                  <a:lnTo>
                    <a:pt x="44" y="448"/>
                  </a:lnTo>
                  <a:lnTo>
                    <a:pt x="44" y="448"/>
                  </a:lnTo>
                  <a:lnTo>
                    <a:pt x="46" y="453"/>
                  </a:lnTo>
                  <a:lnTo>
                    <a:pt x="47" y="459"/>
                  </a:lnTo>
                  <a:lnTo>
                    <a:pt x="46" y="461"/>
                  </a:lnTo>
                  <a:lnTo>
                    <a:pt x="44" y="465"/>
                  </a:lnTo>
                  <a:lnTo>
                    <a:pt x="44" y="465"/>
                  </a:lnTo>
                  <a:lnTo>
                    <a:pt x="38" y="466"/>
                  </a:lnTo>
                  <a:lnTo>
                    <a:pt x="38" y="466"/>
                  </a:lnTo>
                  <a:lnTo>
                    <a:pt x="34" y="466"/>
                  </a:lnTo>
                  <a:lnTo>
                    <a:pt x="30" y="470"/>
                  </a:lnTo>
                  <a:lnTo>
                    <a:pt x="30" y="470"/>
                  </a:lnTo>
                  <a:lnTo>
                    <a:pt x="30" y="478"/>
                  </a:lnTo>
                  <a:lnTo>
                    <a:pt x="32" y="487"/>
                  </a:lnTo>
                  <a:lnTo>
                    <a:pt x="32" y="487"/>
                  </a:lnTo>
                  <a:lnTo>
                    <a:pt x="38" y="503"/>
                  </a:lnTo>
                  <a:lnTo>
                    <a:pt x="46" y="514"/>
                  </a:lnTo>
                  <a:lnTo>
                    <a:pt x="46" y="514"/>
                  </a:lnTo>
                  <a:lnTo>
                    <a:pt x="47" y="521"/>
                  </a:lnTo>
                  <a:lnTo>
                    <a:pt x="46" y="529"/>
                  </a:lnTo>
                  <a:lnTo>
                    <a:pt x="38" y="546"/>
                  </a:lnTo>
                  <a:lnTo>
                    <a:pt x="38" y="546"/>
                  </a:lnTo>
                  <a:lnTo>
                    <a:pt x="30" y="559"/>
                  </a:lnTo>
                  <a:lnTo>
                    <a:pt x="30" y="559"/>
                  </a:lnTo>
                  <a:lnTo>
                    <a:pt x="28" y="563"/>
                  </a:lnTo>
                  <a:lnTo>
                    <a:pt x="30" y="567"/>
                  </a:lnTo>
                  <a:lnTo>
                    <a:pt x="36" y="573"/>
                  </a:lnTo>
                  <a:lnTo>
                    <a:pt x="36" y="573"/>
                  </a:lnTo>
                  <a:lnTo>
                    <a:pt x="44" y="576"/>
                  </a:lnTo>
                  <a:lnTo>
                    <a:pt x="44" y="580"/>
                  </a:lnTo>
                  <a:lnTo>
                    <a:pt x="44" y="584"/>
                  </a:lnTo>
                  <a:lnTo>
                    <a:pt x="44" y="584"/>
                  </a:lnTo>
                  <a:lnTo>
                    <a:pt x="42" y="590"/>
                  </a:lnTo>
                  <a:lnTo>
                    <a:pt x="38" y="595"/>
                  </a:lnTo>
                  <a:lnTo>
                    <a:pt x="38" y="595"/>
                  </a:lnTo>
                  <a:lnTo>
                    <a:pt x="32" y="605"/>
                  </a:lnTo>
                  <a:lnTo>
                    <a:pt x="30" y="609"/>
                  </a:lnTo>
                  <a:lnTo>
                    <a:pt x="30" y="614"/>
                  </a:lnTo>
                  <a:lnTo>
                    <a:pt x="30" y="614"/>
                  </a:lnTo>
                  <a:lnTo>
                    <a:pt x="36" y="622"/>
                  </a:lnTo>
                  <a:lnTo>
                    <a:pt x="44" y="631"/>
                  </a:lnTo>
                  <a:lnTo>
                    <a:pt x="44" y="631"/>
                  </a:lnTo>
                  <a:lnTo>
                    <a:pt x="55" y="643"/>
                  </a:lnTo>
                  <a:lnTo>
                    <a:pt x="66" y="656"/>
                  </a:lnTo>
                  <a:lnTo>
                    <a:pt x="66" y="656"/>
                  </a:lnTo>
                  <a:lnTo>
                    <a:pt x="70" y="660"/>
                  </a:lnTo>
                  <a:lnTo>
                    <a:pt x="72" y="662"/>
                  </a:lnTo>
                  <a:lnTo>
                    <a:pt x="72" y="662"/>
                  </a:lnTo>
                  <a:lnTo>
                    <a:pt x="80" y="654"/>
                  </a:lnTo>
                  <a:lnTo>
                    <a:pt x="80" y="654"/>
                  </a:lnTo>
                  <a:lnTo>
                    <a:pt x="85" y="647"/>
                  </a:lnTo>
                  <a:lnTo>
                    <a:pt x="95" y="639"/>
                  </a:lnTo>
                  <a:lnTo>
                    <a:pt x="95" y="639"/>
                  </a:lnTo>
                  <a:lnTo>
                    <a:pt x="102" y="633"/>
                  </a:lnTo>
                  <a:lnTo>
                    <a:pt x="110" y="635"/>
                  </a:lnTo>
                  <a:lnTo>
                    <a:pt x="116" y="639"/>
                  </a:lnTo>
                  <a:lnTo>
                    <a:pt x="121" y="645"/>
                  </a:lnTo>
                  <a:lnTo>
                    <a:pt x="121" y="645"/>
                  </a:lnTo>
                  <a:lnTo>
                    <a:pt x="129" y="654"/>
                  </a:lnTo>
                  <a:lnTo>
                    <a:pt x="135" y="658"/>
                  </a:lnTo>
                  <a:lnTo>
                    <a:pt x="140" y="660"/>
                  </a:lnTo>
                  <a:lnTo>
                    <a:pt x="140" y="660"/>
                  </a:lnTo>
                  <a:lnTo>
                    <a:pt x="148" y="662"/>
                  </a:lnTo>
                  <a:lnTo>
                    <a:pt x="154" y="660"/>
                  </a:lnTo>
                  <a:lnTo>
                    <a:pt x="167" y="654"/>
                  </a:lnTo>
                  <a:lnTo>
                    <a:pt x="178" y="645"/>
                  </a:lnTo>
                  <a:lnTo>
                    <a:pt x="190" y="633"/>
                  </a:lnTo>
                  <a:lnTo>
                    <a:pt x="190" y="633"/>
                  </a:lnTo>
                  <a:lnTo>
                    <a:pt x="203" y="622"/>
                  </a:lnTo>
                  <a:lnTo>
                    <a:pt x="203" y="622"/>
                  </a:lnTo>
                  <a:lnTo>
                    <a:pt x="212" y="612"/>
                  </a:lnTo>
                  <a:lnTo>
                    <a:pt x="212" y="612"/>
                  </a:lnTo>
                  <a:lnTo>
                    <a:pt x="207" y="605"/>
                  </a:lnTo>
                  <a:lnTo>
                    <a:pt x="201" y="595"/>
                  </a:lnTo>
                  <a:lnTo>
                    <a:pt x="201" y="595"/>
                  </a:lnTo>
                  <a:lnTo>
                    <a:pt x="199" y="588"/>
                  </a:lnTo>
                  <a:lnTo>
                    <a:pt x="199" y="582"/>
                  </a:lnTo>
                  <a:lnTo>
                    <a:pt x="201" y="576"/>
                  </a:lnTo>
                  <a:lnTo>
                    <a:pt x="203" y="573"/>
                  </a:lnTo>
                  <a:lnTo>
                    <a:pt x="209" y="567"/>
                  </a:lnTo>
                  <a:lnTo>
                    <a:pt x="209" y="565"/>
                  </a:lnTo>
                  <a:lnTo>
                    <a:pt x="209" y="559"/>
                  </a:lnTo>
                  <a:lnTo>
                    <a:pt x="209" y="559"/>
                  </a:lnTo>
                  <a:lnTo>
                    <a:pt x="205" y="550"/>
                  </a:lnTo>
                  <a:lnTo>
                    <a:pt x="205" y="546"/>
                  </a:lnTo>
                  <a:lnTo>
                    <a:pt x="207" y="542"/>
                  </a:lnTo>
                  <a:lnTo>
                    <a:pt x="210" y="539"/>
                  </a:lnTo>
                  <a:lnTo>
                    <a:pt x="218" y="533"/>
                  </a:lnTo>
                  <a:lnTo>
                    <a:pt x="241" y="518"/>
                  </a:lnTo>
                  <a:lnTo>
                    <a:pt x="241" y="518"/>
                  </a:lnTo>
                  <a:lnTo>
                    <a:pt x="250" y="512"/>
                  </a:lnTo>
                  <a:lnTo>
                    <a:pt x="260" y="503"/>
                  </a:lnTo>
                  <a:lnTo>
                    <a:pt x="269" y="493"/>
                  </a:lnTo>
                  <a:lnTo>
                    <a:pt x="279" y="480"/>
                  </a:lnTo>
                  <a:lnTo>
                    <a:pt x="286" y="468"/>
                  </a:lnTo>
                  <a:lnTo>
                    <a:pt x="292" y="455"/>
                  </a:lnTo>
                  <a:lnTo>
                    <a:pt x="296" y="442"/>
                  </a:lnTo>
                  <a:lnTo>
                    <a:pt x="296" y="430"/>
                  </a:lnTo>
                  <a:lnTo>
                    <a:pt x="296" y="430"/>
                  </a:lnTo>
                  <a:lnTo>
                    <a:pt x="296" y="419"/>
                  </a:lnTo>
                  <a:lnTo>
                    <a:pt x="298" y="408"/>
                  </a:lnTo>
                  <a:lnTo>
                    <a:pt x="303" y="398"/>
                  </a:lnTo>
                  <a:lnTo>
                    <a:pt x="311" y="389"/>
                  </a:lnTo>
                  <a:lnTo>
                    <a:pt x="311" y="389"/>
                  </a:lnTo>
                  <a:lnTo>
                    <a:pt x="319" y="383"/>
                  </a:lnTo>
                  <a:lnTo>
                    <a:pt x="328" y="379"/>
                  </a:lnTo>
                  <a:lnTo>
                    <a:pt x="338" y="377"/>
                  </a:lnTo>
                  <a:lnTo>
                    <a:pt x="351" y="370"/>
                  </a:lnTo>
                  <a:lnTo>
                    <a:pt x="351" y="370"/>
                  </a:lnTo>
                  <a:lnTo>
                    <a:pt x="383" y="328"/>
                  </a:lnTo>
                  <a:lnTo>
                    <a:pt x="413" y="283"/>
                  </a:lnTo>
                  <a:lnTo>
                    <a:pt x="413" y="283"/>
                  </a:lnTo>
                  <a:lnTo>
                    <a:pt x="421" y="271"/>
                  </a:lnTo>
                  <a:lnTo>
                    <a:pt x="430" y="260"/>
                  </a:lnTo>
                  <a:lnTo>
                    <a:pt x="438" y="250"/>
                  </a:lnTo>
                  <a:lnTo>
                    <a:pt x="448" y="239"/>
                  </a:lnTo>
                  <a:lnTo>
                    <a:pt x="448" y="239"/>
                  </a:lnTo>
                  <a:lnTo>
                    <a:pt x="449" y="235"/>
                  </a:lnTo>
                  <a:lnTo>
                    <a:pt x="449" y="231"/>
                  </a:lnTo>
                  <a:lnTo>
                    <a:pt x="446" y="231"/>
                  </a:lnTo>
                  <a:lnTo>
                    <a:pt x="440" y="231"/>
                  </a:lnTo>
                  <a:lnTo>
                    <a:pt x="427" y="233"/>
                  </a:lnTo>
                  <a:lnTo>
                    <a:pt x="411" y="239"/>
                  </a:lnTo>
                  <a:lnTo>
                    <a:pt x="411" y="239"/>
                  </a:lnTo>
                  <a:lnTo>
                    <a:pt x="406" y="239"/>
                  </a:lnTo>
                  <a:lnTo>
                    <a:pt x="404" y="237"/>
                  </a:lnTo>
                  <a:lnTo>
                    <a:pt x="402" y="233"/>
                  </a:lnTo>
                  <a:lnTo>
                    <a:pt x="404" y="228"/>
                  </a:lnTo>
                  <a:lnTo>
                    <a:pt x="410" y="216"/>
                  </a:lnTo>
                  <a:lnTo>
                    <a:pt x="419" y="205"/>
                  </a:lnTo>
                  <a:lnTo>
                    <a:pt x="419" y="205"/>
                  </a:lnTo>
                  <a:lnTo>
                    <a:pt x="444" y="180"/>
                  </a:lnTo>
                  <a:lnTo>
                    <a:pt x="444" y="180"/>
                  </a:lnTo>
                  <a:lnTo>
                    <a:pt x="448" y="178"/>
                  </a:lnTo>
                  <a:lnTo>
                    <a:pt x="451" y="176"/>
                  </a:lnTo>
                  <a:lnTo>
                    <a:pt x="455" y="178"/>
                  </a:lnTo>
                  <a:lnTo>
                    <a:pt x="461" y="180"/>
                  </a:lnTo>
                  <a:lnTo>
                    <a:pt x="470" y="190"/>
                  </a:lnTo>
                  <a:lnTo>
                    <a:pt x="484" y="197"/>
                  </a:lnTo>
                  <a:lnTo>
                    <a:pt x="484" y="197"/>
                  </a:lnTo>
                  <a:lnTo>
                    <a:pt x="487" y="197"/>
                  </a:lnTo>
                  <a:lnTo>
                    <a:pt x="487" y="197"/>
                  </a:lnTo>
                  <a:lnTo>
                    <a:pt x="470" y="156"/>
                  </a:lnTo>
                  <a:lnTo>
                    <a:pt x="461" y="125"/>
                  </a:lnTo>
                  <a:lnTo>
                    <a:pt x="461" y="125"/>
                  </a:lnTo>
                  <a:lnTo>
                    <a:pt x="457" y="116"/>
                  </a:lnTo>
                  <a:lnTo>
                    <a:pt x="451" y="108"/>
                  </a:lnTo>
                  <a:lnTo>
                    <a:pt x="436" y="97"/>
                  </a:lnTo>
                  <a:lnTo>
                    <a:pt x="436" y="97"/>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222223"/>
                </a:solidFill>
                <a:effectLst/>
                <a:uLnTx/>
                <a:uFillTx/>
                <a:latin typeface="Calibri"/>
                <a:ea typeface="+mn-ea"/>
                <a:cs typeface="+mn-cs"/>
              </a:endParaRPr>
            </a:p>
          </p:txBody>
        </p:sp>
        <p:sp>
          <p:nvSpPr>
            <p:cNvPr id="59" name="Freeform 22">
              <a:extLst>
                <a:ext uri="{FF2B5EF4-FFF2-40B4-BE49-F238E27FC236}">
                  <a16:creationId xmlns:a16="http://schemas.microsoft.com/office/drawing/2014/main" id="{972E09A6-F79C-B0BB-3327-CF9B9105C404}"/>
                </a:ext>
              </a:extLst>
            </p:cNvPr>
            <p:cNvSpPr>
              <a:spLocks/>
            </p:cNvSpPr>
            <p:nvPr/>
          </p:nvSpPr>
          <p:spPr bwMode="auto">
            <a:xfrm>
              <a:off x="7213126" y="2057001"/>
              <a:ext cx="869252" cy="856393"/>
            </a:xfrm>
            <a:custGeom>
              <a:avLst/>
              <a:gdLst>
                <a:gd name="T0" fmla="*/ 21 w 676"/>
                <a:gd name="T1" fmla="*/ 8 h 666"/>
                <a:gd name="T2" fmla="*/ 33 w 676"/>
                <a:gd name="T3" fmla="*/ 38 h 666"/>
                <a:gd name="T4" fmla="*/ 42 w 676"/>
                <a:gd name="T5" fmla="*/ 78 h 666"/>
                <a:gd name="T6" fmla="*/ 18 w 676"/>
                <a:gd name="T7" fmla="*/ 93 h 666"/>
                <a:gd name="T8" fmla="*/ 16 w 676"/>
                <a:gd name="T9" fmla="*/ 137 h 666"/>
                <a:gd name="T10" fmla="*/ 6 w 676"/>
                <a:gd name="T11" fmla="*/ 158 h 666"/>
                <a:gd name="T12" fmla="*/ 10 w 676"/>
                <a:gd name="T13" fmla="*/ 205 h 666"/>
                <a:gd name="T14" fmla="*/ 8 w 676"/>
                <a:gd name="T15" fmla="*/ 239 h 666"/>
                <a:gd name="T16" fmla="*/ 0 w 676"/>
                <a:gd name="T17" fmla="*/ 300 h 666"/>
                <a:gd name="T18" fmla="*/ 6 w 676"/>
                <a:gd name="T19" fmla="*/ 349 h 666"/>
                <a:gd name="T20" fmla="*/ 29 w 676"/>
                <a:gd name="T21" fmla="*/ 380 h 666"/>
                <a:gd name="T22" fmla="*/ 92 w 676"/>
                <a:gd name="T23" fmla="*/ 410 h 666"/>
                <a:gd name="T24" fmla="*/ 124 w 676"/>
                <a:gd name="T25" fmla="*/ 431 h 666"/>
                <a:gd name="T26" fmla="*/ 124 w 676"/>
                <a:gd name="T27" fmla="*/ 454 h 666"/>
                <a:gd name="T28" fmla="*/ 135 w 676"/>
                <a:gd name="T29" fmla="*/ 476 h 666"/>
                <a:gd name="T30" fmla="*/ 162 w 676"/>
                <a:gd name="T31" fmla="*/ 486 h 666"/>
                <a:gd name="T32" fmla="*/ 200 w 676"/>
                <a:gd name="T33" fmla="*/ 575 h 666"/>
                <a:gd name="T34" fmla="*/ 256 w 676"/>
                <a:gd name="T35" fmla="*/ 624 h 666"/>
                <a:gd name="T36" fmla="*/ 293 w 676"/>
                <a:gd name="T37" fmla="*/ 605 h 666"/>
                <a:gd name="T38" fmla="*/ 325 w 676"/>
                <a:gd name="T39" fmla="*/ 607 h 666"/>
                <a:gd name="T40" fmla="*/ 348 w 676"/>
                <a:gd name="T41" fmla="*/ 626 h 666"/>
                <a:gd name="T42" fmla="*/ 382 w 676"/>
                <a:gd name="T43" fmla="*/ 611 h 666"/>
                <a:gd name="T44" fmla="*/ 410 w 676"/>
                <a:gd name="T45" fmla="*/ 632 h 666"/>
                <a:gd name="T46" fmla="*/ 435 w 676"/>
                <a:gd name="T47" fmla="*/ 630 h 666"/>
                <a:gd name="T48" fmla="*/ 476 w 676"/>
                <a:gd name="T49" fmla="*/ 634 h 666"/>
                <a:gd name="T50" fmla="*/ 512 w 676"/>
                <a:gd name="T51" fmla="*/ 666 h 666"/>
                <a:gd name="T52" fmla="*/ 526 w 676"/>
                <a:gd name="T53" fmla="*/ 624 h 666"/>
                <a:gd name="T54" fmla="*/ 549 w 676"/>
                <a:gd name="T55" fmla="*/ 560 h 666"/>
                <a:gd name="T56" fmla="*/ 573 w 676"/>
                <a:gd name="T57" fmla="*/ 474 h 666"/>
                <a:gd name="T58" fmla="*/ 554 w 676"/>
                <a:gd name="T59" fmla="*/ 429 h 666"/>
                <a:gd name="T60" fmla="*/ 566 w 676"/>
                <a:gd name="T61" fmla="*/ 399 h 666"/>
                <a:gd name="T62" fmla="*/ 590 w 676"/>
                <a:gd name="T63" fmla="*/ 368 h 666"/>
                <a:gd name="T64" fmla="*/ 594 w 676"/>
                <a:gd name="T65" fmla="*/ 294 h 666"/>
                <a:gd name="T66" fmla="*/ 573 w 676"/>
                <a:gd name="T67" fmla="*/ 279 h 666"/>
                <a:gd name="T68" fmla="*/ 550 w 676"/>
                <a:gd name="T69" fmla="*/ 285 h 666"/>
                <a:gd name="T70" fmla="*/ 549 w 676"/>
                <a:gd name="T71" fmla="*/ 266 h 666"/>
                <a:gd name="T72" fmla="*/ 537 w 676"/>
                <a:gd name="T73" fmla="*/ 251 h 666"/>
                <a:gd name="T74" fmla="*/ 503 w 676"/>
                <a:gd name="T75" fmla="*/ 230 h 666"/>
                <a:gd name="T76" fmla="*/ 509 w 676"/>
                <a:gd name="T77" fmla="*/ 205 h 666"/>
                <a:gd name="T78" fmla="*/ 530 w 676"/>
                <a:gd name="T79" fmla="*/ 171 h 666"/>
                <a:gd name="T80" fmla="*/ 549 w 676"/>
                <a:gd name="T81" fmla="*/ 173 h 666"/>
                <a:gd name="T82" fmla="*/ 575 w 676"/>
                <a:gd name="T83" fmla="*/ 211 h 666"/>
                <a:gd name="T84" fmla="*/ 613 w 676"/>
                <a:gd name="T85" fmla="*/ 213 h 666"/>
                <a:gd name="T86" fmla="*/ 657 w 676"/>
                <a:gd name="T87" fmla="*/ 215 h 666"/>
                <a:gd name="T88" fmla="*/ 660 w 676"/>
                <a:gd name="T89" fmla="*/ 181 h 666"/>
                <a:gd name="T90" fmla="*/ 622 w 676"/>
                <a:gd name="T91" fmla="*/ 146 h 666"/>
                <a:gd name="T92" fmla="*/ 573 w 676"/>
                <a:gd name="T93" fmla="*/ 160 h 666"/>
                <a:gd name="T94" fmla="*/ 484 w 676"/>
                <a:gd name="T95" fmla="*/ 154 h 666"/>
                <a:gd name="T96" fmla="*/ 384 w 676"/>
                <a:gd name="T97" fmla="*/ 59 h 666"/>
                <a:gd name="T98" fmla="*/ 351 w 676"/>
                <a:gd name="T99" fmla="*/ 46 h 666"/>
                <a:gd name="T100" fmla="*/ 304 w 676"/>
                <a:gd name="T101" fmla="*/ 33 h 666"/>
                <a:gd name="T102" fmla="*/ 126 w 676"/>
                <a:gd name="T103" fmla="*/ 31 h 666"/>
                <a:gd name="T104" fmla="*/ 74 w 676"/>
                <a:gd name="T105"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6" h="666">
                  <a:moveTo>
                    <a:pt x="52" y="18"/>
                  </a:moveTo>
                  <a:lnTo>
                    <a:pt x="52" y="18"/>
                  </a:lnTo>
                  <a:lnTo>
                    <a:pt x="40" y="16"/>
                  </a:lnTo>
                  <a:lnTo>
                    <a:pt x="31" y="12"/>
                  </a:lnTo>
                  <a:lnTo>
                    <a:pt x="31" y="12"/>
                  </a:lnTo>
                  <a:lnTo>
                    <a:pt x="21" y="8"/>
                  </a:lnTo>
                  <a:lnTo>
                    <a:pt x="16" y="8"/>
                  </a:lnTo>
                  <a:lnTo>
                    <a:pt x="16" y="8"/>
                  </a:lnTo>
                  <a:lnTo>
                    <a:pt x="21" y="16"/>
                  </a:lnTo>
                  <a:lnTo>
                    <a:pt x="21" y="16"/>
                  </a:lnTo>
                  <a:lnTo>
                    <a:pt x="33" y="38"/>
                  </a:lnTo>
                  <a:lnTo>
                    <a:pt x="33" y="38"/>
                  </a:lnTo>
                  <a:lnTo>
                    <a:pt x="40" y="52"/>
                  </a:lnTo>
                  <a:lnTo>
                    <a:pt x="46" y="65"/>
                  </a:lnTo>
                  <a:lnTo>
                    <a:pt x="46" y="65"/>
                  </a:lnTo>
                  <a:lnTo>
                    <a:pt x="46" y="71"/>
                  </a:lnTo>
                  <a:lnTo>
                    <a:pt x="46" y="74"/>
                  </a:lnTo>
                  <a:lnTo>
                    <a:pt x="42" y="78"/>
                  </a:lnTo>
                  <a:lnTo>
                    <a:pt x="37" y="80"/>
                  </a:lnTo>
                  <a:lnTo>
                    <a:pt x="37" y="80"/>
                  </a:lnTo>
                  <a:lnTo>
                    <a:pt x="25" y="86"/>
                  </a:lnTo>
                  <a:lnTo>
                    <a:pt x="21" y="90"/>
                  </a:lnTo>
                  <a:lnTo>
                    <a:pt x="18" y="93"/>
                  </a:lnTo>
                  <a:lnTo>
                    <a:pt x="18" y="93"/>
                  </a:lnTo>
                  <a:lnTo>
                    <a:pt x="12" y="105"/>
                  </a:lnTo>
                  <a:lnTo>
                    <a:pt x="12" y="118"/>
                  </a:lnTo>
                  <a:lnTo>
                    <a:pt x="12" y="118"/>
                  </a:lnTo>
                  <a:lnTo>
                    <a:pt x="14" y="133"/>
                  </a:lnTo>
                  <a:lnTo>
                    <a:pt x="14" y="133"/>
                  </a:lnTo>
                  <a:lnTo>
                    <a:pt x="16" y="137"/>
                  </a:lnTo>
                  <a:lnTo>
                    <a:pt x="16" y="141"/>
                  </a:lnTo>
                  <a:lnTo>
                    <a:pt x="14" y="145"/>
                  </a:lnTo>
                  <a:lnTo>
                    <a:pt x="10" y="150"/>
                  </a:lnTo>
                  <a:lnTo>
                    <a:pt x="10" y="150"/>
                  </a:lnTo>
                  <a:lnTo>
                    <a:pt x="8" y="154"/>
                  </a:lnTo>
                  <a:lnTo>
                    <a:pt x="6" y="158"/>
                  </a:lnTo>
                  <a:lnTo>
                    <a:pt x="4" y="171"/>
                  </a:lnTo>
                  <a:lnTo>
                    <a:pt x="4" y="171"/>
                  </a:lnTo>
                  <a:lnTo>
                    <a:pt x="4" y="188"/>
                  </a:lnTo>
                  <a:lnTo>
                    <a:pt x="8" y="201"/>
                  </a:lnTo>
                  <a:lnTo>
                    <a:pt x="8" y="201"/>
                  </a:lnTo>
                  <a:lnTo>
                    <a:pt x="10" y="205"/>
                  </a:lnTo>
                  <a:lnTo>
                    <a:pt x="10" y="205"/>
                  </a:lnTo>
                  <a:lnTo>
                    <a:pt x="12" y="213"/>
                  </a:lnTo>
                  <a:lnTo>
                    <a:pt x="14" y="218"/>
                  </a:lnTo>
                  <a:lnTo>
                    <a:pt x="12" y="228"/>
                  </a:lnTo>
                  <a:lnTo>
                    <a:pt x="8" y="239"/>
                  </a:lnTo>
                  <a:lnTo>
                    <a:pt x="8" y="239"/>
                  </a:lnTo>
                  <a:lnTo>
                    <a:pt x="4" y="251"/>
                  </a:lnTo>
                  <a:lnTo>
                    <a:pt x="0" y="264"/>
                  </a:lnTo>
                  <a:lnTo>
                    <a:pt x="0" y="264"/>
                  </a:lnTo>
                  <a:lnTo>
                    <a:pt x="0" y="277"/>
                  </a:lnTo>
                  <a:lnTo>
                    <a:pt x="0" y="294"/>
                  </a:lnTo>
                  <a:lnTo>
                    <a:pt x="0" y="300"/>
                  </a:lnTo>
                  <a:lnTo>
                    <a:pt x="0" y="300"/>
                  </a:lnTo>
                  <a:lnTo>
                    <a:pt x="0" y="330"/>
                  </a:lnTo>
                  <a:lnTo>
                    <a:pt x="2" y="342"/>
                  </a:lnTo>
                  <a:lnTo>
                    <a:pt x="4" y="346"/>
                  </a:lnTo>
                  <a:lnTo>
                    <a:pt x="6" y="349"/>
                  </a:lnTo>
                  <a:lnTo>
                    <a:pt x="6" y="349"/>
                  </a:lnTo>
                  <a:lnTo>
                    <a:pt x="10" y="351"/>
                  </a:lnTo>
                  <a:lnTo>
                    <a:pt x="12" y="355"/>
                  </a:lnTo>
                  <a:lnTo>
                    <a:pt x="18" y="363"/>
                  </a:lnTo>
                  <a:lnTo>
                    <a:pt x="18" y="363"/>
                  </a:lnTo>
                  <a:lnTo>
                    <a:pt x="21" y="370"/>
                  </a:lnTo>
                  <a:lnTo>
                    <a:pt x="29" y="380"/>
                  </a:lnTo>
                  <a:lnTo>
                    <a:pt x="29" y="380"/>
                  </a:lnTo>
                  <a:lnTo>
                    <a:pt x="37" y="387"/>
                  </a:lnTo>
                  <a:lnTo>
                    <a:pt x="48" y="393"/>
                  </a:lnTo>
                  <a:lnTo>
                    <a:pt x="71" y="402"/>
                  </a:lnTo>
                  <a:lnTo>
                    <a:pt x="71" y="402"/>
                  </a:lnTo>
                  <a:lnTo>
                    <a:pt x="92" y="410"/>
                  </a:lnTo>
                  <a:lnTo>
                    <a:pt x="92" y="410"/>
                  </a:lnTo>
                  <a:lnTo>
                    <a:pt x="103" y="416"/>
                  </a:lnTo>
                  <a:lnTo>
                    <a:pt x="103" y="416"/>
                  </a:lnTo>
                  <a:lnTo>
                    <a:pt x="112" y="421"/>
                  </a:lnTo>
                  <a:lnTo>
                    <a:pt x="120" y="425"/>
                  </a:lnTo>
                  <a:lnTo>
                    <a:pt x="124" y="431"/>
                  </a:lnTo>
                  <a:lnTo>
                    <a:pt x="126" y="437"/>
                  </a:lnTo>
                  <a:lnTo>
                    <a:pt x="126" y="440"/>
                  </a:lnTo>
                  <a:lnTo>
                    <a:pt x="126" y="440"/>
                  </a:lnTo>
                  <a:lnTo>
                    <a:pt x="126" y="442"/>
                  </a:lnTo>
                  <a:lnTo>
                    <a:pt x="126" y="442"/>
                  </a:lnTo>
                  <a:lnTo>
                    <a:pt x="124" y="454"/>
                  </a:lnTo>
                  <a:lnTo>
                    <a:pt x="124" y="465"/>
                  </a:lnTo>
                  <a:lnTo>
                    <a:pt x="124" y="465"/>
                  </a:lnTo>
                  <a:lnTo>
                    <a:pt x="126" y="474"/>
                  </a:lnTo>
                  <a:lnTo>
                    <a:pt x="128" y="476"/>
                  </a:lnTo>
                  <a:lnTo>
                    <a:pt x="128" y="476"/>
                  </a:lnTo>
                  <a:lnTo>
                    <a:pt x="135" y="476"/>
                  </a:lnTo>
                  <a:lnTo>
                    <a:pt x="135" y="476"/>
                  </a:lnTo>
                  <a:lnTo>
                    <a:pt x="145" y="474"/>
                  </a:lnTo>
                  <a:lnTo>
                    <a:pt x="152" y="476"/>
                  </a:lnTo>
                  <a:lnTo>
                    <a:pt x="158" y="478"/>
                  </a:lnTo>
                  <a:lnTo>
                    <a:pt x="162" y="482"/>
                  </a:lnTo>
                  <a:lnTo>
                    <a:pt x="162" y="486"/>
                  </a:lnTo>
                  <a:lnTo>
                    <a:pt x="162" y="486"/>
                  </a:lnTo>
                  <a:lnTo>
                    <a:pt x="171" y="509"/>
                  </a:lnTo>
                  <a:lnTo>
                    <a:pt x="171" y="509"/>
                  </a:lnTo>
                  <a:lnTo>
                    <a:pt x="194" y="564"/>
                  </a:lnTo>
                  <a:lnTo>
                    <a:pt x="194" y="564"/>
                  </a:lnTo>
                  <a:lnTo>
                    <a:pt x="200" y="575"/>
                  </a:lnTo>
                  <a:lnTo>
                    <a:pt x="207" y="586"/>
                  </a:lnTo>
                  <a:lnTo>
                    <a:pt x="222" y="605"/>
                  </a:lnTo>
                  <a:lnTo>
                    <a:pt x="238" y="619"/>
                  </a:lnTo>
                  <a:lnTo>
                    <a:pt x="249" y="628"/>
                  </a:lnTo>
                  <a:lnTo>
                    <a:pt x="249" y="628"/>
                  </a:lnTo>
                  <a:lnTo>
                    <a:pt x="256" y="624"/>
                  </a:lnTo>
                  <a:lnTo>
                    <a:pt x="264" y="620"/>
                  </a:lnTo>
                  <a:lnTo>
                    <a:pt x="264" y="620"/>
                  </a:lnTo>
                  <a:lnTo>
                    <a:pt x="274" y="615"/>
                  </a:lnTo>
                  <a:lnTo>
                    <a:pt x="274" y="615"/>
                  </a:lnTo>
                  <a:lnTo>
                    <a:pt x="283" y="609"/>
                  </a:lnTo>
                  <a:lnTo>
                    <a:pt x="293" y="605"/>
                  </a:lnTo>
                  <a:lnTo>
                    <a:pt x="293" y="605"/>
                  </a:lnTo>
                  <a:lnTo>
                    <a:pt x="304" y="601"/>
                  </a:lnTo>
                  <a:lnTo>
                    <a:pt x="313" y="601"/>
                  </a:lnTo>
                  <a:lnTo>
                    <a:pt x="313" y="601"/>
                  </a:lnTo>
                  <a:lnTo>
                    <a:pt x="321" y="603"/>
                  </a:lnTo>
                  <a:lnTo>
                    <a:pt x="325" y="607"/>
                  </a:lnTo>
                  <a:lnTo>
                    <a:pt x="332" y="615"/>
                  </a:lnTo>
                  <a:lnTo>
                    <a:pt x="332" y="615"/>
                  </a:lnTo>
                  <a:lnTo>
                    <a:pt x="336" y="620"/>
                  </a:lnTo>
                  <a:lnTo>
                    <a:pt x="342" y="624"/>
                  </a:lnTo>
                  <a:lnTo>
                    <a:pt x="342" y="624"/>
                  </a:lnTo>
                  <a:lnTo>
                    <a:pt x="348" y="626"/>
                  </a:lnTo>
                  <a:lnTo>
                    <a:pt x="351" y="626"/>
                  </a:lnTo>
                  <a:lnTo>
                    <a:pt x="359" y="622"/>
                  </a:lnTo>
                  <a:lnTo>
                    <a:pt x="359" y="622"/>
                  </a:lnTo>
                  <a:lnTo>
                    <a:pt x="374" y="613"/>
                  </a:lnTo>
                  <a:lnTo>
                    <a:pt x="374" y="613"/>
                  </a:lnTo>
                  <a:lnTo>
                    <a:pt x="382" y="611"/>
                  </a:lnTo>
                  <a:lnTo>
                    <a:pt x="387" y="611"/>
                  </a:lnTo>
                  <a:lnTo>
                    <a:pt x="393" y="615"/>
                  </a:lnTo>
                  <a:lnTo>
                    <a:pt x="397" y="620"/>
                  </a:lnTo>
                  <a:lnTo>
                    <a:pt x="397" y="620"/>
                  </a:lnTo>
                  <a:lnTo>
                    <a:pt x="403" y="626"/>
                  </a:lnTo>
                  <a:lnTo>
                    <a:pt x="410" y="632"/>
                  </a:lnTo>
                  <a:lnTo>
                    <a:pt x="410" y="632"/>
                  </a:lnTo>
                  <a:lnTo>
                    <a:pt x="418" y="634"/>
                  </a:lnTo>
                  <a:lnTo>
                    <a:pt x="423" y="634"/>
                  </a:lnTo>
                  <a:lnTo>
                    <a:pt x="429" y="632"/>
                  </a:lnTo>
                  <a:lnTo>
                    <a:pt x="435" y="630"/>
                  </a:lnTo>
                  <a:lnTo>
                    <a:pt x="435" y="630"/>
                  </a:lnTo>
                  <a:lnTo>
                    <a:pt x="450" y="624"/>
                  </a:lnTo>
                  <a:lnTo>
                    <a:pt x="450" y="624"/>
                  </a:lnTo>
                  <a:lnTo>
                    <a:pt x="454" y="622"/>
                  </a:lnTo>
                  <a:lnTo>
                    <a:pt x="459" y="622"/>
                  </a:lnTo>
                  <a:lnTo>
                    <a:pt x="469" y="628"/>
                  </a:lnTo>
                  <a:lnTo>
                    <a:pt x="476" y="634"/>
                  </a:lnTo>
                  <a:lnTo>
                    <a:pt x="482" y="643"/>
                  </a:lnTo>
                  <a:lnTo>
                    <a:pt x="482" y="643"/>
                  </a:lnTo>
                  <a:lnTo>
                    <a:pt x="494" y="655"/>
                  </a:lnTo>
                  <a:lnTo>
                    <a:pt x="494" y="655"/>
                  </a:lnTo>
                  <a:lnTo>
                    <a:pt x="503" y="662"/>
                  </a:lnTo>
                  <a:lnTo>
                    <a:pt x="512" y="666"/>
                  </a:lnTo>
                  <a:lnTo>
                    <a:pt x="512" y="666"/>
                  </a:lnTo>
                  <a:lnTo>
                    <a:pt x="516" y="653"/>
                  </a:lnTo>
                  <a:lnTo>
                    <a:pt x="520" y="645"/>
                  </a:lnTo>
                  <a:lnTo>
                    <a:pt x="520" y="645"/>
                  </a:lnTo>
                  <a:lnTo>
                    <a:pt x="522" y="638"/>
                  </a:lnTo>
                  <a:lnTo>
                    <a:pt x="526" y="624"/>
                  </a:lnTo>
                  <a:lnTo>
                    <a:pt x="526" y="624"/>
                  </a:lnTo>
                  <a:lnTo>
                    <a:pt x="528" y="611"/>
                  </a:lnTo>
                  <a:lnTo>
                    <a:pt x="530" y="601"/>
                  </a:lnTo>
                  <a:lnTo>
                    <a:pt x="541" y="577"/>
                  </a:lnTo>
                  <a:lnTo>
                    <a:pt x="541" y="577"/>
                  </a:lnTo>
                  <a:lnTo>
                    <a:pt x="549" y="560"/>
                  </a:lnTo>
                  <a:lnTo>
                    <a:pt x="556" y="539"/>
                  </a:lnTo>
                  <a:lnTo>
                    <a:pt x="558" y="533"/>
                  </a:lnTo>
                  <a:lnTo>
                    <a:pt x="558" y="533"/>
                  </a:lnTo>
                  <a:lnTo>
                    <a:pt x="566" y="510"/>
                  </a:lnTo>
                  <a:lnTo>
                    <a:pt x="571" y="490"/>
                  </a:lnTo>
                  <a:lnTo>
                    <a:pt x="573" y="474"/>
                  </a:lnTo>
                  <a:lnTo>
                    <a:pt x="573" y="469"/>
                  </a:lnTo>
                  <a:lnTo>
                    <a:pt x="569" y="463"/>
                  </a:lnTo>
                  <a:lnTo>
                    <a:pt x="569" y="463"/>
                  </a:lnTo>
                  <a:lnTo>
                    <a:pt x="562" y="448"/>
                  </a:lnTo>
                  <a:lnTo>
                    <a:pt x="554" y="429"/>
                  </a:lnTo>
                  <a:lnTo>
                    <a:pt x="554" y="429"/>
                  </a:lnTo>
                  <a:lnTo>
                    <a:pt x="554" y="421"/>
                  </a:lnTo>
                  <a:lnTo>
                    <a:pt x="554" y="416"/>
                  </a:lnTo>
                  <a:lnTo>
                    <a:pt x="554" y="410"/>
                  </a:lnTo>
                  <a:lnTo>
                    <a:pt x="558" y="406"/>
                  </a:lnTo>
                  <a:lnTo>
                    <a:pt x="558" y="406"/>
                  </a:lnTo>
                  <a:lnTo>
                    <a:pt x="566" y="399"/>
                  </a:lnTo>
                  <a:lnTo>
                    <a:pt x="566" y="399"/>
                  </a:lnTo>
                  <a:lnTo>
                    <a:pt x="573" y="393"/>
                  </a:lnTo>
                  <a:lnTo>
                    <a:pt x="581" y="387"/>
                  </a:lnTo>
                  <a:lnTo>
                    <a:pt x="586" y="378"/>
                  </a:lnTo>
                  <a:lnTo>
                    <a:pt x="588" y="372"/>
                  </a:lnTo>
                  <a:lnTo>
                    <a:pt x="590" y="368"/>
                  </a:lnTo>
                  <a:lnTo>
                    <a:pt x="590" y="368"/>
                  </a:lnTo>
                  <a:lnTo>
                    <a:pt x="590" y="346"/>
                  </a:lnTo>
                  <a:lnTo>
                    <a:pt x="590" y="346"/>
                  </a:lnTo>
                  <a:lnTo>
                    <a:pt x="594" y="323"/>
                  </a:lnTo>
                  <a:lnTo>
                    <a:pt x="594" y="302"/>
                  </a:lnTo>
                  <a:lnTo>
                    <a:pt x="594" y="294"/>
                  </a:lnTo>
                  <a:lnTo>
                    <a:pt x="592" y="287"/>
                  </a:lnTo>
                  <a:lnTo>
                    <a:pt x="588" y="281"/>
                  </a:lnTo>
                  <a:lnTo>
                    <a:pt x="585" y="279"/>
                  </a:lnTo>
                  <a:lnTo>
                    <a:pt x="585" y="279"/>
                  </a:lnTo>
                  <a:lnTo>
                    <a:pt x="579" y="277"/>
                  </a:lnTo>
                  <a:lnTo>
                    <a:pt x="573" y="279"/>
                  </a:lnTo>
                  <a:lnTo>
                    <a:pt x="567" y="283"/>
                  </a:lnTo>
                  <a:lnTo>
                    <a:pt x="567" y="283"/>
                  </a:lnTo>
                  <a:lnTo>
                    <a:pt x="566" y="287"/>
                  </a:lnTo>
                  <a:lnTo>
                    <a:pt x="562" y="289"/>
                  </a:lnTo>
                  <a:lnTo>
                    <a:pt x="556" y="289"/>
                  </a:lnTo>
                  <a:lnTo>
                    <a:pt x="550" y="285"/>
                  </a:lnTo>
                  <a:lnTo>
                    <a:pt x="550" y="285"/>
                  </a:lnTo>
                  <a:lnTo>
                    <a:pt x="547" y="279"/>
                  </a:lnTo>
                  <a:lnTo>
                    <a:pt x="547" y="275"/>
                  </a:lnTo>
                  <a:lnTo>
                    <a:pt x="547" y="270"/>
                  </a:lnTo>
                  <a:lnTo>
                    <a:pt x="549" y="266"/>
                  </a:lnTo>
                  <a:lnTo>
                    <a:pt x="549" y="266"/>
                  </a:lnTo>
                  <a:lnTo>
                    <a:pt x="550" y="262"/>
                  </a:lnTo>
                  <a:lnTo>
                    <a:pt x="550" y="262"/>
                  </a:lnTo>
                  <a:lnTo>
                    <a:pt x="550" y="258"/>
                  </a:lnTo>
                  <a:lnTo>
                    <a:pt x="549" y="256"/>
                  </a:lnTo>
                  <a:lnTo>
                    <a:pt x="545" y="255"/>
                  </a:lnTo>
                  <a:lnTo>
                    <a:pt x="537" y="251"/>
                  </a:lnTo>
                  <a:lnTo>
                    <a:pt x="537" y="251"/>
                  </a:lnTo>
                  <a:lnTo>
                    <a:pt x="522" y="247"/>
                  </a:lnTo>
                  <a:lnTo>
                    <a:pt x="512" y="241"/>
                  </a:lnTo>
                  <a:lnTo>
                    <a:pt x="512" y="241"/>
                  </a:lnTo>
                  <a:lnTo>
                    <a:pt x="507" y="236"/>
                  </a:lnTo>
                  <a:lnTo>
                    <a:pt x="503" y="230"/>
                  </a:lnTo>
                  <a:lnTo>
                    <a:pt x="503" y="230"/>
                  </a:lnTo>
                  <a:lnTo>
                    <a:pt x="503" y="222"/>
                  </a:lnTo>
                  <a:lnTo>
                    <a:pt x="503" y="217"/>
                  </a:lnTo>
                  <a:lnTo>
                    <a:pt x="503" y="217"/>
                  </a:lnTo>
                  <a:lnTo>
                    <a:pt x="505" y="209"/>
                  </a:lnTo>
                  <a:lnTo>
                    <a:pt x="509" y="205"/>
                  </a:lnTo>
                  <a:lnTo>
                    <a:pt x="509" y="205"/>
                  </a:lnTo>
                  <a:lnTo>
                    <a:pt x="514" y="198"/>
                  </a:lnTo>
                  <a:lnTo>
                    <a:pt x="518" y="190"/>
                  </a:lnTo>
                  <a:lnTo>
                    <a:pt x="518" y="190"/>
                  </a:lnTo>
                  <a:lnTo>
                    <a:pt x="522" y="179"/>
                  </a:lnTo>
                  <a:lnTo>
                    <a:pt x="530" y="171"/>
                  </a:lnTo>
                  <a:lnTo>
                    <a:pt x="530" y="171"/>
                  </a:lnTo>
                  <a:lnTo>
                    <a:pt x="533" y="169"/>
                  </a:lnTo>
                  <a:lnTo>
                    <a:pt x="537" y="167"/>
                  </a:lnTo>
                  <a:lnTo>
                    <a:pt x="543" y="169"/>
                  </a:lnTo>
                  <a:lnTo>
                    <a:pt x="549" y="173"/>
                  </a:lnTo>
                  <a:lnTo>
                    <a:pt x="549" y="173"/>
                  </a:lnTo>
                  <a:lnTo>
                    <a:pt x="554" y="182"/>
                  </a:lnTo>
                  <a:lnTo>
                    <a:pt x="560" y="192"/>
                  </a:lnTo>
                  <a:lnTo>
                    <a:pt x="560" y="192"/>
                  </a:lnTo>
                  <a:lnTo>
                    <a:pt x="566" y="201"/>
                  </a:lnTo>
                  <a:lnTo>
                    <a:pt x="571" y="209"/>
                  </a:lnTo>
                  <a:lnTo>
                    <a:pt x="575" y="211"/>
                  </a:lnTo>
                  <a:lnTo>
                    <a:pt x="581" y="213"/>
                  </a:lnTo>
                  <a:lnTo>
                    <a:pt x="586" y="215"/>
                  </a:lnTo>
                  <a:lnTo>
                    <a:pt x="592" y="213"/>
                  </a:lnTo>
                  <a:lnTo>
                    <a:pt x="592" y="213"/>
                  </a:lnTo>
                  <a:lnTo>
                    <a:pt x="604" y="213"/>
                  </a:lnTo>
                  <a:lnTo>
                    <a:pt x="613" y="213"/>
                  </a:lnTo>
                  <a:lnTo>
                    <a:pt x="630" y="217"/>
                  </a:lnTo>
                  <a:lnTo>
                    <a:pt x="630" y="217"/>
                  </a:lnTo>
                  <a:lnTo>
                    <a:pt x="645" y="218"/>
                  </a:lnTo>
                  <a:lnTo>
                    <a:pt x="651" y="217"/>
                  </a:lnTo>
                  <a:lnTo>
                    <a:pt x="657" y="215"/>
                  </a:lnTo>
                  <a:lnTo>
                    <a:pt x="657" y="215"/>
                  </a:lnTo>
                  <a:lnTo>
                    <a:pt x="660" y="209"/>
                  </a:lnTo>
                  <a:lnTo>
                    <a:pt x="666" y="201"/>
                  </a:lnTo>
                  <a:lnTo>
                    <a:pt x="676" y="184"/>
                  </a:lnTo>
                  <a:lnTo>
                    <a:pt x="676" y="184"/>
                  </a:lnTo>
                  <a:lnTo>
                    <a:pt x="666" y="182"/>
                  </a:lnTo>
                  <a:lnTo>
                    <a:pt x="660" y="181"/>
                  </a:lnTo>
                  <a:lnTo>
                    <a:pt x="647" y="173"/>
                  </a:lnTo>
                  <a:lnTo>
                    <a:pt x="638" y="163"/>
                  </a:lnTo>
                  <a:lnTo>
                    <a:pt x="632" y="152"/>
                  </a:lnTo>
                  <a:lnTo>
                    <a:pt x="632" y="152"/>
                  </a:lnTo>
                  <a:lnTo>
                    <a:pt x="628" y="148"/>
                  </a:lnTo>
                  <a:lnTo>
                    <a:pt x="622" y="146"/>
                  </a:lnTo>
                  <a:lnTo>
                    <a:pt x="617" y="146"/>
                  </a:lnTo>
                  <a:lnTo>
                    <a:pt x="611" y="148"/>
                  </a:lnTo>
                  <a:lnTo>
                    <a:pt x="596" y="154"/>
                  </a:lnTo>
                  <a:lnTo>
                    <a:pt x="583" y="158"/>
                  </a:lnTo>
                  <a:lnTo>
                    <a:pt x="583" y="158"/>
                  </a:lnTo>
                  <a:lnTo>
                    <a:pt x="573" y="160"/>
                  </a:lnTo>
                  <a:lnTo>
                    <a:pt x="567" y="162"/>
                  </a:lnTo>
                  <a:lnTo>
                    <a:pt x="558" y="163"/>
                  </a:lnTo>
                  <a:lnTo>
                    <a:pt x="541" y="163"/>
                  </a:lnTo>
                  <a:lnTo>
                    <a:pt x="541" y="163"/>
                  </a:lnTo>
                  <a:lnTo>
                    <a:pt x="511" y="160"/>
                  </a:lnTo>
                  <a:lnTo>
                    <a:pt x="484" y="154"/>
                  </a:lnTo>
                  <a:lnTo>
                    <a:pt x="461" y="146"/>
                  </a:lnTo>
                  <a:lnTo>
                    <a:pt x="442" y="137"/>
                  </a:lnTo>
                  <a:lnTo>
                    <a:pt x="425" y="124"/>
                  </a:lnTo>
                  <a:lnTo>
                    <a:pt x="410" y="107"/>
                  </a:lnTo>
                  <a:lnTo>
                    <a:pt x="395" y="84"/>
                  </a:lnTo>
                  <a:lnTo>
                    <a:pt x="384" y="59"/>
                  </a:lnTo>
                  <a:lnTo>
                    <a:pt x="384" y="59"/>
                  </a:lnTo>
                  <a:lnTo>
                    <a:pt x="378" y="50"/>
                  </a:lnTo>
                  <a:lnTo>
                    <a:pt x="374" y="46"/>
                  </a:lnTo>
                  <a:lnTo>
                    <a:pt x="368" y="44"/>
                  </a:lnTo>
                  <a:lnTo>
                    <a:pt x="363" y="44"/>
                  </a:lnTo>
                  <a:lnTo>
                    <a:pt x="351" y="46"/>
                  </a:lnTo>
                  <a:lnTo>
                    <a:pt x="344" y="46"/>
                  </a:lnTo>
                  <a:lnTo>
                    <a:pt x="336" y="44"/>
                  </a:lnTo>
                  <a:lnTo>
                    <a:pt x="336" y="44"/>
                  </a:lnTo>
                  <a:lnTo>
                    <a:pt x="325" y="36"/>
                  </a:lnTo>
                  <a:lnTo>
                    <a:pt x="315" y="33"/>
                  </a:lnTo>
                  <a:lnTo>
                    <a:pt x="304" y="33"/>
                  </a:lnTo>
                  <a:lnTo>
                    <a:pt x="285" y="35"/>
                  </a:lnTo>
                  <a:lnTo>
                    <a:pt x="285" y="35"/>
                  </a:lnTo>
                  <a:lnTo>
                    <a:pt x="247" y="36"/>
                  </a:lnTo>
                  <a:lnTo>
                    <a:pt x="198" y="36"/>
                  </a:lnTo>
                  <a:lnTo>
                    <a:pt x="148" y="33"/>
                  </a:lnTo>
                  <a:lnTo>
                    <a:pt x="126" y="31"/>
                  </a:lnTo>
                  <a:lnTo>
                    <a:pt x="109" y="27"/>
                  </a:lnTo>
                  <a:lnTo>
                    <a:pt x="109" y="27"/>
                  </a:lnTo>
                  <a:lnTo>
                    <a:pt x="101" y="23"/>
                  </a:lnTo>
                  <a:lnTo>
                    <a:pt x="93" y="18"/>
                  </a:lnTo>
                  <a:lnTo>
                    <a:pt x="74" y="0"/>
                  </a:lnTo>
                  <a:lnTo>
                    <a:pt x="74" y="0"/>
                  </a:lnTo>
                  <a:lnTo>
                    <a:pt x="69" y="8"/>
                  </a:lnTo>
                  <a:lnTo>
                    <a:pt x="63" y="14"/>
                  </a:lnTo>
                  <a:lnTo>
                    <a:pt x="57" y="16"/>
                  </a:lnTo>
                  <a:lnTo>
                    <a:pt x="52" y="18"/>
                  </a:lnTo>
                  <a:lnTo>
                    <a:pt x="52" y="1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222223"/>
                </a:solidFill>
                <a:effectLst/>
                <a:uLnTx/>
                <a:uFillTx/>
                <a:latin typeface="Calibri"/>
                <a:ea typeface="+mn-ea"/>
                <a:cs typeface="+mn-cs"/>
              </a:endParaRPr>
            </a:p>
          </p:txBody>
        </p:sp>
        <p:sp>
          <p:nvSpPr>
            <p:cNvPr id="60" name="Freeform 26">
              <a:extLst>
                <a:ext uri="{FF2B5EF4-FFF2-40B4-BE49-F238E27FC236}">
                  <a16:creationId xmlns:a16="http://schemas.microsoft.com/office/drawing/2014/main" id="{718DBBCC-D2DD-EEF3-715D-A3CEED564974}"/>
                </a:ext>
              </a:extLst>
            </p:cNvPr>
            <p:cNvSpPr>
              <a:spLocks/>
            </p:cNvSpPr>
            <p:nvPr/>
          </p:nvSpPr>
          <p:spPr bwMode="auto">
            <a:xfrm>
              <a:off x="7870208" y="2282029"/>
              <a:ext cx="362617" cy="813959"/>
            </a:xfrm>
            <a:custGeom>
              <a:avLst/>
              <a:gdLst>
                <a:gd name="T0" fmla="*/ 197 w 282"/>
                <a:gd name="T1" fmla="*/ 6 h 633"/>
                <a:gd name="T2" fmla="*/ 163 w 282"/>
                <a:gd name="T3" fmla="*/ 30 h 633"/>
                <a:gd name="T4" fmla="*/ 144 w 282"/>
                <a:gd name="T5" fmla="*/ 49 h 633"/>
                <a:gd name="T6" fmla="*/ 119 w 282"/>
                <a:gd name="T7" fmla="*/ 49 h 633"/>
                <a:gd name="T8" fmla="*/ 83 w 282"/>
                <a:gd name="T9" fmla="*/ 45 h 633"/>
                <a:gd name="T10" fmla="*/ 56 w 282"/>
                <a:gd name="T11" fmla="*/ 42 h 633"/>
                <a:gd name="T12" fmla="*/ 38 w 282"/>
                <a:gd name="T13" fmla="*/ 13 h 633"/>
                <a:gd name="T14" fmla="*/ 22 w 282"/>
                <a:gd name="T15" fmla="*/ 2 h 633"/>
                <a:gd name="T16" fmla="*/ 13 w 282"/>
                <a:gd name="T17" fmla="*/ 17 h 633"/>
                <a:gd name="T18" fmla="*/ 1 w 282"/>
                <a:gd name="T19" fmla="*/ 38 h 633"/>
                <a:gd name="T20" fmla="*/ 0 w 282"/>
                <a:gd name="T21" fmla="*/ 47 h 633"/>
                <a:gd name="T22" fmla="*/ 7 w 282"/>
                <a:gd name="T23" fmla="*/ 61 h 633"/>
                <a:gd name="T24" fmla="*/ 26 w 282"/>
                <a:gd name="T25" fmla="*/ 68 h 633"/>
                <a:gd name="T26" fmla="*/ 47 w 282"/>
                <a:gd name="T27" fmla="*/ 89 h 633"/>
                <a:gd name="T28" fmla="*/ 43 w 282"/>
                <a:gd name="T29" fmla="*/ 98 h 633"/>
                <a:gd name="T30" fmla="*/ 49 w 282"/>
                <a:gd name="T31" fmla="*/ 106 h 633"/>
                <a:gd name="T32" fmla="*/ 60 w 282"/>
                <a:gd name="T33" fmla="*/ 97 h 633"/>
                <a:gd name="T34" fmla="*/ 81 w 282"/>
                <a:gd name="T35" fmla="*/ 98 h 633"/>
                <a:gd name="T36" fmla="*/ 91 w 282"/>
                <a:gd name="T37" fmla="*/ 148 h 633"/>
                <a:gd name="T38" fmla="*/ 87 w 282"/>
                <a:gd name="T39" fmla="*/ 193 h 633"/>
                <a:gd name="T40" fmla="*/ 68 w 282"/>
                <a:gd name="T41" fmla="*/ 224 h 633"/>
                <a:gd name="T42" fmla="*/ 53 w 282"/>
                <a:gd name="T43" fmla="*/ 237 h 633"/>
                <a:gd name="T44" fmla="*/ 51 w 282"/>
                <a:gd name="T45" fmla="*/ 252 h 633"/>
                <a:gd name="T46" fmla="*/ 68 w 282"/>
                <a:gd name="T47" fmla="*/ 290 h 633"/>
                <a:gd name="T48" fmla="*/ 62 w 282"/>
                <a:gd name="T49" fmla="*/ 335 h 633"/>
                <a:gd name="T50" fmla="*/ 43 w 282"/>
                <a:gd name="T51" fmla="*/ 389 h 633"/>
                <a:gd name="T52" fmla="*/ 24 w 282"/>
                <a:gd name="T53" fmla="*/ 438 h 633"/>
                <a:gd name="T54" fmla="*/ 15 w 282"/>
                <a:gd name="T55" fmla="*/ 472 h 633"/>
                <a:gd name="T56" fmla="*/ 9 w 282"/>
                <a:gd name="T57" fmla="*/ 497 h 633"/>
                <a:gd name="T58" fmla="*/ 30 w 282"/>
                <a:gd name="T59" fmla="*/ 525 h 633"/>
                <a:gd name="T60" fmla="*/ 55 w 282"/>
                <a:gd name="T61" fmla="*/ 546 h 633"/>
                <a:gd name="T62" fmla="*/ 87 w 282"/>
                <a:gd name="T63" fmla="*/ 633 h 633"/>
                <a:gd name="T64" fmla="*/ 115 w 282"/>
                <a:gd name="T65" fmla="*/ 624 h 633"/>
                <a:gd name="T66" fmla="*/ 149 w 282"/>
                <a:gd name="T67" fmla="*/ 595 h 633"/>
                <a:gd name="T68" fmla="*/ 159 w 282"/>
                <a:gd name="T69" fmla="*/ 559 h 633"/>
                <a:gd name="T70" fmla="*/ 151 w 282"/>
                <a:gd name="T71" fmla="*/ 510 h 633"/>
                <a:gd name="T72" fmla="*/ 159 w 282"/>
                <a:gd name="T73" fmla="*/ 466 h 633"/>
                <a:gd name="T74" fmla="*/ 153 w 282"/>
                <a:gd name="T75" fmla="*/ 421 h 633"/>
                <a:gd name="T76" fmla="*/ 153 w 282"/>
                <a:gd name="T77" fmla="*/ 377 h 633"/>
                <a:gd name="T78" fmla="*/ 157 w 282"/>
                <a:gd name="T79" fmla="*/ 341 h 633"/>
                <a:gd name="T80" fmla="*/ 182 w 282"/>
                <a:gd name="T81" fmla="*/ 309 h 633"/>
                <a:gd name="T82" fmla="*/ 195 w 282"/>
                <a:gd name="T83" fmla="*/ 271 h 633"/>
                <a:gd name="T84" fmla="*/ 189 w 282"/>
                <a:gd name="T85" fmla="*/ 224 h 633"/>
                <a:gd name="T86" fmla="*/ 195 w 282"/>
                <a:gd name="T87" fmla="*/ 186 h 633"/>
                <a:gd name="T88" fmla="*/ 210 w 282"/>
                <a:gd name="T89" fmla="*/ 176 h 633"/>
                <a:gd name="T90" fmla="*/ 256 w 282"/>
                <a:gd name="T91" fmla="*/ 102 h 633"/>
                <a:gd name="T92" fmla="*/ 282 w 282"/>
                <a:gd name="T93" fmla="*/ 32 h 633"/>
                <a:gd name="T94" fmla="*/ 263 w 282"/>
                <a:gd name="T95" fmla="*/ 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2" h="633">
                  <a:moveTo>
                    <a:pt x="223" y="6"/>
                  </a:moveTo>
                  <a:lnTo>
                    <a:pt x="223" y="6"/>
                  </a:lnTo>
                  <a:lnTo>
                    <a:pt x="208" y="4"/>
                  </a:lnTo>
                  <a:lnTo>
                    <a:pt x="197" y="6"/>
                  </a:lnTo>
                  <a:lnTo>
                    <a:pt x="185" y="7"/>
                  </a:lnTo>
                  <a:lnTo>
                    <a:pt x="172" y="9"/>
                  </a:lnTo>
                  <a:lnTo>
                    <a:pt x="172" y="9"/>
                  </a:lnTo>
                  <a:lnTo>
                    <a:pt x="163" y="30"/>
                  </a:lnTo>
                  <a:lnTo>
                    <a:pt x="157" y="40"/>
                  </a:lnTo>
                  <a:lnTo>
                    <a:pt x="149" y="45"/>
                  </a:lnTo>
                  <a:lnTo>
                    <a:pt x="149" y="45"/>
                  </a:lnTo>
                  <a:lnTo>
                    <a:pt x="144" y="49"/>
                  </a:lnTo>
                  <a:lnTo>
                    <a:pt x="136" y="51"/>
                  </a:lnTo>
                  <a:lnTo>
                    <a:pt x="127" y="49"/>
                  </a:lnTo>
                  <a:lnTo>
                    <a:pt x="119" y="49"/>
                  </a:lnTo>
                  <a:lnTo>
                    <a:pt x="119" y="49"/>
                  </a:lnTo>
                  <a:lnTo>
                    <a:pt x="102" y="45"/>
                  </a:lnTo>
                  <a:lnTo>
                    <a:pt x="93" y="45"/>
                  </a:lnTo>
                  <a:lnTo>
                    <a:pt x="83" y="45"/>
                  </a:lnTo>
                  <a:lnTo>
                    <a:pt x="83" y="45"/>
                  </a:lnTo>
                  <a:lnTo>
                    <a:pt x="75" y="47"/>
                  </a:lnTo>
                  <a:lnTo>
                    <a:pt x="68" y="45"/>
                  </a:lnTo>
                  <a:lnTo>
                    <a:pt x="62" y="43"/>
                  </a:lnTo>
                  <a:lnTo>
                    <a:pt x="56" y="42"/>
                  </a:lnTo>
                  <a:lnTo>
                    <a:pt x="49" y="32"/>
                  </a:lnTo>
                  <a:lnTo>
                    <a:pt x="43" y="21"/>
                  </a:lnTo>
                  <a:lnTo>
                    <a:pt x="43" y="21"/>
                  </a:lnTo>
                  <a:lnTo>
                    <a:pt x="38" y="13"/>
                  </a:lnTo>
                  <a:lnTo>
                    <a:pt x="32" y="4"/>
                  </a:lnTo>
                  <a:lnTo>
                    <a:pt x="32" y="4"/>
                  </a:lnTo>
                  <a:lnTo>
                    <a:pt x="26" y="0"/>
                  </a:lnTo>
                  <a:lnTo>
                    <a:pt x="22" y="2"/>
                  </a:lnTo>
                  <a:lnTo>
                    <a:pt x="22" y="2"/>
                  </a:lnTo>
                  <a:lnTo>
                    <a:pt x="19" y="9"/>
                  </a:lnTo>
                  <a:lnTo>
                    <a:pt x="13" y="17"/>
                  </a:lnTo>
                  <a:lnTo>
                    <a:pt x="13" y="17"/>
                  </a:lnTo>
                  <a:lnTo>
                    <a:pt x="9" y="26"/>
                  </a:lnTo>
                  <a:lnTo>
                    <a:pt x="5" y="34"/>
                  </a:lnTo>
                  <a:lnTo>
                    <a:pt x="5" y="34"/>
                  </a:lnTo>
                  <a:lnTo>
                    <a:pt x="1" y="38"/>
                  </a:lnTo>
                  <a:lnTo>
                    <a:pt x="0" y="43"/>
                  </a:lnTo>
                  <a:lnTo>
                    <a:pt x="0" y="43"/>
                  </a:lnTo>
                  <a:lnTo>
                    <a:pt x="0" y="43"/>
                  </a:lnTo>
                  <a:lnTo>
                    <a:pt x="0" y="47"/>
                  </a:lnTo>
                  <a:lnTo>
                    <a:pt x="0" y="51"/>
                  </a:lnTo>
                  <a:lnTo>
                    <a:pt x="0" y="51"/>
                  </a:lnTo>
                  <a:lnTo>
                    <a:pt x="3" y="57"/>
                  </a:lnTo>
                  <a:lnTo>
                    <a:pt x="7" y="61"/>
                  </a:lnTo>
                  <a:lnTo>
                    <a:pt x="7" y="61"/>
                  </a:lnTo>
                  <a:lnTo>
                    <a:pt x="15" y="64"/>
                  </a:lnTo>
                  <a:lnTo>
                    <a:pt x="26" y="68"/>
                  </a:lnTo>
                  <a:lnTo>
                    <a:pt x="26" y="68"/>
                  </a:lnTo>
                  <a:lnTo>
                    <a:pt x="38" y="74"/>
                  </a:lnTo>
                  <a:lnTo>
                    <a:pt x="45" y="78"/>
                  </a:lnTo>
                  <a:lnTo>
                    <a:pt x="47" y="83"/>
                  </a:lnTo>
                  <a:lnTo>
                    <a:pt x="47" y="89"/>
                  </a:lnTo>
                  <a:lnTo>
                    <a:pt x="47" y="89"/>
                  </a:lnTo>
                  <a:lnTo>
                    <a:pt x="45" y="93"/>
                  </a:lnTo>
                  <a:lnTo>
                    <a:pt x="45" y="93"/>
                  </a:lnTo>
                  <a:lnTo>
                    <a:pt x="43" y="98"/>
                  </a:lnTo>
                  <a:lnTo>
                    <a:pt x="43" y="102"/>
                  </a:lnTo>
                  <a:lnTo>
                    <a:pt x="45" y="104"/>
                  </a:lnTo>
                  <a:lnTo>
                    <a:pt x="45" y="104"/>
                  </a:lnTo>
                  <a:lnTo>
                    <a:pt x="49" y="106"/>
                  </a:lnTo>
                  <a:lnTo>
                    <a:pt x="53" y="104"/>
                  </a:lnTo>
                  <a:lnTo>
                    <a:pt x="53" y="104"/>
                  </a:lnTo>
                  <a:lnTo>
                    <a:pt x="55" y="100"/>
                  </a:lnTo>
                  <a:lnTo>
                    <a:pt x="60" y="97"/>
                  </a:lnTo>
                  <a:lnTo>
                    <a:pt x="66" y="95"/>
                  </a:lnTo>
                  <a:lnTo>
                    <a:pt x="75" y="97"/>
                  </a:lnTo>
                  <a:lnTo>
                    <a:pt x="75" y="97"/>
                  </a:lnTo>
                  <a:lnTo>
                    <a:pt x="81" y="98"/>
                  </a:lnTo>
                  <a:lnTo>
                    <a:pt x="87" y="106"/>
                  </a:lnTo>
                  <a:lnTo>
                    <a:pt x="89" y="114"/>
                  </a:lnTo>
                  <a:lnTo>
                    <a:pt x="91" y="123"/>
                  </a:lnTo>
                  <a:lnTo>
                    <a:pt x="91" y="148"/>
                  </a:lnTo>
                  <a:lnTo>
                    <a:pt x="89" y="171"/>
                  </a:lnTo>
                  <a:lnTo>
                    <a:pt x="89" y="171"/>
                  </a:lnTo>
                  <a:lnTo>
                    <a:pt x="87" y="193"/>
                  </a:lnTo>
                  <a:lnTo>
                    <a:pt x="87" y="193"/>
                  </a:lnTo>
                  <a:lnTo>
                    <a:pt x="85" y="199"/>
                  </a:lnTo>
                  <a:lnTo>
                    <a:pt x="83" y="205"/>
                  </a:lnTo>
                  <a:lnTo>
                    <a:pt x="77" y="216"/>
                  </a:lnTo>
                  <a:lnTo>
                    <a:pt x="68" y="224"/>
                  </a:lnTo>
                  <a:lnTo>
                    <a:pt x="58" y="231"/>
                  </a:lnTo>
                  <a:lnTo>
                    <a:pt x="58" y="231"/>
                  </a:lnTo>
                  <a:lnTo>
                    <a:pt x="53" y="237"/>
                  </a:lnTo>
                  <a:lnTo>
                    <a:pt x="53" y="237"/>
                  </a:lnTo>
                  <a:lnTo>
                    <a:pt x="51" y="239"/>
                  </a:lnTo>
                  <a:lnTo>
                    <a:pt x="51" y="243"/>
                  </a:lnTo>
                  <a:lnTo>
                    <a:pt x="51" y="252"/>
                  </a:lnTo>
                  <a:lnTo>
                    <a:pt x="51" y="252"/>
                  </a:lnTo>
                  <a:lnTo>
                    <a:pt x="58" y="269"/>
                  </a:lnTo>
                  <a:lnTo>
                    <a:pt x="66" y="284"/>
                  </a:lnTo>
                  <a:lnTo>
                    <a:pt x="66" y="284"/>
                  </a:lnTo>
                  <a:lnTo>
                    <a:pt x="68" y="290"/>
                  </a:lnTo>
                  <a:lnTo>
                    <a:pt x="70" y="298"/>
                  </a:lnTo>
                  <a:lnTo>
                    <a:pt x="70" y="305"/>
                  </a:lnTo>
                  <a:lnTo>
                    <a:pt x="68" y="315"/>
                  </a:lnTo>
                  <a:lnTo>
                    <a:pt x="62" y="335"/>
                  </a:lnTo>
                  <a:lnTo>
                    <a:pt x="55" y="360"/>
                  </a:lnTo>
                  <a:lnTo>
                    <a:pt x="53" y="368"/>
                  </a:lnTo>
                  <a:lnTo>
                    <a:pt x="53" y="368"/>
                  </a:lnTo>
                  <a:lnTo>
                    <a:pt x="43" y="389"/>
                  </a:lnTo>
                  <a:lnTo>
                    <a:pt x="36" y="406"/>
                  </a:lnTo>
                  <a:lnTo>
                    <a:pt x="36" y="406"/>
                  </a:lnTo>
                  <a:lnTo>
                    <a:pt x="26" y="428"/>
                  </a:lnTo>
                  <a:lnTo>
                    <a:pt x="24" y="438"/>
                  </a:lnTo>
                  <a:lnTo>
                    <a:pt x="22" y="449"/>
                  </a:lnTo>
                  <a:lnTo>
                    <a:pt x="22" y="449"/>
                  </a:lnTo>
                  <a:lnTo>
                    <a:pt x="19" y="464"/>
                  </a:lnTo>
                  <a:lnTo>
                    <a:pt x="15" y="472"/>
                  </a:lnTo>
                  <a:lnTo>
                    <a:pt x="15" y="472"/>
                  </a:lnTo>
                  <a:lnTo>
                    <a:pt x="11" y="481"/>
                  </a:lnTo>
                  <a:lnTo>
                    <a:pt x="9" y="497"/>
                  </a:lnTo>
                  <a:lnTo>
                    <a:pt x="9" y="497"/>
                  </a:lnTo>
                  <a:lnTo>
                    <a:pt x="11" y="504"/>
                  </a:lnTo>
                  <a:lnTo>
                    <a:pt x="15" y="512"/>
                  </a:lnTo>
                  <a:lnTo>
                    <a:pt x="22" y="517"/>
                  </a:lnTo>
                  <a:lnTo>
                    <a:pt x="30" y="525"/>
                  </a:lnTo>
                  <a:lnTo>
                    <a:pt x="30" y="525"/>
                  </a:lnTo>
                  <a:lnTo>
                    <a:pt x="39" y="531"/>
                  </a:lnTo>
                  <a:lnTo>
                    <a:pt x="47" y="538"/>
                  </a:lnTo>
                  <a:lnTo>
                    <a:pt x="55" y="546"/>
                  </a:lnTo>
                  <a:lnTo>
                    <a:pt x="58" y="557"/>
                  </a:lnTo>
                  <a:lnTo>
                    <a:pt x="58" y="557"/>
                  </a:lnTo>
                  <a:lnTo>
                    <a:pt x="68" y="590"/>
                  </a:lnTo>
                  <a:lnTo>
                    <a:pt x="87" y="633"/>
                  </a:lnTo>
                  <a:lnTo>
                    <a:pt x="87" y="633"/>
                  </a:lnTo>
                  <a:lnTo>
                    <a:pt x="96" y="633"/>
                  </a:lnTo>
                  <a:lnTo>
                    <a:pt x="108" y="629"/>
                  </a:lnTo>
                  <a:lnTo>
                    <a:pt x="115" y="624"/>
                  </a:lnTo>
                  <a:lnTo>
                    <a:pt x="125" y="618"/>
                  </a:lnTo>
                  <a:lnTo>
                    <a:pt x="125" y="618"/>
                  </a:lnTo>
                  <a:lnTo>
                    <a:pt x="142" y="605"/>
                  </a:lnTo>
                  <a:lnTo>
                    <a:pt x="149" y="595"/>
                  </a:lnTo>
                  <a:lnTo>
                    <a:pt x="157" y="582"/>
                  </a:lnTo>
                  <a:lnTo>
                    <a:pt x="157" y="582"/>
                  </a:lnTo>
                  <a:lnTo>
                    <a:pt x="159" y="571"/>
                  </a:lnTo>
                  <a:lnTo>
                    <a:pt x="159" y="559"/>
                  </a:lnTo>
                  <a:lnTo>
                    <a:pt x="157" y="548"/>
                  </a:lnTo>
                  <a:lnTo>
                    <a:pt x="155" y="536"/>
                  </a:lnTo>
                  <a:lnTo>
                    <a:pt x="151" y="523"/>
                  </a:lnTo>
                  <a:lnTo>
                    <a:pt x="151" y="510"/>
                  </a:lnTo>
                  <a:lnTo>
                    <a:pt x="151" y="495"/>
                  </a:lnTo>
                  <a:lnTo>
                    <a:pt x="157" y="478"/>
                  </a:lnTo>
                  <a:lnTo>
                    <a:pt x="157" y="478"/>
                  </a:lnTo>
                  <a:lnTo>
                    <a:pt x="159" y="466"/>
                  </a:lnTo>
                  <a:lnTo>
                    <a:pt x="161" y="453"/>
                  </a:lnTo>
                  <a:lnTo>
                    <a:pt x="159" y="438"/>
                  </a:lnTo>
                  <a:lnTo>
                    <a:pt x="153" y="421"/>
                  </a:lnTo>
                  <a:lnTo>
                    <a:pt x="153" y="421"/>
                  </a:lnTo>
                  <a:lnTo>
                    <a:pt x="151" y="413"/>
                  </a:lnTo>
                  <a:lnTo>
                    <a:pt x="149" y="406"/>
                  </a:lnTo>
                  <a:lnTo>
                    <a:pt x="151" y="390"/>
                  </a:lnTo>
                  <a:lnTo>
                    <a:pt x="153" y="377"/>
                  </a:lnTo>
                  <a:lnTo>
                    <a:pt x="155" y="360"/>
                  </a:lnTo>
                  <a:lnTo>
                    <a:pt x="155" y="360"/>
                  </a:lnTo>
                  <a:lnTo>
                    <a:pt x="155" y="351"/>
                  </a:lnTo>
                  <a:lnTo>
                    <a:pt x="157" y="341"/>
                  </a:lnTo>
                  <a:lnTo>
                    <a:pt x="161" y="334"/>
                  </a:lnTo>
                  <a:lnTo>
                    <a:pt x="165" y="328"/>
                  </a:lnTo>
                  <a:lnTo>
                    <a:pt x="172" y="318"/>
                  </a:lnTo>
                  <a:lnTo>
                    <a:pt x="182" y="309"/>
                  </a:lnTo>
                  <a:lnTo>
                    <a:pt x="189" y="298"/>
                  </a:lnTo>
                  <a:lnTo>
                    <a:pt x="191" y="290"/>
                  </a:lnTo>
                  <a:lnTo>
                    <a:pt x="193" y="282"/>
                  </a:lnTo>
                  <a:lnTo>
                    <a:pt x="195" y="271"/>
                  </a:lnTo>
                  <a:lnTo>
                    <a:pt x="195" y="258"/>
                  </a:lnTo>
                  <a:lnTo>
                    <a:pt x="193" y="243"/>
                  </a:lnTo>
                  <a:lnTo>
                    <a:pt x="189" y="224"/>
                  </a:lnTo>
                  <a:lnTo>
                    <a:pt x="189" y="224"/>
                  </a:lnTo>
                  <a:lnTo>
                    <a:pt x="187" y="208"/>
                  </a:lnTo>
                  <a:lnTo>
                    <a:pt x="187" y="199"/>
                  </a:lnTo>
                  <a:lnTo>
                    <a:pt x="191" y="191"/>
                  </a:lnTo>
                  <a:lnTo>
                    <a:pt x="195" y="186"/>
                  </a:lnTo>
                  <a:lnTo>
                    <a:pt x="204" y="180"/>
                  </a:lnTo>
                  <a:lnTo>
                    <a:pt x="208" y="178"/>
                  </a:lnTo>
                  <a:lnTo>
                    <a:pt x="210" y="176"/>
                  </a:lnTo>
                  <a:lnTo>
                    <a:pt x="210" y="176"/>
                  </a:lnTo>
                  <a:lnTo>
                    <a:pt x="216" y="163"/>
                  </a:lnTo>
                  <a:lnTo>
                    <a:pt x="223" y="150"/>
                  </a:lnTo>
                  <a:lnTo>
                    <a:pt x="244" y="119"/>
                  </a:lnTo>
                  <a:lnTo>
                    <a:pt x="256" y="102"/>
                  </a:lnTo>
                  <a:lnTo>
                    <a:pt x="267" y="81"/>
                  </a:lnTo>
                  <a:lnTo>
                    <a:pt x="275" y="59"/>
                  </a:lnTo>
                  <a:lnTo>
                    <a:pt x="282" y="32"/>
                  </a:lnTo>
                  <a:lnTo>
                    <a:pt x="282" y="32"/>
                  </a:lnTo>
                  <a:lnTo>
                    <a:pt x="282" y="26"/>
                  </a:lnTo>
                  <a:lnTo>
                    <a:pt x="278" y="21"/>
                  </a:lnTo>
                  <a:lnTo>
                    <a:pt x="273" y="19"/>
                  </a:lnTo>
                  <a:lnTo>
                    <a:pt x="263" y="15"/>
                  </a:lnTo>
                  <a:lnTo>
                    <a:pt x="223" y="6"/>
                  </a:lnTo>
                  <a:lnTo>
                    <a:pt x="223" y="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222223"/>
                </a:solidFill>
                <a:effectLst/>
                <a:uLnTx/>
                <a:uFillTx/>
                <a:latin typeface="Calibri"/>
                <a:ea typeface="+mn-ea"/>
                <a:cs typeface="+mn-cs"/>
              </a:endParaRPr>
            </a:p>
          </p:txBody>
        </p:sp>
        <p:sp>
          <p:nvSpPr>
            <p:cNvPr id="61" name="UDA5_NORD EST">
              <a:extLst>
                <a:ext uri="{FF2B5EF4-FFF2-40B4-BE49-F238E27FC236}">
                  <a16:creationId xmlns:a16="http://schemas.microsoft.com/office/drawing/2014/main" id="{76768188-2601-FB7C-3D9F-04A5CE0C3045}"/>
                </a:ext>
              </a:extLst>
            </p:cNvPr>
            <p:cNvSpPr>
              <a:spLocks/>
            </p:cNvSpPr>
            <p:nvPr/>
          </p:nvSpPr>
          <p:spPr bwMode="auto">
            <a:xfrm>
              <a:off x="6709062" y="1784395"/>
              <a:ext cx="819103" cy="1251157"/>
            </a:xfrm>
            <a:custGeom>
              <a:avLst/>
              <a:gdLst>
                <a:gd name="T0" fmla="*/ 212 w 637"/>
                <a:gd name="T1" fmla="*/ 173 h 973"/>
                <a:gd name="T2" fmla="*/ 169 w 637"/>
                <a:gd name="T3" fmla="*/ 197 h 973"/>
                <a:gd name="T4" fmla="*/ 167 w 637"/>
                <a:gd name="T5" fmla="*/ 262 h 973"/>
                <a:gd name="T6" fmla="*/ 161 w 637"/>
                <a:gd name="T7" fmla="*/ 296 h 973"/>
                <a:gd name="T8" fmla="*/ 102 w 637"/>
                <a:gd name="T9" fmla="*/ 303 h 973"/>
                <a:gd name="T10" fmla="*/ 72 w 637"/>
                <a:gd name="T11" fmla="*/ 324 h 973"/>
                <a:gd name="T12" fmla="*/ 61 w 637"/>
                <a:gd name="T13" fmla="*/ 349 h 973"/>
                <a:gd name="T14" fmla="*/ 85 w 637"/>
                <a:gd name="T15" fmla="*/ 368 h 973"/>
                <a:gd name="T16" fmla="*/ 66 w 637"/>
                <a:gd name="T17" fmla="*/ 387 h 973"/>
                <a:gd name="T18" fmla="*/ 44 w 637"/>
                <a:gd name="T19" fmla="*/ 408 h 973"/>
                <a:gd name="T20" fmla="*/ 59 w 637"/>
                <a:gd name="T21" fmla="*/ 434 h 973"/>
                <a:gd name="T22" fmla="*/ 40 w 637"/>
                <a:gd name="T23" fmla="*/ 467 h 973"/>
                <a:gd name="T24" fmla="*/ 8 w 637"/>
                <a:gd name="T25" fmla="*/ 533 h 973"/>
                <a:gd name="T26" fmla="*/ 17 w 637"/>
                <a:gd name="T27" fmla="*/ 573 h 973"/>
                <a:gd name="T28" fmla="*/ 21 w 637"/>
                <a:gd name="T29" fmla="*/ 603 h 973"/>
                <a:gd name="T30" fmla="*/ 6 w 637"/>
                <a:gd name="T31" fmla="*/ 639 h 973"/>
                <a:gd name="T32" fmla="*/ 0 w 637"/>
                <a:gd name="T33" fmla="*/ 677 h 973"/>
                <a:gd name="T34" fmla="*/ 59 w 637"/>
                <a:gd name="T35" fmla="*/ 726 h 973"/>
                <a:gd name="T36" fmla="*/ 59 w 637"/>
                <a:gd name="T37" fmla="*/ 770 h 973"/>
                <a:gd name="T38" fmla="*/ 99 w 637"/>
                <a:gd name="T39" fmla="*/ 793 h 973"/>
                <a:gd name="T40" fmla="*/ 148 w 637"/>
                <a:gd name="T41" fmla="*/ 855 h 973"/>
                <a:gd name="T42" fmla="*/ 193 w 637"/>
                <a:gd name="T43" fmla="*/ 853 h 973"/>
                <a:gd name="T44" fmla="*/ 258 w 637"/>
                <a:gd name="T45" fmla="*/ 846 h 973"/>
                <a:gd name="T46" fmla="*/ 309 w 637"/>
                <a:gd name="T47" fmla="*/ 817 h 973"/>
                <a:gd name="T48" fmla="*/ 330 w 637"/>
                <a:gd name="T49" fmla="*/ 812 h 973"/>
                <a:gd name="T50" fmla="*/ 366 w 637"/>
                <a:gd name="T51" fmla="*/ 844 h 973"/>
                <a:gd name="T52" fmla="*/ 415 w 637"/>
                <a:gd name="T53" fmla="*/ 886 h 973"/>
                <a:gd name="T54" fmla="*/ 406 w 637"/>
                <a:gd name="T55" fmla="*/ 946 h 973"/>
                <a:gd name="T56" fmla="*/ 421 w 637"/>
                <a:gd name="T57" fmla="*/ 941 h 973"/>
                <a:gd name="T58" fmla="*/ 446 w 637"/>
                <a:gd name="T59" fmla="*/ 948 h 973"/>
                <a:gd name="T60" fmla="*/ 482 w 637"/>
                <a:gd name="T61" fmla="*/ 971 h 973"/>
                <a:gd name="T62" fmla="*/ 521 w 637"/>
                <a:gd name="T63" fmla="*/ 965 h 973"/>
                <a:gd name="T64" fmla="*/ 556 w 637"/>
                <a:gd name="T65" fmla="*/ 941 h 973"/>
                <a:gd name="T66" fmla="*/ 592 w 637"/>
                <a:gd name="T67" fmla="*/ 935 h 973"/>
                <a:gd name="T68" fmla="*/ 593 w 637"/>
                <a:gd name="T69" fmla="*/ 895 h 973"/>
                <a:gd name="T70" fmla="*/ 622 w 637"/>
                <a:gd name="T71" fmla="*/ 868 h 973"/>
                <a:gd name="T72" fmla="*/ 592 w 637"/>
                <a:gd name="T73" fmla="*/ 802 h 973"/>
                <a:gd name="T74" fmla="*/ 546 w 637"/>
                <a:gd name="T75" fmla="*/ 700 h 973"/>
                <a:gd name="T76" fmla="*/ 518 w 637"/>
                <a:gd name="T77" fmla="*/ 696 h 973"/>
                <a:gd name="T78" fmla="*/ 508 w 637"/>
                <a:gd name="T79" fmla="*/ 654 h 973"/>
                <a:gd name="T80" fmla="*/ 491 w 637"/>
                <a:gd name="T81" fmla="*/ 635 h 973"/>
                <a:gd name="T82" fmla="*/ 415 w 637"/>
                <a:gd name="T83" fmla="*/ 597 h 973"/>
                <a:gd name="T84" fmla="*/ 394 w 637"/>
                <a:gd name="T85" fmla="*/ 567 h 973"/>
                <a:gd name="T86" fmla="*/ 385 w 637"/>
                <a:gd name="T87" fmla="*/ 506 h 973"/>
                <a:gd name="T88" fmla="*/ 396 w 637"/>
                <a:gd name="T89" fmla="*/ 438 h 973"/>
                <a:gd name="T90" fmla="*/ 389 w 637"/>
                <a:gd name="T91" fmla="*/ 402 h 973"/>
                <a:gd name="T92" fmla="*/ 400 w 637"/>
                <a:gd name="T93" fmla="*/ 353 h 973"/>
                <a:gd name="T94" fmla="*/ 398 w 637"/>
                <a:gd name="T95" fmla="*/ 307 h 973"/>
                <a:gd name="T96" fmla="*/ 427 w 637"/>
                <a:gd name="T97" fmla="*/ 284 h 973"/>
                <a:gd name="T98" fmla="*/ 406 w 637"/>
                <a:gd name="T99" fmla="*/ 231 h 973"/>
                <a:gd name="T100" fmla="*/ 410 w 637"/>
                <a:gd name="T101" fmla="*/ 212 h 973"/>
                <a:gd name="T102" fmla="*/ 449 w 637"/>
                <a:gd name="T103" fmla="*/ 220 h 973"/>
                <a:gd name="T104" fmla="*/ 396 w 637"/>
                <a:gd name="T105" fmla="*/ 150 h 973"/>
                <a:gd name="T106" fmla="*/ 343 w 637"/>
                <a:gd name="T107" fmla="*/ 142 h 973"/>
                <a:gd name="T108" fmla="*/ 351 w 637"/>
                <a:gd name="T109" fmla="*/ 118 h 973"/>
                <a:gd name="T110" fmla="*/ 332 w 637"/>
                <a:gd name="T111" fmla="*/ 61 h 973"/>
                <a:gd name="T112" fmla="*/ 343 w 637"/>
                <a:gd name="T113" fmla="*/ 4 h 973"/>
                <a:gd name="T114" fmla="*/ 311 w 637"/>
                <a:gd name="T115" fmla="*/ 36 h 973"/>
                <a:gd name="T116" fmla="*/ 292 w 637"/>
                <a:gd name="T117" fmla="*/ 72 h 973"/>
                <a:gd name="T118" fmla="*/ 207 w 637"/>
                <a:gd name="T119" fmla="*/ 97 h 973"/>
                <a:gd name="T120" fmla="*/ 201 w 637"/>
                <a:gd name="T121" fmla="*/ 150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7" h="973">
                  <a:moveTo>
                    <a:pt x="205" y="154"/>
                  </a:moveTo>
                  <a:lnTo>
                    <a:pt x="205" y="154"/>
                  </a:lnTo>
                  <a:lnTo>
                    <a:pt x="209" y="159"/>
                  </a:lnTo>
                  <a:lnTo>
                    <a:pt x="210" y="163"/>
                  </a:lnTo>
                  <a:lnTo>
                    <a:pt x="210" y="163"/>
                  </a:lnTo>
                  <a:lnTo>
                    <a:pt x="212" y="169"/>
                  </a:lnTo>
                  <a:lnTo>
                    <a:pt x="212" y="173"/>
                  </a:lnTo>
                  <a:lnTo>
                    <a:pt x="209" y="178"/>
                  </a:lnTo>
                  <a:lnTo>
                    <a:pt x="201" y="182"/>
                  </a:lnTo>
                  <a:lnTo>
                    <a:pt x="201" y="182"/>
                  </a:lnTo>
                  <a:lnTo>
                    <a:pt x="184" y="188"/>
                  </a:lnTo>
                  <a:lnTo>
                    <a:pt x="184" y="188"/>
                  </a:lnTo>
                  <a:lnTo>
                    <a:pt x="173" y="193"/>
                  </a:lnTo>
                  <a:lnTo>
                    <a:pt x="169" y="197"/>
                  </a:lnTo>
                  <a:lnTo>
                    <a:pt x="165" y="203"/>
                  </a:lnTo>
                  <a:lnTo>
                    <a:pt x="165" y="203"/>
                  </a:lnTo>
                  <a:lnTo>
                    <a:pt x="165" y="214"/>
                  </a:lnTo>
                  <a:lnTo>
                    <a:pt x="167" y="228"/>
                  </a:lnTo>
                  <a:lnTo>
                    <a:pt x="167" y="228"/>
                  </a:lnTo>
                  <a:lnTo>
                    <a:pt x="169" y="250"/>
                  </a:lnTo>
                  <a:lnTo>
                    <a:pt x="167" y="262"/>
                  </a:lnTo>
                  <a:lnTo>
                    <a:pt x="165" y="273"/>
                  </a:lnTo>
                  <a:lnTo>
                    <a:pt x="165" y="273"/>
                  </a:lnTo>
                  <a:lnTo>
                    <a:pt x="163" y="283"/>
                  </a:lnTo>
                  <a:lnTo>
                    <a:pt x="163" y="288"/>
                  </a:lnTo>
                  <a:lnTo>
                    <a:pt x="163" y="288"/>
                  </a:lnTo>
                  <a:lnTo>
                    <a:pt x="163" y="292"/>
                  </a:lnTo>
                  <a:lnTo>
                    <a:pt x="161" y="296"/>
                  </a:lnTo>
                  <a:lnTo>
                    <a:pt x="161" y="296"/>
                  </a:lnTo>
                  <a:lnTo>
                    <a:pt x="157" y="296"/>
                  </a:lnTo>
                  <a:lnTo>
                    <a:pt x="150" y="298"/>
                  </a:lnTo>
                  <a:lnTo>
                    <a:pt x="150" y="298"/>
                  </a:lnTo>
                  <a:lnTo>
                    <a:pt x="129" y="300"/>
                  </a:lnTo>
                  <a:lnTo>
                    <a:pt x="129" y="300"/>
                  </a:lnTo>
                  <a:lnTo>
                    <a:pt x="102" y="303"/>
                  </a:lnTo>
                  <a:lnTo>
                    <a:pt x="85" y="309"/>
                  </a:lnTo>
                  <a:lnTo>
                    <a:pt x="85" y="309"/>
                  </a:lnTo>
                  <a:lnTo>
                    <a:pt x="80" y="313"/>
                  </a:lnTo>
                  <a:lnTo>
                    <a:pt x="76" y="315"/>
                  </a:lnTo>
                  <a:lnTo>
                    <a:pt x="74" y="319"/>
                  </a:lnTo>
                  <a:lnTo>
                    <a:pt x="72" y="324"/>
                  </a:lnTo>
                  <a:lnTo>
                    <a:pt x="72" y="324"/>
                  </a:lnTo>
                  <a:lnTo>
                    <a:pt x="70" y="328"/>
                  </a:lnTo>
                  <a:lnTo>
                    <a:pt x="68" y="332"/>
                  </a:lnTo>
                  <a:lnTo>
                    <a:pt x="63" y="338"/>
                  </a:lnTo>
                  <a:lnTo>
                    <a:pt x="63" y="338"/>
                  </a:lnTo>
                  <a:lnTo>
                    <a:pt x="59" y="343"/>
                  </a:lnTo>
                  <a:lnTo>
                    <a:pt x="59" y="345"/>
                  </a:lnTo>
                  <a:lnTo>
                    <a:pt x="61" y="349"/>
                  </a:lnTo>
                  <a:lnTo>
                    <a:pt x="61" y="349"/>
                  </a:lnTo>
                  <a:lnTo>
                    <a:pt x="68" y="357"/>
                  </a:lnTo>
                  <a:lnTo>
                    <a:pt x="76" y="360"/>
                  </a:lnTo>
                  <a:lnTo>
                    <a:pt x="76" y="360"/>
                  </a:lnTo>
                  <a:lnTo>
                    <a:pt x="82" y="364"/>
                  </a:lnTo>
                  <a:lnTo>
                    <a:pt x="85" y="368"/>
                  </a:lnTo>
                  <a:lnTo>
                    <a:pt x="85" y="368"/>
                  </a:lnTo>
                  <a:lnTo>
                    <a:pt x="87" y="372"/>
                  </a:lnTo>
                  <a:lnTo>
                    <a:pt x="85" y="375"/>
                  </a:lnTo>
                  <a:lnTo>
                    <a:pt x="83" y="377"/>
                  </a:lnTo>
                  <a:lnTo>
                    <a:pt x="78" y="383"/>
                  </a:lnTo>
                  <a:lnTo>
                    <a:pt x="78" y="383"/>
                  </a:lnTo>
                  <a:lnTo>
                    <a:pt x="72" y="385"/>
                  </a:lnTo>
                  <a:lnTo>
                    <a:pt x="66" y="387"/>
                  </a:lnTo>
                  <a:lnTo>
                    <a:pt x="55" y="389"/>
                  </a:lnTo>
                  <a:lnTo>
                    <a:pt x="55" y="389"/>
                  </a:lnTo>
                  <a:lnTo>
                    <a:pt x="49" y="391"/>
                  </a:lnTo>
                  <a:lnTo>
                    <a:pt x="47" y="393"/>
                  </a:lnTo>
                  <a:lnTo>
                    <a:pt x="45" y="396"/>
                  </a:lnTo>
                  <a:lnTo>
                    <a:pt x="45" y="396"/>
                  </a:lnTo>
                  <a:lnTo>
                    <a:pt x="44" y="408"/>
                  </a:lnTo>
                  <a:lnTo>
                    <a:pt x="44" y="408"/>
                  </a:lnTo>
                  <a:lnTo>
                    <a:pt x="44" y="417"/>
                  </a:lnTo>
                  <a:lnTo>
                    <a:pt x="44" y="421"/>
                  </a:lnTo>
                  <a:lnTo>
                    <a:pt x="47" y="425"/>
                  </a:lnTo>
                  <a:lnTo>
                    <a:pt x="47" y="425"/>
                  </a:lnTo>
                  <a:lnTo>
                    <a:pt x="57" y="430"/>
                  </a:lnTo>
                  <a:lnTo>
                    <a:pt x="59" y="434"/>
                  </a:lnTo>
                  <a:lnTo>
                    <a:pt x="59" y="438"/>
                  </a:lnTo>
                  <a:lnTo>
                    <a:pt x="59" y="438"/>
                  </a:lnTo>
                  <a:lnTo>
                    <a:pt x="59" y="442"/>
                  </a:lnTo>
                  <a:lnTo>
                    <a:pt x="57" y="448"/>
                  </a:lnTo>
                  <a:lnTo>
                    <a:pt x="45" y="459"/>
                  </a:lnTo>
                  <a:lnTo>
                    <a:pt x="45" y="459"/>
                  </a:lnTo>
                  <a:lnTo>
                    <a:pt x="40" y="467"/>
                  </a:lnTo>
                  <a:lnTo>
                    <a:pt x="32" y="476"/>
                  </a:lnTo>
                  <a:lnTo>
                    <a:pt x="23" y="499"/>
                  </a:lnTo>
                  <a:lnTo>
                    <a:pt x="23" y="499"/>
                  </a:lnTo>
                  <a:lnTo>
                    <a:pt x="17" y="514"/>
                  </a:lnTo>
                  <a:lnTo>
                    <a:pt x="11" y="527"/>
                  </a:lnTo>
                  <a:lnTo>
                    <a:pt x="11" y="527"/>
                  </a:lnTo>
                  <a:lnTo>
                    <a:pt x="8" y="533"/>
                  </a:lnTo>
                  <a:lnTo>
                    <a:pt x="6" y="540"/>
                  </a:lnTo>
                  <a:lnTo>
                    <a:pt x="8" y="546"/>
                  </a:lnTo>
                  <a:lnTo>
                    <a:pt x="8" y="554"/>
                  </a:lnTo>
                  <a:lnTo>
                    <a:pt x="13" y="565"/>
                  </a:lnTo>
                  <a:lnTo>
                    <a:pt x="17" y="571"/>
                  </a:lnTo>
                  <a:lnTo>
                    <a:pt x="17" y="573"/>
                  </a:lnTo>
                  <a:lnTo>
                    <a:pt x="17" y="573"/>
                  </a:lnTo>
                  <a:lnTo>
                    <a:pt x="19" y="575"/>
                  </a:lnTo>
                  <a:lnTo>
                    <a:pt x="19" y="575"/>
                  </a:lnTo>
                  <a:lnTo>
                    <a:pt x="23" y="580"/>
                  </a:lnTo>
                  <a:lnTo>
                    <a:pt x="25" y="588"/>
                  </a:lnTo>
                  <a:lnTo>
                    <a:pt x="25" y="595"/>
                  </a:lnTo>
                  <a:lnTo>
                    <a:pt x="23" y="599"/>
                  </a:lnTo>
                  <a:lnTo>
                    <a:pt x="21" y="603"/>
                  </a:lnTo>
                  <a:lnTo>
                    <a:pt x="21" y="603"/>
                  </a:lnTo>
                  <a:lnTo>
                    <a:pt x="17" y="609"/>
                  </a:lnTo>
                  <a:lnTo>
                    <a:pt x="13" y="616"/>
                  </a:lnTo>
                  <a:lnTo>
                    <a:pt x="9" y="630"/>
                  </a:lnTo>
                  <a:lnTo>
                    <a:pt x="9" y="630"/>
                  </a:lnTo>
                  <a:lnTo>
                    <a:pt x="6" y="639"/>
                  </a:lnTo>
                  <a:lnTo>
                    <a:pt x="6" y="639"/>
                  </a:lnTo>
                  <a:lnTo>
                    <a:pt x="6" y="639"/>
                  </a:lnTo>
                  <a:lnTo>
                    <a:pt x="6" y="645"/>
                  </a:lnTo>
                  <a:lnTo>
                    <a:pt x="6" y="645"/>
                  </a:lnTo>
                  <a:lnTo>
                    <a:pt x="4" y="660"/>
                  </a:lnTo>
                  <a:lnTo>
                    <a:pt x="2" y="669"/>
                  </a:lnTo>
                  <a:lnTo>
                    <a:pt x="0" y="677"/>
                  </a:lnTo>
                  <a:lnTo>
                    <a:pt x="0" y="677"/>
                  </a:lnTo>
                  <a:lnTo>
                    <a:pt x="19" y="694"/>
                  </a:lnTo>
                  <a:lnTo>
                    <a:pt x="32" y="704"/>
                  </a:lnTo>
                  <a:lnTo>
                    <a:pt x="45" y="713"/>
                  </a:lnTo>
                  <a:lnTo>
                    <a:pt x="45" y="713"/>
                  </a:lnTo>
                  <a:lnTo>
                    <a:pt x="51" y="717"/>
                  </a:lnTo>
                  <a:lnTo>
                    <a:pt x="55" y="721"/>
                  </a:lnTo>
                  <a:lnTo>
                    <a:pt x="59" y="726"/>
                  </a:lnTo>
                  <a:lnTo>
                    <a:pt x="61" y="732"/>
                  </a:lnTo>
                  <a:lnTo>
                    <a:pt x="61" y="743"/>
                  </a:lnTo>
                  <a:lnTo>
                    <a:pt x="59" y="755"/>
                  </a:lnTo>
                  <a:lnTo>
                    <a:pt x="59" y="755"/>
                  </a:lnTo>
                  <a:lnTo>
                    <a:pt x="59" y="766"/>
                  </a:lnTo>
                  <a:lnTo>
                    <a:pt x="59" y="766"/>
                  </a:lnTo>
                  <a:lnTo>
                    <a:pt x="59" y="770"/>
                  </a:lnTo>
                  <a:lnTo>
                    <a:pt x="63" y="772"/>
                  </a:lnTo>
                  <a:lnTo>
                    <a:pt x="74" y="777"/>
                  </a:lnTo>
                  <a:lnTo>
                    <a:pt x="74" y="777"/>
                  </a:lnTo>
                  <a:lnTo>
                    <a:pt x="87" y="783"/>
                  </a:lnTo>
                  <a:lnTo>
                    <a:pt x="93" y="787"/>
                  </a:lnTo>
                  <a:lnTo>
                    <a:pt x="99" y="793"/>
                  </a:lnTo>
                  <a:lnTo>
                    <a:pt x="99" y="793"/>
                  </a:lnTo>
                  <a:lnTo>
                    <a:pt x="102" y="798"/>
                  </a:lnTo>
                  <a:lnTo>
                    <a:pt x="106" y="806"/>
                  </a:lnTo>
                  <a:lnTo>
                    <a:pt x="106" y="806"/>
                  </a:lnTo>
                  <a:lnTo>
                    <a:pt x="112" y="817"/>
                  </a:lnTo>
                  <a:lnTo>
                    <a:pt x="119" y="831"/>
                  </a:lnTo>
                  <a:lnTo>
                    <a:pt x="131" y="842"/>
                  </a:lnTo>
                  <a:lnTo>
                    <a:pt x="148" y="855"/>
                  </a:lnTo>
                  <a:lnTo>
                    <a:pt x="148" y="855"/>
                  </a:lnTo>
                  <a:lnTo>
                    <a:pt x="163" y="863"/>
                  </a:lnTo>
                  <a:lnTo>
                    <a:pt x="173" y="863"/>
                  </a:lnTo>
                  <a:lnTo>
                    <a:pt x="180" y="861"/>
                  </a:lnTo>
                  <a:lnTo>
                    <a:pt x="186" y="857"/>
                  </a:lnTo>
                  <a:lnTo>
                    <a:pt x="186" y="857"/>
                  </a:lnTo>
                  <a:lnTo>
                    <a:pt x="193" y="853"/>
                  </a:lnTo>
                  <a:lnTo>
                    <a:pt x="201" y="850"/>
                  </a:lnTo>
                  <a:lnTo>
                    <a:pt x="209" y="846"/>
                  </a:lnTo>
                  <a:lnTo>
                    <a:pt x="220" y="846"/>
                  </a:lnTo>
                  <a:lnTo>
                    <a:pt x="220" y="846"/>
                  </a:lnTo>
                  <a:lnTo>
                    <a:pt x="246" y="848"/>
                  </a:lnTo>
                  <a:lnTo>
                    <a:pt x="258" y="846"/>
                  </a:lnTo>
                  <a:lnTo>
                    <a:pt x="258" y="846"/>
                  </a:lnTo>
                  <a:lnTo>
                    <a:pt x="269" y="844"/>
                  </a:lnTo>
                  <a:lnTo>
                    <a:pt x="269" y="844"/>
                  </a:lnTo>
                  <a:lnTo>
                    <a:pt x="279" y="842"/>
                  </a:lnTo>
                  <a:lnTo>
                    <a:pt x="290" y="836"/>
                  </a:lnTo>
                  <a:lnTo>
                    <a:pt x="290" y="836"/>
                  </a:lnTo>
                  <a:lnTo>
                    <a:pt x="300" y="829"/>
                  </a:lnTo>
                  <a:lnTo>
                    <a:pt x="309" y="817"/>
                  </a:lnTo>
                  <a:lnTo>
                    <a:pt x="309" y="817"/>
                  </a:lnTo>
                  <a:lnTo>
                    <a:pt x="313" y="813"/>
                  </a:lnTo>
                  <a:lnTo>
                    <a:pt x="313" y="813"/>
                  </a:lnTo>
                  <a:lnTo>
                    <a:pt x="319" y="810"/>
                  </a:lnTo>
                  <a:lnTo>
                    <a:pt x="324" y="810"/>
                  </a:lnTo>
                  <a:lnTo>
                    <a:pt x="324" y="810"/>
                  </a:lnTo>
                  <a:lnTo>
                    <a:pt x="330" y="812"/>
                  </a:lnTo>
                  <a:lnTo>
                    <a:pt x="336" y="813"/>
                  </a:lnTo>
                  <a:lnTo>
                    <a:pt x="336" y="813"/>
                  </a:lnTo>
                  <a:lnTo>
                    <a:pt x="341" y="819"/>
                  </a:lnTo>
                  <a:lnTo>
                    <a:pt x="349" y="825"/>
                  </a:lnTo>
                  <a:lnTo>
                    <a:pt x="360" y="836"/>
                  </a:lnTo>
                  <a:lnTo>
                    <a:pt x="360" y="836"/>
                  </a:lnTo>
                  <a:lnTo>
                    <a:pt x="366" y="844"/>
                  </a:lnTo>
                  <a:lnTo>
                    <a:pt x="375" y="851"/>
                  </a:lnTo>
                  <a:lnTo>
                    <a:pt x="396" y="865"/>
                  </a:lnTo>
                  <a:lnTo>
                    <a:pt x="396" y="865"/>
                  </a:lnTo>
                  <a:lnTo>
                    <a:pt x="406" y="870"/>
                  </a:lnTo>
                  <a:lnTo>
                    <a:pt x="406" y="870"/>
                  </a:lnTo>
                  <a:lnTo>
                    <a:pt x="413" y="878"/>
                  </a:lnTo>
                  <a:lnTo>
                    <a:pt x="415" y="886"/>
                  </a:lnTo>
                  <a:lnTo>
                    <a:pt x="415" y="893"/>
                  </a:lnTo>
                  <a:lnTo>
                    <a:pt x="411" y="904"/>
                  </a:lnTo>
                  <a:lnTo>
                    <a:pt x="411" y="904"/>
                  </a:lnTo>
                  <a:lnTo>
                    <a:pt x="408" y="918"/>
                  </a:lnTo>
                  <a:lnTo>
                    <a:pt x="406" y="933"/>
                  </a:lnTo>
                  <a:lnTo>
                    <a:pt x="406" y="933"/>
                  </a:lnTo>
                  <a:lnTo>
                    <a:pt x="406" y="946"/>
                  </a:lnTo>
                  <a:lnTo>
                    <a:pt x="406" y="946"/>
                  </a:lnTo>
                  <a:lnTo>
                    <a:pt x="408" y="944"/>
                  </a:lnTo>
                  <a:lnTo>
                    <a:pt x="408" y="944"/>
                  </a:lnTo>
                  <a:lnTo>
                    <a:pt x="415" y="939"/>
                  </a:lnTo>
                  <a:lnTo>
                    <a:pt x="417" y="939"/>
                  </a:lnTo>
                  <a:lnTo>
                    <a:pt x="421" y="941"/>
                  </a:lnTo>
                  <a:lnTo>
                    <a:pt x="421" y="941"/>
                  </a:lnTo>
                  <a:lnTo>
                    <a:pt x="425" y="944"/>
                  </a:lnTo>
                  <a:lnTo>
                    <a:pt x="432" y="948"/>
                  </a:lnTo>
                  <a:lnTo>
                    <a:pt x="432" y="948"/>
                  </a:lnTo>
                  <a:lnTo>
                    <a:pt x="438" y="950"/>
                  </a:lnTo>
                  <a:lnTo>
                    <a:pt x="442" y="948"/>
                  </a:lnTo>
                  <a:lnTo>
                    <a:pt x="442" y="948"/>
                  </a:lnTo>
                  <a:lnTo>
                    <a:pt x="446" y="948"/>
                  </a:lnTo>
                  <a:lnTo>
                    <a:pt x="449" y="946"/>
                  </a:lnTo>
                  <a:lnTo>
                    <a:pt x="457" y="950"/>
                  </a:lnTo>
                  <a:lnTo>
                    <a:pt x="457" y="950"/>
                  </a:lnTo>
                  <a:lnTo>
                    <a:pt x="466" y="956"/>
                  </a:lnTo>
                  <a:lnTo>
                    <a:pt x="474" y="965"/>
                  </a:lnTo>
                  <a:lnTo>
                    <a:pt x="474" y="965"/>
                  </a:lnTo>
                  <a:lnTo>
                    <a:pt x="482" y="971"/>
                  </a:lnTo>
                  <a:lnTo>
                    <a:pt x="489" y="973"/>
                  </a:lnTo>
                  <a:lnTo>
                    <a:pt x="489" y="973"/>
                  </a:lnTo>
                  <a:lnTo>
                    <a:pt x="501" y="973"/>
                  </a:lnTo>
                  <a:lnTo>
                    <a:pt x="512" y="969"/>
                  </a:lnTo>
                  <a:lnTo>
                    <a:pt x="512" y="969"/>
                  </a:lnTo>
                  <a:lnTo>
                    <a:pt x="518" y="967"/>
                  </a:lnTo>
                  <a:lnTo>
                    <a:pt x="521" y="965"/>
                  </a:lnTo>
                  <a:lnTo>
                    <a:pt x="527" y="958"/>
                  </a:lnTo>
                  <a:lnTo>
                    <a:pt x="527" y="958"/>
                  </a:lnTo>
                  <a:lnTo>
                    <a:pt x="533" y="950"/>
                  </a:lnTo>
                  <a:lnTo>
                    <a:pt x="542" y="944"/>
                  </a:lnTo>
                  <a:lnTo>
                    <a:pt x="542" y="944"/>
                  </a:lnTo>
                  <a:lnTo>
                    <a:pt x="550" y="941"/>
                  </a:lnTo>
                  <a:lnTo>
                    <a:pt x="556" y="941"/>
                  </a:lnTo>
                  <a:lnTo>
                    <a:pt x="569" y="942"/>
                  </a:lnTo>
                  <a:lnTo>
                    <a:pt x="569" y="942"/>
                  </a:lnTo>
                  <a:lnTo>
                    <a:pt x="576" y="944"/>
                  </a:lnTo>
                  <a:lnTo>
                    <a:pt x="584" y="942"/>
                  </a:lnTo>
                  <a:lnTo>
                    <a:pt x="584" y="942"/>
                  </a:lnTo>
                  <a:lnTo>
                    <a:pt x="590" y="941"/>
                  </a:lnTo>
                  <a:lnTo>
                    <a:pt x="592" y="935"/>
                  </a:lnTo>
                  <a:lnTo>
                    <a:pt x="592" y="935"/>
                  </a:lnTo>
                  <a:lnTo>
                    <a:pt x="593" y="927"/>
                  </a:lnTo>
                  <a:lnTo>
                    <a:pt x="592" y="916"/>
                  </a:lnTo>
                  <a:lnTo>
                    <a:pt x="592" y="916"/>
                  </a:lnTo>
                  <a:lnTo>
                    <a:pt x="592" y="903"/>
                  </a:lnTo>
                  <a:lnTo>
                    <a:pt x="593" y="895"/>
                  </a:lnTo>
                  <a:lnTo>
                    <a:pt x="593" y="895"/>
                  </a:lnTo>
                  <a:lnTo>
                    <a:pt x="595" y="889"/>
                  </a:lnTo>
                  <a:lnTo>
                    <a:pt x="601" y="886"/>
                  </a:lnTo>
                  <a:lnTo>
                    <a:pt x="605" y="884"/>
                  </a:lnTo>
                  <a:lnTo>
                    <a:pt x="605" y="884"/>
                  </a:lnTo>
                  <a:lnTo>
                    <a:pt x="611" y="880"/>
                  </a:lnTo>
                  <a:lnTo>
                    <a:pt x="616" y="876"/>
                  </a:lnTo>
                  <a:lnTo>
                    <a:pt x="622" y="868"/>
                  </a:lnTo>
                  <a:lnTo>
                    <a:pt x="630" y="857"/>
                  </a:lnTo>
                  <a:lnTo>
                    <a:pt x="630" y="857"/>
                  </a:lnTo>
                  <a:lnTo>
                    <a:pt x="637" y="846"/>
                  </a:lnTo>
                  <a:lnTo>
                    <a:pt x="637" y="846"/>
                  </a:lnTo>
                  <a:lnTo>
                    <a:pt x="624" y="836"/>
                  </a:lnTo>
                  <a:lnTo>
                    <a:pt x="609" y="821"/>
                  </a:lnTo>
                  <a:lnTo>
                    <a:pt x="592" y="802"/>
                  </a:lnTo>
                  <a:lnTo>
                    <a:pt x="584" y="791"/>
                  </a:lnTo>
                  <a:lnTo>
                    <a:pt x="578" y="779"/>
                  </a:lnTo>
                  <a:lnTo>
                    <a:pt x="578" y="779"/>
                  </a:lnTo>
                  <a:lnTo>
                    <a:pt x="556" y="724"/>
                  </a:lnTo>
                  <a:lnTo>
                    <a:pt x="556" y="724"/>
                  </a:lnTo>
                  <a:lnTo>
                    <a:pt x="546" y="700"/>
                  </a:lnTo>
                  <a:lnTo>
                    <a:pt x="546" y="700"/>
                  </a:lnTo>
                  <a:lnTo>
                    <a:pt x="544" y="696"/>
                  </a:lnTo>
                  <a:lnTo>
                    <a:pt x="540" y="696"/>
                  </a:lnTo>
                  <a:lnTo>
                    <a:pt x="529" y="696"/>
                  </a:lnTo>
                  <a:lnTo>
                    <a:pt x="529" y="696"/>
                  </a:lnTo>
                  <a:lnTo>
                    <a:pt x="518" y="696"/>
                  </a:lnTo>
                  <a:lnTo>
                    <a:pt x="518" y="696"/>
                  </a:lnTo>
                  <a:lnTo>
                    <a:pt x="518" y="696"/>
                  </a:lnTo>
                  <a:lnTo>
                    <a:pt x="514" y="694"/>
                  </a:lnTo>
                  <a:lnTo>
                    <a:pt x="512" y="690"/>
                  </a:lnTo>
                  <a:lnTo>
                    <a:pt x="510" y="685"/>
                  </a:lnTo>
                  <a:lnTo>
                    <a:pt x="508" y="679"/>
                  </a:lnTo>
                  <a:lnTo>
                    <a:pt x="508" y="679"/>
                  </a:lnTo>
                  <a:lnTo>
                    <a:pt x="508" y="666"/>
                  </a:lnTo>
                  <a:lnTo>
                    <a:pt x="508" y="654"/>
                  </a:lnTo>
                  <a:lnTo>
                    <a:pt x="508" y="654"/>
                  </a:lnTo>
                  <a:lnTo>
                    <a:pt x="510" y="650"/>
                  </a:lnTo>
                  <a:lnTo>
                    <a:pt x="510" y="650"/>
                  </a:lnTo>
                  <a:lnTo>
                    <a:pt x="508" y="647"/>
                  </a:lnTo>
                  <a:lnTo>
                    <a:pt x="504" y="643"/>
                  </a:lnTo>
                  <a:lnTo>
                    <a:pt x="491" y="635"/>
                  </a:lnTo>
                  <a:lnTo>
                    <a:pt x="491" y="635"/>
                  </a:lnTo>
                  <a:lnTo>
                    <a:pt x="480" y="630"/>
                  </a:lnTo>
                  <a:lnTo>
                    <a:pt x="480" y="630"/>
                  </a:lnTo>
                  <a:lnTo>
                    <a:pt x="459" y="622"/>
                  </a:lnTo>
                  <a:lnTo>
                    <a:pt x="459" y="622"/>
                  </a:lnTo>
                  <a:lnTo>
                    <a:pt x="436" y="611"/>
                  </a:lnTo>
                  <a:lnTo>
                    <a:pt x="425" y="605"/>
                  </a:lnTo>
                  <a:lnTo>
                    <a:pt x="415" y="597"/>
                  </a:lnTo>
                  <a:lnTo>
                    <a:pt x="415" y="597"/>
                  </a:lnTo>
                  <a:lnTo>
                    <a:pt x="408" y="586"/>
                  </a:lnTo>
                  <a:lnTo>
                    <a:pt x="402" y="578"/>
                  </a:lnTo>
                  <a:lnTo>
                    <a:pt x="402" y="578"/>
                  </a:lnTo>
                  <a:lnTo>
                    <a:pt x="398" y="571"/>
                  </a:lnTo>
                  <a:lnTo>
                    <a:pt x="394" y="567"/>
                  </a:lnTo>
                  <a:lnTo>
                    <a:pt x="394" y="567"/>
                  </a:lnTo>
                  <a:lnTo>
                    <a:pt x="391" y="565"/>
                  </a:lnTo>
                  <a:lnTo>
                    <a:pt x="389" y="559"/>
                  </a:lnTo>
                  <a:lnTo>
                    <a:pt x="385" y="546"/>
                  </a:lnTo>
                  <a:lnTo>
                    <a:pt x="385" y="529"/>
                  </a:lnTo>
                  <a:lnTo>
                    <a:pt x="385" y="512"/>
                  </a:lnTo>
                  <a:lnTo>
                    <a:pt x="385" y="506"/>
                  </a:lnTo>
                  <a:lnTo>
                    <a:pt x="385" y="506"/>
                  </a:lnTo>
                  <a:lnTo>
                    <a:pt x="385" y="489"/>
                  </a:lnTo>
                  <a:lnTo>
                    <a:pt x="385" y="476"/>
                  </a:lnTo>
                  <a:lnTo>
                    <a:pt x="385" y="476"/>
                  </a:lnTo>
                  <a:lnTo>
                    <a:pt x="389" y="461"/>
                  </a:lnTo>
                  <a:lnTo>
                    <a:pt x="394" y="448"/>
                  </a:lnTo>
                  <a:lnTo>
                    <a:pt x="394" y="448"/>
                  </a:lnTo>
                  <a:lnTo>
                    <a:pt x="396" y="438"/>
                  </a:lnTo>
                  <a:lnTo>
                    <a:pt x="398" y="432"/>
                  </a:lnTo>
                  <a:lnTo>
                    <a:pt x="396" y="427"/>
                  </a:lnTo>
                  <a:lnTo>
                    <a:pt x="394" y="421"/>
                  </a:lnTo>
                  <a:lnTo>
                    <a:pt x="394" y="421"/>
                  </a:lnTo>
                  <a:lnTo>
                    <a:pt x="392" y="417"/>
                  </a:lnTo>
                  <a:lnTo>
                    <a:pt x="392" y="417"/>
                  </a:lnTo>
                  <a:lnTo>
                    <a:pt x="389" y="402"/>
                  </a:lnTo>
                  <a:lnTo>
                    <a:pt x="389" y="381"/>
                  </a:lnTo>
                  <a:lnTo>
                    <a:pt x="389" y="381"/>
                  </a:lnTo>
                  <a:lnTo>
                    <a:pt x="391" y="368"/>
                  </a:lnTo>
                  <a:lnTo>
                    <a:pt x="392" y="362"/>
                  </a:lnTo>
                  <a:lnTo>
                    <a:pt x="396" y="358"/>
                  </a:lnTo>
                  <a:lnTo>
                    <a:pt x="396" y="358"/>
                  </a:lnTo>
                  <a:lnTo>
                    <a:pt x="400" y="353"/>
                  </a:lnTo>
                  <a:lnTo>
                    <a:pt x="398" y="347"/>
                  </a:lnTo>
                  <a:lnTo>
                    <a:pt x="398" y="347"/>
                  </a:lnTo>
                  <a:lnTo>
                    <a:pt x="396" y="332"/>
                  </a:lnTo>
                  <a:lnTo>
                    <a:pt x="396" y="332"/>
                  </a:lnTo>
                  <a:lnTo>
                    <a:pt x="396" y="322"/>
                  </a:lnTo>
                  <a:lnTo>
                    <a:pt x="396" y="315"/>
                  </a:lnTo>
                  <a:lnTo>
                    <a:pt x="398" y="307"/>
                  </a:lnTo>
                  <a:lnTo>
                    <a:pt x="402" y="302"/>
                  </a:lnTo>
                  <a:lnTo>
                    <a:pt x="402" y="302"/>
                  </a:lnTo>
                  <a:lnTo>
                    <a:pt x="408" y="296"/>
                  </a:lnTo>
                  <a:lnTo>
                    <a:pt x="413" y="292"/>
                  </a:lnTo>
                  <a:lnTo>
                    <a:pt x="419" y="288"/>
                  </a:lnTo>
                  <a:lnTo>
                    <a:pt x="427" y="284"/>
                  </a:lnTo>
                  <a:lnTo>
                    <a:pt x="427" y="284"/>
                  </a:lnTo>
                  <a:lnTo>
                    <a:pt x="430" y="283"/>
                  </a:lnTo>
                  <a:lnTo>
                    <a:pt x="430" y="279"/>
                  </a:lnTo>
                  <a:lnTo>
                    <a:pt x="430" y="279"/>
                  </a:lnTo>
                  <a:lnTo>
                    <a:pt x="427" y="267"/>
                  </a:lnTo>
                  <a:lnTo>
                    <a:pt x="417" y="254"/>
                  </a:lnTo>
                  <a:lnTo>
                    <a:pt x="417" y="254"/>
                  </a:lnTo>
                  <a:lnTo>
                    <a:pt x="406" y="231"/>
                  </a:lnTo>
                  <a:lnTo>
                    <a:pt x="406" y="231"/>
                  </a:lnTo>
                  <a:lnTo>
                    <a:pt x="402" y="224"/>
                  </a:lnTo>
                  <a:lnTo>
                    <a:pt x="402" y="218"/>
                  </a:lnTo>
                  <a:lnTo>
                    <a:pt x="402" y="214"/>
                  </a:lnTo>
                  <a:lnTo>
                    <a:pt x="406" y="212"/>
                  </a:lnTo>
                  <a:lnTo>
                    <a:pt x="406" y="212"/>
                  </a:lnTo>
                  <a:lnTo>
                    <a:pt x="410" y="212"/>
                  </a:lnTo>
                  <a:lnTo>
                    <a:pt x="413" y="212"/>
                  </a:lnTo>
                  <a:lnTo>
                    <a:pt x="425" y="216"/>
                  </a:lnTo>
                  <a:lnTo>
                    <a:pt x="425" y="216"/>
                  </a:lnTo>
                  <a:lnTo>
                    <a:pt x="434" y="220"/>
                  </a:lnTo>
                  <a:lnTo>
                    <a:pt x="444" y="222"/>
                  </a:lnTo>
                  <a:lnTo>
                    <a:pt x="444" y="222"/>
                  </a:lnTo>
                  <a:lnTo>
                    <a:pt x="449" y="220"/>
                  </a:lnTo>
                  <a:lnTo>
                    <a:pt x="453" y="218"/>
                  </a:lnTo>
                  <a:lnTo>
                    <a:pt x="463" y="209"/>
                  </a:lnTo>
                  <a:lnTo>
                    <a:pt x="463" y="209"/>
                  </a:lnTo>
                  <a:lnTo>
                    <a:pt x="449" y="195"/>
                  </a:lnTo>
                  <a:lnTo>
                    <a:pt x="449" y="195"/>
                  </a:lnTo>
                  <a:lnTo>
                    <a:pt x="429" y="176"/>
                  </a:lnTo>
                  <a:lnTo>
                    <a:pt x="396" y="150"/>
                  </a:lnTo>
                  <a:lnTo>
                    <a:pt x="396" y="150"/>
                  </a:lnTo>
                  <a:lnTo>
                    <a:pt x="389" y="148"/>
                  </a:lnTo>
                  <a:lnTo>
                    <a:pt x="383" y="146"/>
                  </a:lnTo>
                  <a:lnTo>
                    <a:pt x="370" y="144"/>
                  </a:lnTo>
                  <a:lnTo>
                    <a:pt x="355" y="146"/>
                  </a:lnTo>
                  <a:lnTo>
                    <a:pt x="349" y="144"/>
                  </a:lnTo>
                  <a:lnTo>
                    <a:pt x="343" y="142"/>
                  </a:lnTo>
                  <a:lnTo>
                    <a:pt x="343" y="142"/>
                  </a:lnTo>
                  <a:lnTo>
                    <a:pt x="338" y="138"/>
                  </a:lnTo>
                  <a:lnTo>
                    <a:pt x="338" y="137"/>
                  </a:lnTo>
                  <a:lnTo>
                    <a:pt x="338" y="135"/>
                  </a:lnTo>
                  <a:lnTo>
                    <a:pt x="341" y="131"/>
                  </a:lnTo>
                  <a:lnTo>
                    <a:pt x="347" y="123"/>
                  </a:lnTo>
                  <a:lnTo>
                    <a:pt x="351" y="118"/>
                  </a:lnTo>
                  <a:lnTo>
                    <a:pt x="351" y="112"/>
                  </a:lnTo>
                  <a:lnTo>
                    <a:pt x="351" y="112"/>
                  </a:lnTo>
                  <a:lnTo>
                    <a:pt x="347" y="101"/>
                  </a:lnTo>
                  <a:lnTo>
                    <a:pt x="343" y="89"/>
                  </a:lnTo>
                  <a:lnTo>
                    <a:pt x="338" y="76"/>
                  </a:lnTo>
                  <a:lnTo>
                    <a:pt x="332" y="61"/>
                  </a:lnTo>
                  <a:lnTo>
                    <a:pt x="332" y="61"/>
                  </a:lnTo>
                  <a:lnTo>
                    <a:pt x="332" y="53"/>
                  </a:lnTo>
                  <a:lnTo>
                    <a:pt x="332" y="46"/>
                  </a:lnTo>
                  <a:lnTo>
                    <a:pt x="338" y="30"/>
                  </a:lnTo>
                  <a:lnTo>
                    <a:pt x="343" y="17"/>
                  </a:lnTo>
                  <a:lnTo>
                    <a:pt x="345" y="11"/>
                  </a:lnTo>
                  <a:lnTo>
                    <a:pt x="343" y="4"/>
                  </a:lnTo>
                  <a:lnTo>
                    <a:pt x="343" y="4"/>
                  </a:lnTo>
                  <a:lnTo>
                    <a:pt x="341" y="0"/>
                  </a:lnTo>
                  <a:lnTo>
                    <a:pt x="336" y="0"/>
                  </a:lnTo>
                  <a:lnTo>
                    <a:pt x="330" y="4"/>
                  </a:lnTo>
                  <a:lnTo>
                    <a:pt x="324" y="10"/>
                  </a:lnTo>
                  <a:lnTo>
                    <a:pt x="319" y="17"/>
                  </a:lnTo>
                  <a:lnTo>
                    <a:pt x="313" y="27"/>
                  </a:lnTo>
                  <a:lnTo>
                    <a:pt x="311" y="36"/>
                  </a:lnTo>
                  <a:lnTo>
                    <a:pt x="309" y="46"/>
                  </a:lnTo>
                  <a:lnTo>
                    <a:pt x="309" y="46"/>
                  </a:lnTo>
                  <a:lnTo>
                    <a:pt x="307" y="59"/>
                  </a:lnTo>
                  <a:lnTo>
                    <a:pt x="305" y="63"/>
                  </a:lnTo>
                  <a:lnTo>
                    <a:pt x="303" y="66"/>
                  </a:lnTo>
                  <a:lnTo>
                    <a:pt x="298" y="70"/>
                  </a:lnTo>
                  <a:lnTo>
                    <a:pt x="292" y="72"/>
                  </a:lnTo>
                  <a:lnTo>
                    <a:pt x="275" y="76"/>
                  </a:lnTo>
                  <a:lnTo>
                    <a:pt x="275" y="76"/>
                  </a:lnTo>
                  <a:lnTo>
                    <a:pt x="256" y="80"/>
                  </a:lnTo>
                  <a:lnTo>
                    <a:pt x="241" y="85"/>
                  </a:lnTo>
                  <a:lnTo>
                    <a:pt x="226" y="93"/>
                  </a:lnTo>
                  <a:lnTo>
                    <a:pt x="207" y="97"/>
                  </a:lnTo>
                  <a:lnTo>
                    <a:pt x="207" y="97"/>
                  </a:lnTo>
                  <a:lnTo>
                    <a:pt x="207" y="106"/>
                  </a:lnTo>
                  <a:lnTo>
                    <a:pt x="207" y="106"/>
                  </a:lnTo>
                  <a:lnTo>
                    <a:pt x="203" y="129"/>
                  </a:lnTo>
                  <a:lnTo>
                    <a:pt x="201" y="138"/>
                  </a:lnTo>
                  <a:lnTo>
                    <a:pt x="199" y="146"/>
                  </a:lnTo>
                  <a:lnTo>
                    <a:pt x="199" y="146"/>
                  </a:lnTo>
                  <a:lnTo>
                    <a:pt x="201" y="150"/>
                  </a:lnTo>
                  <a:lnTo>
                    <a:pt x="205" y="154"/>
                  </a:lnTo>
                  <a:lnTo>
                    <a:pt x="205" y="154"/>
                  </a:lnTo>
                  <a:close/>
                </a:path>
              </a:pathLst>
            </a:custGeom>
            <a:grpFill/>
            <a:ln>
              <a:noFill/>
            </a:ln>
          </p:spPr>
          <p:txBody>
            <a:bodyPr vert="horz" wrap="square" lIns="91440" tIns="45720" rIns="91440" bIns="180000" numCol="1" anchor="b"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a:ln>
                    <a:noFill/>
                  </a:ln>
                  <a:solidFill>
                    <a:srgbClr val="000000"/>
                  </a:solidFill>
                  <a:effectLst/>
                  <a:uLnTx/>
                  <a:uFillTx/>
                  <a:latin typeface="Calibri"/>
                  <a:ea typeface="+mn-ea"/>
                  <a:cs typeface="+mn-cs"/>
                </a:rPr>
                <a:t>13%</a:t>
              </a:r>
              <a:endParaRPr kumimoji="0" lang="fr-FR" sz="1800" b="1" i="0" u="none" strike="noStrike" kern="1200" cap="none" spc="0" normalizeH="0" baseline="0" noProof="0" dirty="0">
                <a:ln>
                  <a:noFill/>
                </a:ln>
                <a:solidFill>
                  <a:srgbClr val="000000"/>
                </a:solidFill>
                <a:effectLst/>
                <a:uLnTx/>
                <a:uFillTx/>
                <a:latin typeface="Calibri"/>
                <a:ea typeface="+mn-ea"/>
                <a:cs typeface="+mn-cs"/>
              </a:endParaRPr>
            </a:p>
          </p:txBody>
        </p:sp>
      </p:grpSp>
      <p:grpSp>
        <p:nvGrpSpPr>
          <p:cNvPr id="63" name="Groupe 62">
            <a:extLst>
              <a:ext uri="{FF2B5EF4-FFF2-40B4-BE49-F238E27FC236}">
                <a16:creationId xmlns:a16="http://schemas.microsoft.com/office/drawing/2014/main" id="{3B0453F8-9D1E-D7C8-BFEE-5C0AC395C5CF}"/>
              </a:ext>
            </a:extLst>
          </p:cNvPr>
          <p:cNvGrpSpPr/>
          <p:nvPr/>
        </p:nvGrpSpPr>
        <p:grpSpPr>
          <a:xfrm>
            <a:off x="8254010" y="4114025"/>
            <a:ext cx="2117837" cy="2173128"/>
            <a:chOff x="6644209" y="3999873"/>
            <a:chExt cx="2117837" cy="2173128"/>
          </a:xfrm>
          <a:solidFill>
            <a:srgbClr val="E3D8F0"/>
          </a:solidFill>
        </p:grpSpPr>
        <p:sp>
          <p:nvSpPr>
            <p:cNvPr id="64" name="Freeform 19">
              <a:extLst>
                <a:ext uri="{FF2B5EF4-FFF2-40B4-BE49-F238E27FC236}">
                  <a16:creationId xmlns:a16="http://schemas.microsoft.com/office/drawing/2014/main" id="{37C7B100-C1BE-8DEF-C709-E4951E8FF583}"/>
                </a:ext>
              </a:extLst>
            </p:cNvPr>
            <p:cNvSpPr>
              <a:spLocks/>
            </p:cNvSpPr>
            <p:nvPr/>
          </p:nvSpPr>
          <p:spPr bwMode="auto">
            <a:xfrm>
              <a:off x="6785655" y="3999873"/>
              <a:ext cx="835819" cy="1060847"/>
            </a:xfrm>
            <a:custGeom>
              <a:avLst/>
              <a:gdLst>
                <a:gd name="T0" fmla="*/ 28 w 650"/>
                <a:gd name="T1" fmla="*/ 825 h 825"/>
                <a:gd name="T2" fmla="*/ 64 w 650"/>
                <a:gd name="T3" fmla="*/ 810 h 825"/>
                <a:gd name="T4" fmla="*/ 102 w 650"/>
                <a:gd name="T5" fmla="*/ 812 h 825"/>
                <a:gd name="T6" fmla="*/ 138 w 650"/>
                <a:gd name="T7" fmla="*/ 761 h 825"/>
                <a:gd name="T8" fmla="*/ 180 w 650"/>
                <a:gd name="T9" fmla="*/ 717 h 825"/>
                <a:gd name="T10" fmla="*/ 201 w 650"/>
                <a:gd name="T11" fmla="*/ 723 h 825"/>
                <a:gd name="T12" fmla="*/ 237 w 650"/>
                <a:gd name="T13" fmla="*/ 785 h 825"/>
                <a:gd name="T14" fmla="*/ 275 w 650"/>
                <a:gd name="T15" fmla="*/ 751 h 825"/>
                <a:gd name="T16" fmla="*/ 299 w 650"/>
                <a:gd name="T17" fmla="*/ 727 h 825"/>
                <a:gd name="T18" fmla="*/ 328 w 650"/>
                <a:gd name="T19" fmla="*/ 719 h 825"/>
                <a:gd name="T20" fmla="*/ 337 w 650"/>
                <a:gd name="T21" fmla="*/ 706 h 825"/>
                <a:gd name="T22" fmla="*/ 364 w 650"/>
                <a:gd name="T23" fmla="*/ 711 h 825"/>
                <a:gd name="T24" fmla="*/ 400 w 650"/>
                <a:gd name="T25" fmla="*/ 753 h 825"/>
                <a:gd name="T26" fmla="*/ 440 w 650"/>
                <a:gd name="T27" fmla="*/ 728 h 825"/>
                <a:gd name="T28" fmla="*/ 458 w 650"/>
                <a:gd name="T29" fmla="*/ 753 h 825"/>
                <a:gd name="T30" fmla="*/ 498 w 650"/>
                <a:gd name="T31" fmla="*/ 766 h 825"/>
                <a:gd name="T32" fmla="*/ 534 w 650"/>
                <a:gd name="T33" fmla="*/ 740 h 825"/>
                <a:gd name="T34" fmla="*/ 574 w 650"/>
                <a:gd name="T35" fmla="*/ 719 h 825"/>
                <a:gd name="T36" fmla="*/ 606 w 650"/>
                <a:gd name="T37" fmla="*/ 689 h 825"/>
                <a:gd name="T38" fmla="*/ 616 w 650"/>
                <a:gd name="T39" fmla="*/ 662 h 825"/>
                <a:gd name="T40" fmla="*/ 648 w 650"/>
                <a:gd name="T41" fmla="*/ 611 h 825"/>
                <a:gd name="T42" fmla="*/ 631 w 650"/>
                <a:gd name="T43" fmla="*/ 571 h 825"/>
                <a:gd name="T44" fmla="*/ 612 w 650"/>
                <a:gd name="T45" fmla="*/ 546 h 825"/>
                <a:gd name="T46" fmla="*/ 584 w 650"/>
                <a:gd name="T47" fmla="*/ 541 h 825"/>
                <a:gd name="T48" fmla="*/ 527 w 650"/>
                <a:gd name="T49" fmla="*/ 550 h 825"/>
                <a:gd name="T50" fmla="*/ 512 w 650"/>
                <a:gd name="T51" fmla="*/ 518 h 825"/>
                <a:gd name="T52" fmla="*/ 481 w 650"/>
                <a:gd name="T53" fmla="*/ 444 h 825"/>
                <a:gd name="T54" fmla="*/ 441 w 650"/>
                <a:gd name="T55" fmla="*/ 353 h 825"/>
                <a:gd name="T56" fmla="*/ 434 w 650"/>
                <a:gd name="T57" fmla="*/ 323 h 825"/>
                <a:gd name="T58" fmla="*/ 460 w 650"/>
                <a:gd name="T59" fmla="*/ 273 h 825"/>
                <a:gd name="T60" fmla="*/ 457 w 650"/>
                <a:gd name="T61" fmla="*/ 226 h 825"/>
                <a:gd name="T62" fmla="*/ 477 w 650"/>
                <a:gd name="T63" fmla="*/ 179 h 825"/>
                <a:gd name="T64" fmla="*/ 508 w 650"/>
                <a:gd name="T65" fmla="*/ 162 h 825"/>
                <a:gd name="T66" fmla="*/ 508 w 650"/>
                <a:gd name="T67" fmla="*/ 116 h 825"/>
                <a:gd name="T68" fmla="*/ 474 w 650"/>
                <a:gd name="T69" fmla="*/ 107 h 825"/>
                <a:gd name="T70" fmla="*/ 434 w 650"/>
                <a:gd name="T71" fmla="*/ 63 h 825"/>
                <a:gd name="T72" fmla="*/ 409 w 650"/>
                <a:gd name="T73" fmla="*/ 27 h 825"/>
                <a:gd name="T74" fmla="*/ 394 w 650"/>
                <a:gd name="T75" fmla="*/ 33 h 825"/>
                <a:gd name="T76" fmla="*/ 358 w 650"/>
                <a:gd name="T77" fmla="*/ 46 h 825"/>
                <a:gd name="T78" fmla="*/ 343 w 650"/>
                <a:gd name="T79" fmla="*/ 29 h 825"/>
                <a:gd name="T80" fmla="*/ 314 w 650"/>
                <a:gd name="T81" fmla="*/ 38 h 825"/>
                <a:gd name="T82" fmla="*/ 271 w 650"/>
                <a:gd name="T83" fmla="*/ 17 h 825"/>
                <a:gd name="T84" fmla="*/ 239 w 650"/>
                <a:gd name="T85" fmla="*/ 4 h 825"/>
                <a:gd name="T86" fmla="*/ 195 w 650"/>
                <a:gd name="T87" fmla="*/ 19 h 825"/>
                <a:gd name="T88" fmla="*/ 146 w 650"/>
                <a:gd name="T89" fmla="*/ 48 h 825"/>
                <a:gd name="T90" fmla="*/ 155 w 650"/>
                <a:gd name="T91" fmla="*/ 74 h 825"/>
                <a:gd name="T92" fmla="*/ 125 w 650"/>
                <a:gd name="T93" fmla="*/ 95 h 825"/>
                <a:gd name="T94" fmla="*/ 85 w 650"/>
                <a:gd name="T95" fmla="*/ 108 h 825"/>
                <a:gd name="T96" fmla="*/ 68 w 650"/>
                <a:gd name="T97" fmla="*/ 154 h 825"/>
                <a:gd name="T98" fmla="*/ 123 w 650"/>
                <a:gd name="T99" fmla="*/ 211 h 825"/>
                <a:gd name="T100" fmla="*/ 146 w 650"/>
                <a:gd name="T101" fmla="*/ 290 h 825"/>
                <a:gd name="T102" fmla="*/ 119 w 650"/>
                <a:gd name="T103" fmla="*/ 349 h 825"/>
                <a:gd name="T104" fmla="*/ 100 w 650"/>
                <a:gd name="T105" fmla="*/ 366 h 825"/>
                <a:gd name="T106" fmla="*/ 129 w 650"/>
                <a:gd name="T107" fmla="*/ 423 h 825"/>
                <a:gd name="T108" fmla="*/ 111 w 650"/>
                <a:gd name="T109" fmla="*/ 457 h 825"/>
                <a:gd name="T110" fmla="*/ 121 w 650"/>
                <a:gd name="T111" fmla="*/ 510 h 825"/>
                <a:gd name="T112" fmla="*/ 123 w 650"/>
                <a:gd name="T113" fmla="*/ 531 h 825"/>
                <a:gd name="T114" fmla="*/ 83 w 650"/>
                <a:gd name="T115" fmla="*/ 531 h 825"/>
                <a:gd name="T116" fmla="*/ 74 w 650"/>
                <a:gd name="T117" fmla="*/ 569 h 825"/>
                <a:gd name="T118" fmla="*/ 38 w 650"/>
                <a:gd name="T119" fmla="*/ 607 h 825"/>
                <a:gd name="T120" fmla="*/ 26 w 650"/>
                <a:gd name="T121" fmla="*/ 658 h 825"/>
                <a:gd name="T122" fmla="*/ 9 w 650"/>
                <a:gd name="T123" fmla="*/ 713 h 825"/>
                <a:gd name="T124" fmla="*/ 32 w 650"/>
                <a:gd name="T125" fmla="*/ 778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0" h="825">
                  <a:moveTo>
                    <a:pt x="24" y="806"/>
                  </a:moveTo>
                  <a:lnTo>
                    <a:pt x="24" y="806"/>
                  </a:lnTo>
                  <a:lnTo>
                    <a:pt x="26" y="812"/>
                  </a:lnTo>
                  <a:lnTo>
                    <a:pt x="26" y="812"/>
                  </a:lnTo>
                  <a:lnTo>
                    <a:pt x="28" y="823"/>
                  </a:lnTo>
                  <a:lnTo>
                    <a:pt x="28" y="823"/>
                  </a:lnTo>
                  <a:lnTo>
                    <a:pt x="28" y="825"/>
                  </a:lnTo>
                  <a:lnTo>
                    <a:pt x="30" y="825"/>
                  </a:lnTo>
                  <a:lnTo>
                    <a:pt x="38" y="823"/>
                  </a:lnTo>
                  <a:lnTo>
                    <a:pt x="38" y="823"/>
                  </a:lnTo>
                  <a:lnTo>
                    <a:pt x="51" y="818"/>
                  </a:lnTo>
                  <a:lnTo>
                    <a:pt x="51" y="818"/>
                  </a:lnTo>
                  <a:lnTo>
                    <a:pt x="58" y="814"/>
                  </a:lnTo>
                  <a:lnTo>
                    <a:pt x="64" y="810"/>
                  </a:lnTo>
                  <a:lnTo>
                    <a:pt x="74" y="810"/>
                  </a:lnTo>
                  <a:lnTo>
                    <a:pt x="83" y="812"/>
                  </a:lnTo>
                  <a:lnTo>
                    <a:pt x="83" y="812"/>
                  </a:lnTo>
                  <a:lnTo>
                    <a:pt x="91" y="814"/>
                  </a:lnTo>
                  <a:lnTo>
                    <a:pt x="94" y="818"/>
                  </a:lnTo>
                  <a:lnTo>
                    <a:pt x="94" y="818"/>
                  </a:lnTo>
                  <a:lnTo>
                    <a:pt x="102" y="812"/>
                  </a:lnTo>
                  <a:lnTo>
                    <a:pt x="106" y="810"/>
                  </a:lnTo>
                  <a:lnTo>
                    <a:pt x="106" y="810"/>
                  </a:lnTo>
                  <a:lnTo>
                    <a:pt x="113" y="802"/>
                  </a:lnTo>
                  <a:lnTo>
                    <a:pt x="119" y="795"/>
                  </a:lnTo>
                  <a:lnTo>
                    <a:pt x="130" y="776"/>
                  </a:lnTo>
                  <a:lnTo>
                    <a:pt x="130" y="776"/>
                  </a:lnTo>
                  <a:lnTo>
                    <a:pt x="138" y="761"/>
                  </a:lnTo>
                  <a:lnTo>
                    <a:pt x="149" y="744"/>
                  </a:lnTo>
                  <a:lnTo>
                    <a:pt x="149" y="744"/>
                  </a:lnTo>
                  <a:lnTo>
                    <a:pt x="157" y="734"/>
                  </a:lnTo>
                  <a:lnTo>
                    <a:pt x="166" y="727"/>
                  </a:lnTo>
                  <a:lnTo>
                    <a:pt x="174" y="721"/>
                  </a:lnTo>
                  <a:lnTo>
                    <a:pt x="180" y="717"/>
                  </a:lnTo>
                  <a:lnTo>
                    <a:pt x="180" y="717"/>
                  </a:lnTo>
                  <a:lnTo>
                    <a:pt x="189" y="715"/>
                  </a:lnTo>
                  <a:lnTo>
                    <a:pt x="189" y="715"/>
                  </a:lnTo>
                  <a:lnTo>
                    <a:pt x="193" y="715"/>
                  </a:lnTo>
                  <a:lnTo>
                    <a:pt x="197" y="717"/>
                  </a:lnTo>
                  <a:lnTo>
                    <a:pt x="197" y="717"/>
                  </a:lnTo>
                  <a:lnTo>
                    <a:pt x="201" y="723"/>
                  </a:lnTo>
                  <a:lnTo>
                    <a:pt x="201" y="723"/>
                  </a:lnTo>
                  <a:lnTo>
                    <a:pt x="204" y="730"/>
                  </a:lnTo>
                  <a:lnTo>
                    <a:pt x="204" y="730"/>
                  </a:lnTo>
                  <a:lnTo>
                    <a:pt x="210" y="746"/>
                  </a:lnTo>
                  <a:lnTo>
                    <a:pt x="220" y="763"/>
                  </a:lnTo>
                  <a:lnTo>
                    <a:pt x="220" y="763"/>
                  </a:lnTo>
                  <a:lnTo>
                    <a:pt x="237" y="785"/>
                  </a:lnTo>
                  <a:lnTo>
                    <a:pt x="237" y="785"/>
                  </a:lnTo>
                  <a:lnTo>
                    <a:pt x="244" y="799"/>
                  </a:lnTo>
                  <a:lnTo>
                    <a:pt x="244" y="799"/>
                  </a:lnTo>
                  <a:lnTo>
                    <a:pt x="259" y="780"/>
                  </a:lnTo>
                  <a:lnTo>
                    <a:pt x="267" y="770"/>
                  </a:lnTo>
                  <a:lnTo>
                    <a:pt x="271" y="763"/>
                  </a:lnTo>
                  <a:lnTo>
                    <a:pt x="271" y="763"/>
                  </a:lnTo>
                  <a:lnTo>
                    <a:pt x="275" y="751"/>
                  </a:lnTo>
                  <a:lnTo>
                    <a:pt x="280" y="738"/>
                  </a:lnTo>
                  <a:lnTo>
                    <a:pt x="282" y="734"/>
                  </a:lnTo>
                  <a:lnTo>
                    <a:pt x="282" y="734"/>
                  </a:lnTo>
                  <a:lnTo>
                    <a:pt x="286" y="728"/>
                  </a:lnTo>
                  <a:lnTo>
                    <a:pt x="290" y="725"/>
                  </a:lnTo>
                  <a:lnTo>
                    <a:pt x="294" y="725"/>
                  </a:lnTo>
                  <a:lnTo>
                    <a:pt x="299" y="727"/>
                  </a:lnTo>
                  <a:lnTo>
                    <a:pt x="299" y="727"/>
                  </a:lnTo>
                  <a:lnTo>
                    <a:pt x="305" y="727"/>
                  </a:lnTo>
                  <a:lnTo>
                    <a:pt x="312" y="727"/>
                  </a:lnTo>
                  <a:lnTo>
                    <a:pt x="312" y="727"/>
                  </a:lnTo>
                  <a:lnTo>
                    <a:pt x="320" y="725"/>
                  </a:lnTo>
                  <a:lnTo>
                    <a:pt x="324" y="723"/>
                  </a:lnTo>
                  <a:lnTo>
                    <a:pt x="328" y="719"/>
                  </a:lnTo>
                  <a:lnTo>
                    <a:pt x="328" y="715"/>
                  </a:lnTo>
                  <a:lnTo>
                    <a:pt x="330" y="713"/>
                  </a:lnTo>
                  <a:lnTo>
                    <a:pt x="330" y="713"/>
                  </a:lnTo>
                  <a:lnTo>
                    <a:pt x="330" y="711"/>
                  </a:lnTo>
                  <a:lnTo>
                    <a:pt x="333" y="708"/>
                  </a:lnTo>
                  <a:lnTo>
                    <a:pt x="333" y="708"/>
                  </a:lnTo>
                  <a:lnTo>
                    <a:pt x="337" y="706"/>
                  </a:lnTo>
                  <a:lnTo>
                    <a:pt x="345" y="706"/>
                  </a:lnTo>
                  <a:lnTo>
                    <a:pt x="345" y="706"/>
                  </a:lnTo>
                  <a:lnTo>
                    <a:pt x="356" y="706"/>
                  </a:lnTo>
                  <a:lnTo>
                    <a:pt x="356" y="706"/>
                  </a:lnTo>
                  <a:lnTo>
                    <a:pt x="362" y="708"/>
                  </a:lnTo>
                  <a:lnTo>
                    <a:pt x="364" y="711"/>
                  </a:lnTo>
                  <a:lnTo>
                    <a:pt x="364" y="711"/>
                  </a:lnTo>
                  <a:lnTo>
                    <a:pt x="367" y="715"/>
                  </a:lnTo>
                  <a:lnTo>
                    <a:pt x="367" y="715"/>
                  </a:lnTo>
                  <a:lnTo>
                    <a:pt x="383" y="736"/>
                  </a:lnTo>
                  <a:lnTo>
                    <a:pt x="390" y="746"/>
                  </a:lnTo>
                  <a:lnTo>
                    <a:pt x="396" y="753"/>
                  </a:lnTo>
                  <a:lnTo>
                    <a:pt x="396" y="753"/>
                  </a:lnTo>
                  <a:lnTo>
                    <a:pt x="400" y="753"/>
                  </a:lnTo>
                  <a:lnTo>
                    <a:pt x="405" y="751"/>
                  </a:lnTo>
                  <a:lnTo>
                    <a:pt x="415" y="744"/>
                  </a:lnTo>
                  <a:lnTo>
                    <a:pt x="415" y="744"/>
                  </a:lnTo>
                  <a:lnTo>
                    <a:pt x="424" y="738"/>
                  </a:lnTo>
                  <a:lnTo>
                    <a:pt x="434" y="732"/>
                  </a:lnTo>
                  <a:lnTo>
                    <a:pt x="434" y="732"/>
                  </a:lnTo>
                  <a:lnTo>
                    <a:pt x="440" y="728"/>
                  </a:lnTo>
                  <a:lnTo>
                    <a:pt x="445" y="728"/>
                  </a:lnTo>
                  <a:lnTo>
                    <a:pt x="449" y="732"/>
                  </a:lnTo>
                  <a:lnTo>
                    <a:pt x="453" y="736"/>
                  </a:lnTo>
                  <a:lnTo>
                    <a:pt x="453" y="736"/>
                  </a:lnTo>
                  <a:lnTo>
                    <a:pt x="457" y="746"/>
                  </a:lnTo>
                  <a:lnTo>
                    <a:pt x="457" y="746"/>
                  </a:lnTo>
                  <a:lnTo>
                    <a:pt x="458" y="753"/>
                  </a:lnTo>
                  <a:lnTo>
                    <a:pt x="462" y="759"/>
                  </a:lnTo>
                  <a:lnTo>
                    <a:pt x="462" y="759"/>
                  </a:lnTo>
                  <a:lnTo>
                    <a:pt x="470" y="764"/>
                  </a:lnTo>
                  <a:lnTo>
                    <a:pt x="479" y="768"/>
                  </a:lnTo>
                  <a:lnTo>
                    <a:pt x="493" y="774"/>
                  </a:lnTo>
                  <a:lnTo>
                    <a:pt x="493" y="774"/>
                  </a:lnTo>
                  <a:lnTo>
                    <a:pt x="498" y="766"/>
                  </a:lnTo>
                  <a:lnTo>
                    <a:pt x="506" y="761"/>
                  </a:lnTo>
                  <a:lnTo>
                    <a:pt x="519" y="753"/>
                  </a:lnTo>
                  <a:lnTo>
                    <a:pt x="519" y="753"/>
                  </a:lnTo>
                  <a:lnTo>
                    <a:pt x="525" y="749"/>
                  </a:lnTo>
                  <a:lnTo>
                    <a:pt x="529" y="746"/>
                  </a:lnTo>
                  <a:lnTo>
                    <a:pt x="529" y="746"/>
                  </a:lnTo>
                  <a:lnTo>
                    <a:pt x="534" y="740"/>
                  </a:lnTo>
                  <a:lnTo>
                    <a:pt x="540" y="736"/>
                  </a:lnTo>
                  <a:lnTo>
                    <a:pt x="553" y="730"/>
                  </a:lnTo>
                  <a:lnTo>
                    <a:pt x="553" y="730"/>
                  </a:lnTo>
                  <a:lnTo>
                    <a:pt x="559" y="730"/>
                  </a:lnTo>
                  <a:lnTo>
                    <a:pt x="559" y="730"/>
                  </a:lnTo>
                  <a:lnTo>
                    <a:pt x="568" y="725"/>
                  </a:lnTo>
                  <a:lnTo>
                    <a:pt x="574" y="719"/>
                  </a:lnTo>
                  <a:lnTo>
                    <a:pt x="574" y="719"/>
                  </a:lnTo>
                  <a:lnTo>
                    <a:pt x="584" y="708"/>
                  </a:lnTo>
                  <a:lnTo>
                    <a:pt x="584" y="708"/>
                  </a:lnTo>
                  <a:lnTo>
                    <a:pt x="597" y="696"/>
                  </a:lnTo>
                  <a:lnTo>
                    <a:pt x="597" y="696"/>
                  </a:lnTo>
                  <a:lnTo>
                    <a:pt x="608" y="689"/>
                  </a:lnTo>
                  <a:lnTo>
                    <a:pt x="606" y="689"/>
                  </a:lnTo>
                  <a:lnTo>
                    <a:pt x="606" y="689"/>
                  </a:lnTo>
                  <a:lnTo>
                    <a:pt x="606" y="683"/>
                  </a:lnTo>
                  <a:lnTo>
                    <a:pt x="606" y="683"/>
                  </a:lnTo>
                  <a:lnTo>
                    <a:pt x="606" y="677"/>
                  </a:lnTo>
                  <a:lnTo>
                    <a:pt x="608" y="670"/>
                  </a:lnTo>
                  <a:lnTo>
                    <a:pt x="610" y="664"/>
                  </a:lnTo>
                  <a:lnTo>
                    <a:pt x="616" y="662"/>
                  </a:lnTo>
                  <a:lnTo>
                    <a:pt x="616" y="662"/>
                  </a:lnTo>
                  <a:lnTo>
                    <a:pt x="625" y="654"/>
                  </a:lnTo>
                  <a:lnTo>
                    <a:pt x="635" y="643"/>
                  </a:lnTo>
                  <a:lnTo>
                    <a:pt x="635" y="643"/>
                  </a:lnTo>
                  <a:lnTo>
                    <a:pt x="642" y="628"/>
                  </a:lnTo>
                  <a:lnTo>
                    <a:pt x="648" y="611"/>
                  </a:lnTo>
                  <a:lnTo>
                    <a:pt x="648" y="611"/>
                  </a:lnTo>
                  <a:lnTo>
                    <a:pt x="650" y="594"/>
                  </a:lnTo>
                  <a:lnTo>
                    <a:pt x="648" y="588"/>
                  </a:lnTo>
                  <a:lnTo>
                    <a:pt x="646" y="582"/>
                  </a:lnTo>
                  <a:lnTo>
                    <a:pt x="646" y="582"/>
                  </a:lnTo>
                  <a:lnTo>
                    <a:pt x="644" y="579"/>
                  </a:lnTo>
                  <a:lnTo>
                    <a:pt x="641" y="575"/>
                  </a:lnTo>
                  <a:lnTo>
                    <a:pt x="631" y="571"/>
                  </a:lnTo>
                  <a:lnTo>
                    <a:pt x="631" y="571"/>
                  </a:lnTo>
                  <a:lnTo>
                    <a:pt x="623" y="567"/>
                  </a:lnTo>
                  <a:lnTo>
                    <a:pt x="620" y="563"/>
                  </a:lnTo>
                  <a:lnTo>
                    <a:pt x="618" y="560"/>
                  </a:lnTo>
                  <a:lnTo>
                    <a:pt x="616" y="554"/>
                  </a:lnTo>
                  <a:lnTo>
                    <a:pt x="616" y="554"/>
                  </a:lnTo>
                  <a:lnTo>
                    <a:pt x="612" y="546"/>
                  </a:lnTo>
                  <a:lnTo>
                    <a:pt x="612" y="546"/>
                  </a:lnTo>
                  <a:lnTo>
                    <a:pt x="608" y="541"/>
                  </a:lnTo>
                  <a:lnTo>
                    <a:pt x="604" y="539"/>
                  </a:lnTo>
                  <a:lnTo>
                    <a:pt x="604" y="539"/>
                  </a:lnTo>
                  <a:lnTo>
                    <a:pt x="597" y="539"/>
                  </a:lnTo>
                  <a:lnTo>
                    <a:pt x="584" y="541"/>
                  </a:lnTo>
                  <a:lnTo>
                    <a:pt x="584" y="541"/>
                  </a:lnTo>
                  <a:lnTo>
                    <a:pt x="567" y="548"/>
                  </a:lnTo>
                  <a:lnTo>
                    <a:pt x="567" y="548"/>
                  </a:lnTo>
                  <a:lnTo>
                    <a:pt x="555" y="552"/>
                  </a:lnTo>
                  <a:lnTo>
                    <a:pt x="544" y="556"/>
                  </a:lnTo>
                  <a:lnTo>
                    <a:pt x="538" y="556"/>
                  </a:lnTo>
                  <a:lnTo>
                    <a:pt x="532" y="554"/>
                  </a:lnTo>
                  <a:lnTo>
                    <a:pt x="527" y="550"/>
                  </a:lnTo>
                  <a:lnTo>
                    <a:pt x="521" y="546"/>
                  </a:lnTo>
                  <a:lnTo>
                    <a:pt x="521" y="546"/>
                  </a:lnTo>
                  <a:lnTo>
                    <a:pt x="513" y="539"/>
                  </a:lnTo>
                  <a:lnTo>
                    <a:pt x="512" y="531"/>
                  </a:lnTo>
                  <a:lnTo>
                    <a:pt x="510" y="526"/>
                  </a:lnTo>
                  <a:lnTo>
                    <a:pt x="512" y="518"/>
                  </a:lnTo>
                  <a:lnTo>
                    <a:pt x="512" y="518"/>
                  </a:lnTo>
                  <a:lnTo>
                    <a:pt x="512" y="510"/>
                  </a:lnTo>
                  <a:lnTo>
                    <a:pt x="512" y="497"/>
                  </a:lnTo>
                  <a:lnTo>
                    <a:pt x="512" y="497"/>
                  </a:lnTo>
                  <a:lnTo>
                    <a:pt x="508" y="486"/>
                  </a:lnTo>
                  <a:lnTo>
                    <a:pt x="500" y="472"/>
                  </a:lnTo>
                  <a:lnTo>
                    <a:pt x="481" y="444"/>
                  </a:lnTo>
                  <a:lnTo>
                    <a:pt x="481" y="444"/>
                  </a:lnTo>
                  <a:lnTo>
                    <a:pt x="458" y="412"/>
                  </a:lnTo>
                  <a:lnTo>
                    <a:pt x="458" y="412"/>
                  </a:lnTo>
                  <a:lnTo>
                    <a:pt x="447" y="391"/>
                  </a:lnTo>
                  <a:lnTo>
                    <a:pt x="441" y="378"/>
                  </a:lnTo>
                  <a:lnTo>
                    <a:pt x="441" y="378"/>
                  </a:lnTo>
                  <a:lnTo>
                    <a:pt x="440" y="366"/>
                  </a:lnTo>
                  <a:lnTo>
                    <a:pt x="441" y="353"/>
                  </a:lnTo>
                  <a:lnTo>
                    <a:pt x="441" y="353"/>
                  </a:lnTo>
                  <a:lnTo>
                    <a:pt x="441" y="349"/>
                  </a:lnTo>
                  <a:lnTo>
                    <a:pt x="441" y="344"/>
                  </a:lnTo>
                  <a:lnTo>
                    <a:pt x="438" y="334"/>
                  </a:lnTo>
                  <a:lnTo>
                    <a:pt x="438" y="334"/>
                  </a:lnTo>
                  <a:lnTo>
                    <a:pt x="436" y="328"/>
                  </a:lnTo>
                  <a:lnTo>
                    <a:pt x="434" y="323"/>
                  </a:lnTo>
                  <a:lnTo>
                    <a:pt x="436" y="317"/>
                  </a:lnTo>
                  <a:lnTo>
                    <a:pt x="438" y="311"/>
                  </a:lnTo>
                  <a:lnTo>
                    <a:pt x="438" y="311"/>
                  </a:lnTo>
                  <a:lnTo>
                    <a:pt x="447" y="300"/>
                  </a:lnTo>
                  <a:lnTo>
                    <a:pt x="453" y="287"/>
                  </a:lnTo>
                  <a:lnTo>
                    <a:pt x="453" y="287"/>
                  </a:lnTo>
                  <a:lnTo>
                    <a:pt x="460" y="273"/>
                  </a:lnTo>
                  <a:lnTo>
                    <a:pt x="460" y="273"/>
                  </a:lnTo>
                  <a:lnTo>
                    <a:pt x="464" y="264"/>
                  </a:lnTo>
                  <a:lnTo>
                    <a:pt x="464" y="254"/>
                  </a:lnTo>
                  <a:lnTo>
                    <a:pt x="458" y="237"/>
                  </a:lnTo>
                  <a:lnTo>
                    <a:pt x="458" y="237"/>
                  </a:lnTo>
                  <a:lnTo>
                    <a:pt x="457" y="226"/>
                  </a:lnTo>
                  <a:lnTo>
                    <a:pt x="457" y="226"/>
                  </a:lnTo>
                  <a:lnTo>
                    <a:pt x="457" y="220"/>
                  </a:lnTo>
                  <a:lnTo>
                    <a:pt x="458" y="217"/>
                  </a:lnTo>
                  <a:lnTo>
                    <a:pt x="466" y="207"/>
                  </a:lnTo>
                  <a:lnTo>
                    <a:pt x="479" y="194"/>
                  </a:lnTo>
                  <a:lnTo>
                    <a:pt x="479" y="194"/>
                  </a:lnTo>
                  <a:lnTo>
                    <a:pt x="477" y="186"/>
                  </a:lnTo>
                  <a:lnTo>
                    <a:pt x="477" y="179"/>
                  </a:lnTo>
                  <a:lnTo>
                    <a:pt x="481" y="173"/>
                  </a:lnTo>
                  <a:lnTo>
                    <a:pt x="487" y="171"/>
                  </a:lnTo>
                  <a:lnTo>
                    <a:pt x="487" y="171"/>
                  </a:lnTo>
                  <a:lnTo>
                    <a:pt x="496" y="165"/>
                  </a:lnTo>
                  <a:lnTo>
                    <a:pt x="496" y="165"/>
                  </a:lnTo>
                  <a:lnTo>
                    <a:pt x="504" y="163"/>
                  </a:lnTo>
                  <a:lnTo>
                    <a:pt x="508" y="162"/>
                  </a:lnTo>
                  <a:lnTo>
                    <a:pt x="508" y="162"/>
                  </a:lnTo>
                  <a:lnTo>
                    <a:pt x="510" y="156"/>
                  </a:lnTo>
                  <a:lnTo>
                    <a:pt x="510" y="150"/>
                  </a:lnTo>
                  <a:lnTo>
                    <a:pt x="510" y="135"/>
                  </a:lnTo>
                  <a:lnTo>
                    <a:pt x="510" y="135"/>
                  </a:lnTo>
                  <a:lnTo>
                    <a:pt x="508" y="116"/>
                  </a:lnTo>
                  <a:lnTo>
                    <a:pt x="508" y="116"/>
                  </a:lnTo>
                  <a:lnTo>
                    <a:pt x="508" y="112"/>
                  </a:lnTo>
                  <a:lnTo>
                    <a:pt x="506" y="110"/>
                  </a:lnTo>
                  <a:lnTo>
                    <a:pt x="498" y="108"/>
                  </a:lnTo>
                  <a:lnTo>
                    <a:pt x="498" y="108"/>
                  </a:lnTo>
                  <a:lnTo>
                    <a:pt x="489" y="108"/>
                  </a:lnTo>
                  <a:lnTo>
                    <a:pt x="474" y="107"/>
                  </a:lnTo>
                  <a:lnTo>
                    <a:pt x="474" y="107"/>
                  </a:lnTo>
                  <a:lnTo>
                    <a:pt x="462" y="101"/>
                  </a:lnTo>
                  <a:lnTo>
                    <a:pt x="455" y="95"/>
                  </a:lnTo>
                  <a:lnTo>
                    <a:pt x="449" y="88"/>
                  </a:lnTo>
                  <a:lnTo>
                    <a:pt x="443" y="78"/>
                  </a:lnTo>
                  <a:lnTo>
                    <a:pt x="443" y="78"/>
                  </a:lnTo>
                  <a:lnTo>
                    <a:pt x="438" y="67"/>
                  </a:lnTo>
                  <a:lnTo>
                    <a:pt x="434" y="63"/>
                  </a:lnTo>
                  <a:lnTo>
                    <a:pt x="428" y="59"/>
                  </a:lnTo>
                  <a:lnTo>
                    <a:pt x="428" y="59"/>
                  </a:lnTo>
                  <a:lnTo>
                    <a:pt x="422" y="53"/>
                  </a:lnTo>
                  <a:lnTo>
                    <a:pt x="417" y="48"/>
                  </a:lnTo>
                  <a:lnTo>
                    <a:pt x="413" y="34"/>
                  </a:lnTo>
                  <a:lnTo>
                    <a:pt x="413" y="34"/>
                  </a:lnTo>
                  <a:lnTo>
                    <a:pt x="409" y="27"/>
                  </a:lnTo>
                  <a:lnTo>
                    <a:pt x="407" y="23"/>
                  </a:lnTo>
                  <a:lnTo>
                    <a:pt x="405" y="21"/>
                  </a:lnTo>
                  <a:lnTo>
                    <a:pt x="405" y="21"/>
                  </a:lnTo>
                  <a:lnTo>
                    <a:pt x="402" y="23"/>
                  </a:lnTo>
                  <a:lnTo>
                    <a:pt x="400" y="25"/>
                  </a:lnTo>
                  <a:lnTo>
                    <a:pt x="394" y="33"/>
                  </a:lnTo>
                  <a:lnTo>
                    <a:pt x="394" y="33"/>
                  </a:lnTo>
                  <a:lnTo>
                    <a:pt x="390" y="40"/>
                  </a:lnTo>
                  <a:lnTo>
                    <a:pt x="386" y="46"/>
                  </a:lnTo>
                  <a:lnTo>
                    <a:pt x="379" y="50"/>
                  </a:lnTo>
                  <a:lnTo>
                    <a:pt x="371" y="52"/>
                  </a:lnTo>
                  <a:lnTo>
                    <a:pt x="371" y="52"/>
                  </a:lnTo>
                  <a:lnTo>
                    <a:pt x="364" y="50"/>
                  </a:lnTo>
                  <a:lnTo>
                    <a:pt x="358" y="46"/>
                  </a:lnTo>
                  <a:lnTo>
                    <a:pt x="356" y="42"/>
                  </a:lnTo>
                  <a:lnTo>
                    <a:pt x="354" y="36"/>
                  </a:lnTo>
                  <a:lnTo>
                    <a:pt x="354" y="36"/>
                  </a:lnTo>
                  <a:lnTo>
                    <a:pt x="350" y="33"/>
                  </a:lnTo>
                  <a:lnTo>
                    <a:pt x="347" y="31"/>
                  </a:lnTo>
                  <a:lnTo>
                    <a:pt x="343" y="29"/>
                  </a:lnTo>
                  <a:lnTo>
                    <a:pt x="343" y="29"/>
                  </a:lnTo>
                  <a:lnTo>
                    <a:pt x="337" y="29"/>
                  </a:lnTo>
                  <a:lnTo>
                    <a:pt x="331" y="31"/>
                  </a:lnTo>
                  <a:lnTo>
                    <a:pt x="328" y="34"/>
                  </a:lnTo>
                  <a:lnTo>
                    <a:pt x="328" y="34"/>
                  </a:lnTo>
                  <a:lnTo>
                    <a:pt x="324" y="36"/>
                  </a:lnTo>
                  <a:lnTo>
                    <a:pt x="320" y="38"/>
                  </a:lnTo>
                  <a:lnTo>
                    <a:pt x="314" y="38"/>
                  </a:lnTo>
                  <a:lnTo>
                    <a:pt x="307" y="36"/>
                  </a:lnTo>
                  <a:lnTo>
                    <a:pt x="307" y="36"/>
                  </a:lnTo>
                  <a:lnTo>
                    <a:pt x="292" y="29"/>
                  </a:lnTo>
                  <a:lnTo>
                    <a:pt x="292" y="29"/>
                  </a:lnTo>
                  <a:lnTo>
                    <a:pt x="278" y="23"/>
                  </a:lnTo>
                  <a:lnTo>
                    <a:pt x="278" y="23"/>
                  </a:lnTo>
                  <a:lnTo>
                    <a:pt x="271" y="17"/>
                  </a:lnTo>
                  <a:lnTo>
                    <a:pt x="265" y="10"/>
                  </a:lnTo>
                  <a:lnTo>
                    <a:pt x="265" y="10"/>
                  </a:lnTo>
                  <a:lnTo>
                    <a:pt x="257" y="2"/>
                  </a:lnTo>
                  <a:lnTo>
                    <a:pt x="254" y="0"/>
                  </a:lnTo>
                  <a:lnTo>
                    <a:pt x="248" y="0"/>
                  </a:lnTo>
                  <a:lnTo>
                    <a:pt x="248" y="0"/>
                  </a:lnTo>
                  <a:lnTo>
                    <a:pt x="239" y="4"/>
                  </a:lnTo>
                  <a:lnTo>
                    <a:pt x="229" y="8"/>
                  </a:lnTo>
                  <a:lnTo>
                    <a:pt x="229" y="8"/>
                  </a:lnTo>
                  <a:lnTo>
                    <a:pt x="218" y="12"/>
                  </a:lnTo>
                  <a:lnTo>
                    <a:pt x="206" y="16"/>
                  </a:lnTo>
                  <a:lnTo>
                    <a:pt x="206" y="16"/>
                  </a:lnTo>
                  <a:lnTo>
                    <a:pt x="201" y="17"/>
                  </a:lnTo>
                  <a:lnTo>
                    <a:pt x="195" y="19"/>
                  </a:lnTo>
                  <a:lnTo>
                    <a:pt x="184" y="27"/>
                  </a:lnTo>
                  <a:lnTo>
                    <a:pt x="184" y="27"/>
                  </a:lnTo>
                  <a:lnTo>
                    <a:pt x="170" y="38"/>
                  </a:lnTo>
                  <a:lnTo>
                    <a:pt x="161" y="42"/>
                  </a:lnTo>
                  <a:lnTo>
                    <a:pt x="151" y="46"/>
                  </a:lnTo>
                  <a:lnTo>
                    <a:pt x="151" y="46"/>
                  </a:lnTo>
                  <a:lnTo>
                    <a:pt x="146" y="48"/>
                  </a:lnTo>
                  <a:lnTo>
                    <a:pt x="144" y="52"/>
                  </a:lnTo>
                  <a:lnTo>
                    <a:pt x="144" y="52"/>
                  </a:lnTo>
                  <a:lnTo>
                    <a:pt x="144" y="52"/>
                  </a:lnTo>
                  <a:lnTo>
                    <a:pt x="147" y="59"/>
                  </a:lnTo>
                  <a:lnTo>
                    <a:pt x="147" y="59"/>
                  </a:lnTo>
                  <a:lnTo>
                    <a:pt x="153" y="69"/>
                  </a:lnTo>
                  <a:lnTo>
                    <a:pt x="155" y="74"/>
                  </a:lnTo>
                  <a:lnTo>
                    <a:pt x="155" y="80"/>
                  </a:lnTo>
                  <a:lnTo>
                    <a:pt x="155" y="80"/>
                  </a:lnTo>
                  <a:lnTo>
                    <a:pt x="153" y="84"/>
                  </a:lnTo>
                  <a:lnTo>
                    <a:pt x="151" y="88"/>
                  </a:lnTo>
                  <a:lnTo>
                    <a:pt x="144" y="91"/>
                  </a:lnTo>
                  <a:lnTo>
                    <a:pt x="134" y="95"/>
                  </a:lnTo>
                  <a:lnTo>
                    <a:pt x="125" y="95"/>
                  </a:lnTo>
                  <a:lnTo>
                    <a:pt x="125" y="95"/>
                  </a:lnTo>
                  <a:lnTo>
                    <a:pt x="113" y="97"/>
                  </a:lnTo>
                  <a:lnTo>
                    <a:pt x="104" y="101"/>
                  </a:lnTo>
                  <a:lnTo>
                    <a:pt x="104" y="101"/>
                  </a:lnTo>
                  <a:lnTo>
                    <a:pt x="94" y="105"/>
                  </a:lnTo>
                  <a:lnTo>
                    <a:pt x="94" y="105"/>
                  </a:lnTo>
                  <a:lnTo>
                    <a:pt x="85" y="108"/>
                  </a:lnTo>
                  <a:lnTo>
                    <a:pt x="75" y="114"/>
                  </a:lnTo>
                  <a:lnTo>
                    <a:pt x="68" y="122"/>
                  </a:lnTo>
                  <a:lnTo>
                    <a:pt x="62" y="131"/>
                  </a:lnTo>
                  <a:lnTo>
                    <a:pt x="62" y="131"/>
                  </a:lnTo>
                  <a:lnTo>
                    <a:pt x="56" y="139"/>
                  </a:lnTo>
                  <a:lnTo>
                    <a:pt x="56" y="139"/>
                  </a:lnTo>
                  <a:lnTo>
                    <a:pt x="68" y="154"/>
                  </a:lnTo>
                  <a:lnTo>
                    <a:pt x="75" y="163"/>
                  </a:lnTo>
                  <a:lnTo>
                    <a:pt x="85" y="171"/>
                  </a:lnTo>
                  <a:lnTo>
                    <a:pt x="85" y="171"/>
                  </a:lnTo>
                  <a:lnTo>
                    <a:pt x="98" y="184"/>
                  </a:lnTo>
                  <a:lnTo>
                    <a:pt x="113" y="199"/>
                  </a:lnTo>
                  <a:lnTo>
                    <a:pt x="113" y="199"/>
                  </a:lnTo>
                  <a:lnTo>
                    <a:pt x="123" y="211"/>
                  </a:lnTo>
                  <a:lnTo>
                    <a:pt x="129" y="222"/>
                  </a:lnTo>
                  <a:lnTo>
                    <a:pt x="129" y="222"/>
                  </a:lnTo>
                  <a:lnTo>
                    <a:pt x="132" y="232"/>
                  </a:lnTo>
                  <a:lnTo>
                    <a:pt x="132" y="232"/>
                  </a:lnTo>
                  <a:lnTo>
                    <a:pt x="142" y="258"/>
                  </a:lnTo>
                  <a:lnTo>
                    <a:pt x="146" y="275"/>
                  </a:lnTo>
                  <a:lnTo>
                    <a:pt x="146" y="290"/>
                  </a:lnTo>
                  <a:lnTo>
                    <a:pt x="146" y="290"/>
                  </a:lnTo>
                  <a:lnTo>
                    <a:pt x="144" y="306"/>
                  </a:lnTo>
                  <a:lnTo>
                    <a:pt x="138" y="321"/>
                  </a:lnTo>
                  <a:lnTo>
                    <a:pt x="130" y="334"/>
                  </a:lnTo>
                  <a:lnTo>
                    <a:pt x="123" y="345"/>
                  </a:lnTo>
                  <a:lnTo>
                    <a:pt x="119" y="349"/>
                  </a:lnTo>
                  <a:lnTo>
                    <a:pt x="119" y="349"/>
                  </a:lnTo>
                  <a:lnTo>
                    <a:pt x="113" y="357"/>
                  </a:lnTo>
                  <a:lnTo>
                    <a:pt x="106" y="361"/>
                  </a:lnTo>
                  <a:lnTo>
                    <a:pt x="106" y="361"/>
                  </a:lnTo>
                  <a:lnTo>
                    <a:pt x="102" y="363"/>
                  </a:lnTo>
                  <a:lnTo>
                    <a:pt x="102" y="363"/>
                  </a:lnTo>
                  <a:lnTo>
                    <a:pt x="100" y="364"/>
                  </a:lnTo>
                  <a:lnTo>
                    <a:pt x="100" y="366"/>
                  </a:lnTo>
                  <a:lnTo>
                    <a:pt x="104" y="376"/>
                  </a:lnTo>
                  <a:lnTo>
                    <a:pt x="104" y="376"/>
                  </a:lnTo>
                  <a:lnTo>
                    <a:pt x="113" y="391"/>
                  </a:lnTo>
                  <a:lnTo>
                    <a:pt x="113" y="391"/>
                  </a:lnTo>
                  <a:lnTo>
                    <a:pt x="125" y="406"/>
                  </a:lnTo>
                  <a:lnTo>
                    <a:pt x="127" y="414"/>
                  </a:lnTo>
                  <a:lnTo>
                    <a:pt x="129" y="423"/>
                  </a:lnTo>
                  <a:lnTo>
                    <a:pt x="129" y="423"/>
                  </a:lnTo>
                  <a:lnTo>
                    <a:pt x="127" y="431"/>
                  </a:lnTo>
                  <a:lnTo>
                    <a:pt x="125" y="436"/>
                  </a:lnTo>
                  <a:lnTo>
                    <a:pt x="119" y="446"/>
                  </a:lnTo>
                  <a:lnTo>
                    <a:pt x="119" y="446"/>
                  </a:lnTo>
                  <a:lnTo>
                    <a:pt x="113" y="454"/>
                  </a:lnTo>
                  <a:lnTo>
                    <a:pt x="111" y="457"/>
                  </a:lnTo>
                  <a:lnTo>
                    <a:pt x="113" y="463"/>
                  </a:lnTo>
                  <a:lnTo>
                    <a:pt x="113" y="463"/>
                  </a:lnTo>
                  <a:lnTo>
                    <a:pt x="117" y="476"/>
                  </a:lnTo>
                  <a:lnTo>
                    <a:pt x="121" y="491"/>
                  </a:lnTo>
                  <a:lnTo>
                    <a:pt x="121" y="491"/>
                  </a:lnTo>
                  <a:lnTo>
                    <a:pt x="123" y="501"/>
                  </a:lnTo>
                  <a:lnTo>
                    <a:pt x="121" y="510"/>
                  </a:lnTo>
                  <a:lnTo>
                    <a:pt x="121" y="510"/>
                  </a:lnTo>
                  <a:lnTo>
                    <a:pt x="121" y="514"/>
                  </a:lnTo>
                  <a:lnTo>
                    <a:pt x="123" y="518"/>
                  </a:lnTo>
                  <a:lnTo>
                    <a:pt x="123" y="518"/>
                  </a:lnTo>
                  <a:lnTo>
                    <a:pt x="123" y="527"/>
                  </a:lnTo>
                  <a:lnTo>
                    <a:pt x="123" y="527"/>
                  </a:lnTo>
                  <a:lnTo>
                    <a:pt x="123" y="531"/>
                  </a:lnTo>
                  <a:lnTo>
                    <a:pt x="119" y="535"/>
                  </a:lnTo>
                  <a:lnTo>
                    <a:pt x="113" y="537"/>
                  </a:lnTo>
                  <a:lnTo>
                    <a:pt x="106" y="535"/>
                  </a:lnTo>
                  <a:lnTo>
                    <a:pt x="106" y="535"/>
                  </a:lnTo>
                  <a:lnTo>
                    <a:pt x="89" y="533"/>
                  </a:lnTo>
                  <a:lnTo>
                    <a:pt x="89" y="533"/>
                  </a:lnTo>
                  <a:lnTo>
                    <a:pt x="83" y="531"/>
                  </a:lnTo>
                  <a:lnTo>
                    <a:pt x="83" y="531"/>
                  </a:lnTo>
                  <a:lnTo>
                    <a:pt x="83" y="533"/>
                  </a:lnTo>
                  <a:lnTo>
                    <a:pt x="81" y="539"/>
                  </a:lnTo>
                  <a:lnTo>
                    <a:pt x="81" y="539"/>
                  </a:lnTo>
                  <a:lnTo>
                    <a:pt x="79" y="556"/>
                  </a:lnTo>
                  <a:lnTo>
                    <a:pt x="74" y="569"/>
                  </a:lnTo>
                  <a:lnTo>
                    <a:pt x="74" y="569"/>
                  </a:lnTo>
                  <a:lnTo>
                    <a:pt x="64" y="582"/>
                  </a:lnTo>
                  <a:lnTo>
                    <a:pt x="55" y="592"/>
                  </a:lnTo>
                  <a:lnTo>
                    <a:pt x="53" y="592"/>
                  </a:lnTo>
                  <a:lnTo>
                    <a:pt x="53" y="592"/>
                  </a:lnTo>
                  <a:lnTo>
                    <a:pt x="45" y="598"/>
                  </a:lnTo>
                  <a:lnTo>
                    <a:pt x="39" y="601"/>
                  </a:lnTo>
                  <a:lnTo>
                    <a:pt x="38" y="607"/>
                  </a:lnTo>
                  <a:lnTo>
                    <a:pt x="38" y="613"/>
                  </a:lnTo>
                  <a:lnTo>
                    <a:pt x="38" y="613"/>
                  </a:lnTo>
                  <a:lnTo>
                    <a:pt x="39" y="622"/>
                  </a:lnTo>
                  <a:lnTo>
                    <a:pt x="39" y="634"/>
                  </a:lnTo>
                  <a:lnTo>
                    <a:pt x="39" y="634"/>
                  </a:lnTo>
                  <a:lnTo>
                    <a:pt x="36" y="645"/>
                  </a:lnTo>
                  <a:lnTo>
                    <a:pt x="26" y="658"/>
                  </a:lnTo>
                  <a:lnTo>
                    <a:pt x="26" y="658"/>
                  </a:lnTo>
                  <a:lnTo>
                    <a:pt x="19" y="668"/>
                  </a:lnTo>
                  <a:lnTo>
                    <a:pt x="11" y="681"/>
                  </a:lnTo>
                  <a:lnTo>
                    <a:pt x="0" y="700"/>
                  </a:lnTo>
                  <a:lnTo>
                    <a:pt x="0" y="700"/>
                  </a:lnTo>
                  <a:lnTo>
                    <a:pt x="5" y="706"/>
                  </a:lnTo>
                  <a:lnTo>
                    <a:pt x="9" y="713"/>
                  </a:lnTo>
                  <a:lnTo>
                    <a:pt x="9" y="713"/>
                  </a:lnTo>
                  <a:lnTo>
                    <a:pt x="19" y="736"/>
                  </a:lnTo>
                  <a:lnTo>
                    <a:pt x="26" y="755"/>
                  </a:lnTo>
                  <a:lnTo>
                    <a:pt x="26" y="755"/>
                  </a:lnTo>
                  <a:lnTo>
                    <a:pt x="34" y="772"/>
                  </a:lnTo>
                  <a:lnTo>
                    <a:pt x="34" y="772"/>
                  </a:lnTo>
                  <a:lnTo>
                    <a:pt x="32" y="778"/>
                  </a:lnTo>
                  <a:lnTo>
                    <a:pt x="30" y="785"/>
                  </a:lnTo>
                  <a:lnTo>
                    <a:pt x="30" y="785"/>
                  </a:lnTo>
                  <a:lnTo>
                    <a:pt x="26" y="795"/>
                  </a:lnTo>
                  <a:lnTo>
                    <a:pt x="24" y="800"/>
                  </a:lnTo>
                  <a:lnTo>
                    <a:pt x="24" y="806"/>
                  </a:lnTo>
                  <a:lnTo>
                    <a:pt x="24" y="80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222223"/>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E3F79CD7-589D-16E7-19E4-6C3F19B9A590}"/>
                </a:ext>
              </a:extLst>
            </p:cNvPr>
            <p:cNvSpPr>
              <a:spLocks/>
            </p:cNvSpPr>
            <p:nvPr/>
          </p:nvSpPr>
          <p:spPr bwMode="auto">
            <a:xfrm>
              <a:off x="6644209" y="4916701"/>
              <a:ext cx="1126427" cy="1256300"/>
            </a:xfrm>
            <a:custGeom>
              <a:avLst/>
              <a:gdLst>
                <a:gd name="T0" fmla="*/ 777 w 876"/>
                <a:gd name="T1" fmla="*/ 472 h 977"/>
                <a:gd name="T2" fmla="*/ 815 w 876"/>
                <a:gd name="T3" fmla="*/ 448 h 977"/>
                <a:gd name="T4" fmla="*/ 830 w 876"/>
                <a:gd name="T5" fmla="*/ 408 h 977"/>
                <a:gd name="T6" fmla="*/ 872 w 876"/>
                <a:gd name="T7" fmla="*/ 368 h 977"/>
                <a:gd name="T8" fmla="*/ 859 w 876"/>
                <a:gd name="T9" fmla="*/ 319 h 977"/>
                <a:gd name="T10" fmla="*/ 815 w 876"/>
                <a:gd name="T11" fmla="*/ 243 h 977"/>
                <a:gd name="T12" fmla="*/ 779 w 876"/>
                <a:gd name="T13" fmla="*/ 222 h 977"/>
                <a:gd name="T14" fmla="*/ 762 w 876"/>
                <a:gd name="T15" fmla="*/ 239 h 977"/>
                <a:gd name="T16" fmla="*/ 730 w 876"/>
                <a:gd name="T17" fmla="*/ 233 h 977"/>
                <a:gd name="T18" fmla="*/ 688 w 876"/>
                <a:gd name="T19" fmla="*/ 237 h 977"/>
                <a:gd name="T20" fmla="*/ 654 w 876"/>
                <a:gd name="T21" fmla="*/ 220 h 977"/>
                <a:gd name="T22" fmla="*/ 639 w 876"/>
                <a:gd name="T23" fmla="*/ 171 h 977"/>
                <a:gd name="T24" fmla="*/ 606 w 876"/>
                <a:gd name="T25" fmla="*/ 99 h 977"/>
                <a:gd name="T26" fmla="*/ 568 w 876"/>
                <a:gd name="T27" fmla="*/ 51 h 977"/>
                <a:gd name="T28" fmla="*/ 548 w 876"/>
                <a:gd name="T29" fmla="*/ 25 h 977"/>
                <a:gd name="T30" fmla="*/ 495 w 876"/>
                <a:gd name="T31" fmla="*/ 38 h 977"/>
                <a:gd name="T32" fmla="*/ 455 w 876"/>
                <a:gd name="T33" fmla="*/ 0 h 977"/>
                <a:gd name="T34" fmla="*/ 422 w 876"/>
                <a:gd name="T35" fmla="*/ 21 h 977"/>
                <a:gd name="T36" fmla="*/ 392 w 876"/>
                <a:gd name="T37" fmla="*/ 40 h 977"/>
                <a:gd name="T38" fmla="*/ 373 w 876"/>
                <a:gd name="T39" fmla="*/ 116 h 977"/>
                <a:gd name="T40" fmla="*/ 405 w 876"/>
                <a:gd name="T41" fmla="*/ 186 h 977"/>
                <a:gd name="T42" fmla="*/ 409 w 876"/>
                <a:gd name="T43" fmla="*/ 245 h 977"/>
                <a:gd name="T44" fmla="*/ 438 w 876"/>
                <a:gd name="T45" fmla="*/ 277 h 977"/>
                <a:gd name="T46" fmla="*/ 466 w 876"/>
                <a:gd name="T47" fmla="*/ 285 h 977"/>
                <a:gd name="T48" fmla="*/ 457 w 876"/>
                <a:gd name="T49" fmla="*/ 317 h 977"/>
                <a:gd name="T50" fmla="*/ 489 w 876"/>
                <a:gd name="T51" fmla="*/ 357 h 977"/>
                <a:gd name="T52" fmla="*/ 455 w 876"/>
                <a:gd name="T53" fmla="*/ 400 h 977"/>
                <a:gd name="T54" fmla="*/ 405 w 876"/>
                <a:gd name="T55" fmla="*/ 433 h 977"/>
                <a:gd name="T56" fmla="*/ 386 w 876"/>
                <a:gd name="T57" fmla="*/ 446 h 977"/>
                <a:gd name="T58" fmla="*/ 366 w 876"/>
                <a:gd name="T59" fmla="*/ 476 h 977"/>
                <a:gd name="T60" fmla="*/ 333 w 876"/>
                <a:gd name="T61" fmla="*/ 499 h 977"/>
                <a:gd name="T62" fmla="*/ 275 w 876"/>
                <a:gd name="T63" fmla="*/ 505 h 977"/>
                <a:gd name="T64" fmla="*/ 271 w 876"/>
                <a:gd name="T65" fmla="*/ 565 h 977"/>
                <a:gd name="T66" fmla="*/ 208 w 876"/>
                <a:gd name="T67" fmla="*/ 582 h 977"/>
                <a:gd name="T68" fmla="*/ 157 w 876"/>
                <a:gd name="T69" fmla="*/ 588 h 977"/>
                <a:gd name="T70" fmla="*/ 96 w 876"/>
                <a:gd name="T71" fmla="*/ 588 h 977"/>
                <a:gd name="T72" fmla="*/ 55 w 876"/>
                <a:gd name="T73" fmla="*/ 596 h 977"/>
                <a:gd name="T74" fmla="*/ 32 w 876"/>
                <a:gd name="T75" fmla="*/ 603 h 977"/>
                <a:gd name="T76" fmla="*/ 0 w 876"/>
                <a:gd name="T77" fmla="*/ 656 h 977"/>
                <a:gd name="T78" fmla="*/ 68 w 876"/>
                <a:gd name="T79" fmla="*/ 707 h 977"/>
                <a:gd name="T80" fmla="*/ 85 w 876"/>
                <a:gd name="T81" fmla="*/ 738 h 977"/>
                <a:gd name="T82" fmla="*/ 87 w 876"/>
                <a:gd name="T83" fmla="*/ 785 h 977"/>
                <a:gd name="T84" fmla="*/ 68 w 876"/>
                <a:gd name="T85" fmla="*/ 814 h 977"/>
                <a:gd name="T86" fmla="*/ 83 w 876"/>
                <a:gd name="T87" fmla="*/ 842 h 977"/>
                <a:gd name="T88" fmla="*/ 134 w 876"/>
                <a:gd name="T89" fmla="*/ 865 h 977"/>
                <a:gd name="T90" fmla="*/ 98 w 876"/>
                <a:gd name="T91" fmla="*/ 876 h 977"/>
                <a:gd name="T92" fmla="*/ 64 w 876"/>
                <a:gd name="T93" fmla="*/ 910 h 977"/>
                <a:gd name="T94" fmla="*/ 58 w 876"/>
                <a:gd name="T95" fmla="*/ 920 h 977"/>
                <a:gd name="T96" fmla="*/ 93 w 876"/>
                <a:gd name="T97" fmla="*/ 933 h 977"/>
                <a:gd name="T98" fmla="*/ 79 w 876"/>
                <a:gd name="T99" fmla="*/ 962 h 977"/>
                <a:gd name="T100" fmla="*/ 148 w 876"/>
                <a:gd name="T101" fmla="*/ 945 h 977"/>
                <a:gd name="T102" fmla="*/ 237 w 876"/>
                <a:gd name="T103" fmla="*/ 975 h 977"/>
                <a:gd name="T104" fmla="*/ 280 w 876"/>
                <a:gd name="T105" fmla="*/ 943 h 977"/>
                <a:gd name="T106" fmla="*/ 375 w 876"/>
                <a:gd name="T107" fmla="*/ 918 h 977"/>
                <a:gd name="T108" fmla="*/ 358 w 876"/>
                <a:gd name="T109" fmla="*/ 821 h 977"/>
                <a:gd name="T110" fmla="*/ 411 w 876"/>
                <a:gd name="T111" fmla="*/ 660 h 977"/>
                <a:gd name="T112" fmla="*/ 550 w 876"/>
                <a:gd name="T113" fmla="*/ 582 h 977"/>
                <a:gd name="T114" fmla="*/ 614 w 876"/>
                <a:gd name="T115" fmla="*/ 529 h 977"/>
                <a:gd name="T116" fmla="*/ 684 w 876"/>
                <a:gd name="T117" fmla="*/ 518 h 977"/>
                <a:gd name="T118" fmla="*/ 713 w 876"/>
                <a:gd name="T119" fmla="*/ 543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6" h="977">
                  <a:moveTo>
                    <a:pt x="747" y="518"/>
                  </a:moveTo>
                  <a:lnTo>
                    <a:pt x="747" y="518"/>
                  </a:lnTo>
                  <a:lnTo>
                    <a:pt x="752" y="516"/>
                  </a:lnTo>
                  <a:lnTo>
                    <a:pt x="756" y="514"/>
                  </a:lnTo>
                  <a:lnTo>
                    <a:pt x="758" y="508"/>
                  </a:lnTo>
                  <a:lnTo>
                    <a:pt x="762" y="501"/>
                  </a:lnTo>
                  <a:lnTo>
                    <a:pt x="762" y="501"/>
                  </a:lnTo>
                  <a:lnTo>
                    <a:pt x="768" y="486"/>
                  </a:lnTo>
                  <a:lnTo>
                    <a:pt x="777" y="472"/>
                  </a:lnTo>
                  <a:lnTo>
                    <a:pt x="777" y="472"/>
                  </a:lnTo>
                  <a:lnTo>
                    <a:pt x="787" y="461"/>
                  </a:lnTo>
                  <a:lnTo>
                    <a:pt x="794" y="453"/>
                  </a:lnTo>
                  <a:lnTo>
                    <a:pt x="794" y="453"/>
                  </a:lnTo>
                  <a:lnTo>
                    <a:pt x="804" y="448"/>
                  </a:lnTo>
                  <a:lnTo>
                    <a:pt x="809" y="446"/>
                  </a:lnTo>
                  <a:lnTo>
                    <a:pt x="811" y="448"/>
                  </a:lnTo>
                  <a:lnTo>
                    <a:pt x="811" y="448"/>
                  </a:lnTo>
                  <a:lnTo>
                    <a:pt x="815" y="448"/>
                  </a:lnTo>
                  <a:lnTo>
                    <a:pt x="815" y="448"/>
                  </a:lnTo>
                  <a:lnTo>
                    <a:pt x="815" y="448"/>
                  </a:lnTo>
                  <a:lnTo>
                    <a:pt x="815" y="448"/>
                  </a:lnTo>
                  <a:lnTo>
                    <a:pt x="819" y="446"/>
                  </a:lnTo>
                  <a:lnTo>
                    <a:pt x="819" y="446"/>
                  </a:lnTo>
                  <a:lnTo>
                    <a:pt x="823" y="436"/>
                  </a:lnTo>
                  <a:lnTo>
                    <a:pt x="823" y="436"/>
                  </a:lnTo>
                  <a:lnTo>
                    <a:pt x="828" y="421"/>
                  </a:lnTo>
                  <a:lnTo>
                    <a:pt x="830" y="408"/>
                  </a:lnTo>
                  <a:lnTo>
                    <a:pt x="830" y="408"/>
                  </a:lnTo>
                  <a:lnTo>
                    <a:pt x="832" y="402"/>
                  </a:lnTo>
                  <a:lnTo>
                    <a:pt x="836" y="395"/>
                  </a:lnTo>
                  <a:lnTo>
                    <a:pt x="843" y="389"/>
                  </a:lnTo>
                  <a:lnTo>
                    <a:pt x="851" y="385"/>
                  </a:lnTo>
                  <a:lnTo>
                    <a:pt x="851" y="385"/>
                  </a:lnTo>
                  <a:lnTo>
                    <a:pt x="862" y="378"/>
                  </a:lnTo>
                  <a:lnTo>
                    <a:pt x="868" y="372"/>
                  </a:lnTo>
                  <a:lnTo>
                    <a:pt x="872" y="368"/>
                  </a:lnTo>
                  <a:lnTo>
                    <a:pt x="872" y="368"/>
                  </a:lnTo>
                  <a:lnTo>
                    <a:pt x="874" y="362"/>
                  </a:lnTo>
                  <a:lnTo>
                    <a:pt x="876" y="357"/>
                  </a:lnTo>
                  <a:lnTo>
                    <a:pt x="874" y="342"/>
                  </a:lnTo>
                  <a:lnTo>
                    <a:pt x="874" y="342"/>
                  </a:lnTo>
                  <a:lnTo>
                    <a:pt x="868" y="328"/>
                  </a:lnTo>
                  <a:lnTo>
                    <a:pt x="864" y="323"/>
                  </a:lnTo>
                  <a:lnTo>
                    <a:pt x="859" y="319"/>
                  </a:lnTo>
                  <a:lnTo>
                    <a:pt x="859" y="319"/>
                  </a:lnTo>
                  <a:lnTo>
                    <a:pt x="851" y="311"/>
                  </a:lnTo>
                  <a:lnTo>
                    <a:pt x="845" y="306"/>
                  </a:lnTo>
                  <a:lnTo>
                    <a:pt x="842" y="298"/>
                  </a:lnTo>
                  <a:lnTo>
                    <a:pt x="840" y="290"/>
                  </a:lnTo>
                  <a:lnTo>
                    <a:pt x="840" y="290"/>
                  </a:lnTo>
                  <a:lnTo>
                    <a:pt x="836" y="281"/>
                  </a:lnTo>
                  <a:lnTo>
                    <a:pt x="836" y="281"/>
                  </a:lnTo>
                  <a:lnTo>
                    <a:pt x="826" y="260"/>
                  </a:lnTo>
                  <a:lnTo>
                    <a:pt x="815" y="243"/>
                  </a:lnTo>
                  <a:lnTo>
                    <a:pt x="815" y="243"/>
                  </a:lnTo>
                  <a:lnTo>
                    <a:pt x="809" y="243"/>
                  </a:lnTo>
                  <a:lnTo>
                    <a:pt x="802" y="243"/>
                  </a:lnTo>
                  <a:lnTo>
                    <a:pt x="802" y="243"/>
                  </a:lnTo>
                  <a:lnTo>
                    <a:pt x="792" y="239"/>
                  </a:lnTo>
                  <a:lnTo>
                    <a:pt x="787" y="233"/>
                  </a:lnTo>
                  <a:lnTo>
                    <a:pt x="781" y="228"/>
                  </a:lnTo>
                  <a:lnTo>
                    <a:pt x="779" y="222"/>
                  </a:lnTo>
                  <a:lnTo>
                    <a:pt x="779" y="222"/>
                  </a:lnTo>
                  <a:lnTo>
                    <a:pt x="775" y="218"/>
                  </a:lnTo>
                  <a:lnTo>
                    <a:pt x="775" y="218"/>
                  </a:lnTo>
                  <a:lnTo>
                    <a:pt x="775" y="218"/>
                  </a:lnTo>
                  <a:lnTo>
                    <a:pt x="775" y="218"/>
                  </a:lnTo>
                  <a:lnTo>
                    <a:pt x="771" y="222"/>
                  </a:lnTo>
                  <a:lnTo>
                    <a:pt x="769" y="230"/>
                  </a:lnTo>
                  <a:lnTo>
                    <a:pt x="769" y="230"/>
                  </a:lnTo>
                  <a:lnTo>
                    <a:pt x="764" y="237"/>
                  </a:lnTo>
                  <a:lnTo>
                    <a:pt x="762" y="239"/>
                  </a:lnTo>
                  <a:lnTo>
                    <a:pt x="756" y="241"/>
                  </a:lnTo>
                  <a:lnTo>
                    <a:pt x="756" y="241"/>
                  </a:lnTo>
                  <a:lnTo>
                    <a:pt x="751" y="239"/>
                  </a:lnTo>
                  <a:lnTo>
                    <a:pt x="743" y="235"/>
                  </a:lnTo>
                  <a:lnTo>
                    <a:pt x="743" y="235"/>
                  </a:lnTo>
                  <a:lnTo>
                    <a:pt x="737" y="232"/>
                  </a:lnTo>
                  <a:lnTo>
                    <a:pt x="733" y="232"/>
                  </a:lnTo>
                  <a:lnTo>
                    <a:pt x="730" y="233"/>
                  </a:lnTo>
                  <a:lnTo>
                    <a:pt x="730" y="233"/>
                  </a:lnTo>
                  <a:lnTo>
                    <a:pt x="724" y="237"/>
                  </a:lnTo>
                  <a:lnTo>
                    <a:pt x="724" y="237"/>
                  </a:lnTo>
                  <a:lnTo>
                    <a:pt x="720" y="241"/>
                  </a:lnTo>
                  <a:lnTo>
                    <a:pt x="714" y="243"/>
                  </a:lnTo>
                  <a:lnTo>
                    <a:pt x="709" y="243"/>
                  </a:lnTo>
                  <a:lnTo>
                    <a:pt x="699" y="241"/>
                  </a:lnTo>
                  <a:lnTo>
                    <a:pt x="699" y="241"/>
                  </a:lnTo>
                  <a:lnTo>
                    <a:pt x="692" y="241"/>
                  </a:lnTo>
                  <a:lnTo>
                    <a:pt x="688" y="237"/>
                  </a:lnTo>
                  <a:lnTo>
                    <a:pt x="680" y="232"/>
                  </a:lnTo>
                  <a:lnTo>
                    <a:pt x="680" y="232"/>
                  </a:lnTo>
                  <a:lnTo>
                    <a:pt x="677" y="230"/>
                  </a:lnTo>
                  <a:lnTo>
                    <a:pt x="671" y="228"/>
                  </a:lnTo>
                  <a:lnTo>
                    <a:pt x="671" y="228"/>
                  </a:lnTo>
                  <a:lnTo>
                    <a:pt x="663" y="226"/>
                  </a:lnTo>
                  <a:lnTo>
                    <a:pt x="656" y="222"/>
                  </a:lnTo>
                  <a:lnTo>
                    <a:pt x="656" y="222"/>
                  </a:lnTo>
                  <a:lnTo>
                    <a:pt x="654" y="220"/>
                  </a:lnTo>
                  <a:lnTo>
                    <a:pt x="652" y="216"/>
                  </a:lnTo>
                  <a:lnTo>
                    <a:pt x="652" y="213"/>
                  </a:lnTo>
                  <a:lnTo>
                    <a:pt x="652" y="207"/>
                  </a:lnTo>
                  <a:lnTo>
                    <a:pt x="652" y="207"/>
                  </a:lnTo>
                  <a:lnTo>
                    <a:pt x="652" y="201"/>
                  </a:lnTo>
                  <a:lnTo>
                    <a:pt x="650" y="194"/>
                  </a:lnTo>
                  <a:lnTo>
                    <a:pt x="642" y="180"/>
                  </a:lnTo>
                  <a:lnTo>
                    <a:pt x="642" y="180"/>
                  </a:lnTo>
                  <a:lnTo>
                    <a:pt x="639" y="171"/>
                  </a:lnTo>
                  <a:lnTo>
                    <a:pt x="635" y="163"/>
                  </a:lnTo>
                  <a:lnTo>
                    <a:pt x="635" y="163"/>
                  </a:lnTo>
                  <a:lnTo>
                    <a:pt x="631" y="152"/>
                  </a:lnTo>
                  <a:lnTo>
                    <a:pt x="623" y="139"/>
                  </a:lnTo>
                  <a:lnTo>
                    <a:pt x="623" y="139"/>
                  </a:lnTo>
                  <a:lnTo>
                    <a:pt x="614" y="114"/>
                  </a:lnTo>
                  <a:lnTo>
                    <a:pt x="614" y="114"/>
                  </a:lnTo>
                  <a:lnTo>
                    <a:pt x="610" y="106"/>
                  </a:lnTo>
                  <a:lnTo>
                    <a:pt x="606" y="99"/>
                  </a:lnTo>
                  <a:lnTo>
                    <a:pt x="606" y="99"/>
                  </a:lnTo>
                  <a:lnTo>
                    <a:pt x="601" y="91"/>
                  </a:lnTo>
                  <a:lnTo>
                    <a:pt x="597" y="84"/>
                  </a:lnTo>
                  <a:lnTo>
                    <a:pt x="595" y="76"/>
                  </a:lnTo>
                  <a:lnTo>
                    <a:pt x="599" y="69"/>
                  </a:lnTo>
                  <a:lnTo>
                    <a:pt x="599" y="69"/>
                  </a:lnTo>
                  <a:lnTo>
                    <a:pt x="584" y="61"/>
                  </a:lnTo>
                  <a:lnTo>
                    <a:pt x="568" y="51"/>
                  </a:lnTo>
                  <a:lnTo>
                    <a:pt x="568" y="51"/>
                  </a:lnTo>
                  <a:lnTo>
                    <a:pt x="565" y="48"/>
                  </a:lnTo>
                  <a:lnTo>
                    <a:pt x="563" y="44"/>
                  </a:lnTo>
                  <a:lnTo>
                    <a:pt x="559" y="34"/>
                  </a:lnTo>
                  <a:lnTo>
                    <a:pt x="559" y="34"/>
                  </a:lnTo>
                  <a:lnTo>
                    <a:pt x="555" y="27"/>
                  </a:lnTo>
                  <a:lnTo>
                    <a:pt x="555" y="27"/>
                  </a:lnTo>
                  <a:lnTo>
                    <a:pt x="553" y="25"/>
                  </a:lnTo>
                  <a:lnTo>
                    <a:pt x="548" y="25"/>
                  </a:lnTo>
                  <a:lnTo>
                    <a:pt x="548" y="25"/>
                  </a:lnTo>
                  <a:lnTo>
                    <a:pt x="538" y="31"/>
                  </a:lnTo>
                  <a:lnTo>
                    <a:pt x="531" y="38"/>
                  </a:lnTo>
                  <a:lnTo>
                    <a:pt x="531" y="38"/>
                  </a:lnTo>
                  <a:lnTo>
                    <a:pt x="523" y="44"/>
                  </a:lnTo>
                  <a:lnTo>
                    <a:pt x="515" y="48"/>
                  </a:lnTo>
                  <a:lnTo>
                    <a:pt x="508" y="48"/>
                  </a:lnTo>
                  <a:lnTo>
                    <a:pt x="502" y="46"/>
                  </a:lnTo>
                  <a:lnTo>
                    <a:pt x="502" y="46"/>
                  </a:lnTo>
                  <a:lnTo>
                    <a:pt x="495" y="38"/>
                  </a:lnTo>
                  <a:lnTo>
                    <a:pt x="487" y="29"/>
                  </a:lnTo>
                  <a:lnTo>
                    <a:pt x="472" y="8"/>
                  </a:lnTo>
                  <a:lnTo>
                    <a:pt x="472" y="8"/>
                  </a:lnTo>
                  <a:lnTo>
                    <a:pt x="468" y="2"/>
                  </a:lnTo>
                  <a:lnTo>
                    <a:pt x="468" y="2"/>
                  </a:lnTo>
                  <a:lnTo>
                    <a:pt x="464" y="0"/>
                  </a:lnTo>
                  <a:lnTo>
                    <a:pt x="464" y="0"/>
                  </a:lnTo>
                  <a:lnTo>
                    <a:pt x="455" y="0"/>
                  </a:lnTo>
                  <a:lnTo>
                    <a:pt x="455" y="0"/>
                  </a:lnTo>
                  <a:lnTo>
                    <a:pt x="447" y="2"/>
                  </a:lnTo>
                  <a:lnTo>
                    <a:pt x="447" y="2"/>
                  </a:lnTo>
                  <a:lnTo>
                    <a:pt x="445" y="2"/>
                  </a:lnTo>
                  <a:lnTo>
                    <a:pt x="445" y="4"/>
                  </a:lnTo>
                  <a:lnTo>
                    <a:pt x="445" y="4"/>
                  </a:lnTo>
                  <a:lnTo>
                    <a:pt x="443" y="10"/>
                  </a:lnTo>
                  <a:lnTo>
                    <a:pt x="440" y="15"/>
                  </a:lnTo>
                  <a:lnTo>
                    <a:pt x="434" y="19"/>
                  </a:lnTo>
                  <a:lnTo>
                    <a:pt x="422" y="21"/>
                  </a:lnTo>
                  <a:lnTo>
                    <a:pt x="422" y="21"/>
                  </a:lnTo>
                  <a:lnTo>
                    <a:pt x="415" y="21"/>
                  </a:lnTo>
                  <a:lnTo>
                    <a:pt x="407" y="21"/>
                  </a:lnTo>
                  <a:lnTo>
                    <a:pt x="407" y="21"/>
                  </a:lnTo>
                  <a:lnTo>
                    <a:pt x="404" y="21"/>
                  </a:lnTo>
                  <a:lnTo>
                    <a:pt x="400" y="25"/>
                  </a:lnTo>
                  <a:lnTo>
                    <a:pt x="398" y="29"/>
                  </a:lnTo>
                  <a:lnTo>
                    <a:pt x="398" y="29"/>
                  </a:lnTo>
                  <a:lnTo>
                    <a:pt x="392" y="40"/>
                  </a:lnTo>
                  <a:lnTo>
                    <a:pt x="388" y="51"/>
                  </a:lnTo>
                  <a:lnTo>
                    <a:pt x="388" y="51"/>
                  </a:lnTo>
                  <a:lnTo>
                    <a:pt x="383" y="61"/>
                  </a:lnTo>
                  <a:lnTo>
                    <a:pt x="373" y="72"/>
                  </a:lnTo>
                  <a:lnTo>
                    <a:pt x="358" y="93"/>
                  </a:lnTo>
                  <a:lnTo>
                    <a:pt x="358" y="97"/>
                  </a:lnTo>
                  <a:lnTo>
                    <a:pt x="358" y="97"/>
                  </a:lnTo>
                  <a:lnTo>
                    <a:pt x="366" y="108"/>
                  </a:lnTo>
                  <a:lnTo>
                    <a:pt x="373" y="116"/>
                  </a:lnTo>
                  <a:lnTo>
                    <a:pt x="373" y="116"/>
                  </a:lnTo>
                  <a:lnTo>
                    <a:pt x="383" y="125"/>
                  </a:lnTo>
                  <a:lnTo>
                    <a:pt x="386" y="133"/>
                  </a:lnTo>
                  <a:lnTo>
                    <a:pt x="388" y="139"/>
                  </a:lnTo>
                  <a:lnTo>
                    <a:pt x="388" y="139"/>
                  </a:lnTo>
                  <a:lnTo>
                    <a:pt x="396" y="158"/>
                  </a:lnTo>
                  <a:lnTo>
                    <a:pt x="396" y="158"/>
                  </a:lnTo>
                  <a:lnTo>
                    <a:pt x="404" y="177"/>
                  </a:lnTo>
                  <a:lnTo>
                    <a:pt x="405" y="186"/>
                  </a:lnTo>
                  <a:lnTo>
                    <a:pt x="407" y="196"/>
                  </a:lnTo>
                  <a:lnTo>
                    <a:pt x="407" y="196"/>
                  </a:lnTo>
                  <a:lnTo>
                    <a:pt x="405" y="207"/>
                  </a:lnTo>
                  <a:lnTo>
                    <a:pt x="405" y="207"/>
                  </a:lnTo>
                  <a:lnTo>
                    <a:pt x="405" y="226"/>
                  </a:lnTo>
                  <a:lnTo>
                    <a:pt x="405" y="233"/>
                  </a:lnTo>
                  <a:lnTo>
                    <a:pt x="407" y="239"/>
                  </a:lnTo>
                  <a:lnTo>
                    <a:pt x="407" y="239"/>
                  </a:lnTo>
                  <a:lnTo>
                    <a:pt x="409" y="245"/>
                  </a:lnTo>
                  <a:lnTo>
                    <a:pt x="409" y="251"/>
                  </a:lnTo>
                  <a:lnTo>
                    <a:pt x="409" y="251"/>
                  </a:lnTo>
                  <a:lnTo>
                    <a:pt x="409" y="256"/>
                  </a:lnTo>
                  <a:lnTo>
                    <a:pt x="413" y="260"/>
                  </a:lnTo>
                  <a:lnTo>
                    <a:pt x="413" y="260"/>
                  </a:lnTo>
                  <a:lnTo>
                    <a:pt x="424" y="268"/>
                  </a:lnTo>
                  <a:lnTo>
                    <a:pt x="424" y="268"/>
                  </a:lnTo>
                  <a:lnTo>
                    <a:pt x="430" y="271"/>
                  </a:lnTo>
                  <a:lnTo>
                    <a:pt x="438" y="277"/>
                  </a:lnTo>
                  <a:lnTo>
                    <a:pt x="438" y="277"/>
                  </a:lnTo>
                  <a:lnTo>
                    <a:pt x="440" y="279"/>
                  </a:lnTo>
                  <a:lnTo>
                    <a:pt x="443" y="279"/>
                  </a:lnTo>
                  <a:lnTo>
                    <a:pt x="449" y="279"/>
                  </a:lnTo>
                  <a:lnTo>
                    <a:pt x="449" y="279"/>
                  </a:lnTo>
                  <a:lnTo>
                    <a:pt x="455" y="277"/>
                  </a:lnTo>
                  <a:lnTo>
                    <a:pt x="458" y="277"/>
                  </a:lnTo>
                  <a:lnTo>
                    <a:pt x="464" y="279"/>
                  </a:lnTo>
                  <a:lnTo>
                    <a:pt x="466" y="285"/>
                  </a:lnTo>
                  <a:lnTo>
                    <a:pt x="466" y="285"/>
                  </a:lnTo>
                  <a:lnTo>
                    <a:pt x="468" y="290"/>
                  </a:lnTo>
                  <a:lnTo>
                    <a:pt x="468" y="296"/>
                  </a:lnTo>
                  <a:lnTo>
                    <a:pt x="460" y="304"/>
                  </a:lnTo>
                  <a:lnTo>
                    <a:pt x="460" y="304"/>
                  </a:lnTo>
                  <a:lnTo>
                    <a:pt x="457" y="309"/>
                  </a:lnTo>
                  <a:lnTo>
                    <a:pt x="457" y="313"/>
                  </a:lnTo>
                  <a:lnTo>
                    <a:pt x="457" y="317"/>
                  </a:lnTo>
                  <a:lnTo>
                    <a:pt x="457" y="317"/>
                  </a:lnTo>
                  <a:lnTo>
                    <a:pt x="460" y="323"/>
                  </a:lnTo>
                  <a:lnTo>
                    <a:pt x="464" y="326"/>
                  </a:lnTo>
                  <a:lnTo>
                    <a:pt x="474" y="332"/>
                  </a:lnTo>
                  <a:lnTo>
                    <a:pt x="474" y="332"/>
                  </a:lnTo>
                  <a:lnTo>
                    <a:pt x="483" y="340"/>
                  </a:lnTo>
                  <a:lnTo>
                    <a:pt x="487" y="343"/>
                  </a:lnTo>
                  <a:lnTo>
                    <a:pt x="489" y="349"/>
                  </a:lnTo>
                  <a:lnTo>
                    <a:pt x="489" y="349"/>
                  </a:lnTo>
                  <a:lnTo>
                    <a:pt x="489" y="357"/>
                  </a:lnTo>
                  <a:lnTo>
                    <a:pt x="487" y="364"/>
                  </a:lnTo>
                  <a:lnTo>
                    <a:pt x="483" y="370"/>
                  </a:lnTo>
                  <a:lnTo>
                    <a:pt x="477" y="376"/>
                  </a:lnTo>
                  <a:lnTo>
                    <a:pt x="477" y="376"/>
                  </a:lnTo>
                  <a:lnTo>
                    <a:pt x="472" y="383"/>
                  </a:lnTo>
                  <a:lnTo>
                    <a:pt x="472" y="383"/>
                  </a:lnTo>
                  <a:lnTo>
                    <a:pt x="464" y="393"/>
                  </a:lnTo>
                  <a:lnTo>
                    <a:pt x="455" y="400"/>
                  </a:lnTo>
                  <a:lnTo>
                    <a:pt x="455" y="400"/>
                  </a:lnTo>
                  <a:lnTo>
                    <a:pt x="445" y="412"/>
                  </a:lnTo>
                  <a:lnTo>
                    <a:pt x="438" y="419"/>
                  </a:lnTo>
                  <a:lnTo>
                    <a:pt x="438" y="419"/>
                  </a:lnTo>
                  <a:lnTo>
                    <a:pt x="432" y="427"/>
                  </a:lnTo>
                  <a:lnTo>
                    <a:pt x="424" y="431"/>
                  </a:lnTo>
                  <a:lnTo>
                    <a:pt x="424" y="431"/>
                  </a:lnTo>
                  <a:lnTo>
                    <a:pt x="417" y="433"/>
                  </a:lnTo>
                  <a:lnTo>
                    <a:pt x="405" y="433"/>
                  </a:lnTo>
                  <a:lnTo>
                    <a:pt x="405" y="433"/>
                  </a:lnTo>
                  <a:lnTo>
                    <a:pt x="394" y="431"/>
                  </a:lnTo>
                  <a:lnTo>
                    <a:pt x="394" y="431"/>
                  </a:lnTo>
                  <a:lnTo>
                    <a:pt x="385" y="429"/>
                  </a:lnTo>
                  <a:lnTo>
                    <a:pt x="385" y="429"/>
                  </a:lnTo>
                  <a:lnTo>
                    <a:pt x="385" y="429"/>
                  </a:lnTo>
                  <a:lnTo>
                    <a:pt x="385" y="433"/>
                  </a:lnTo>
                  <a:lnTo>
                    <a:pt x="385" y="433"/>
                  </a:lnTo>
                  <a:lnTo>
                    <a:pt x="386" y="446"/>
                  </a:lnTo>
                  <a:lnTo>
                    <a:pt x="386" y="446"/>
                  </a:lnTo>
                  <a:lnTo>
                    <a:pt x="390" y="455"/>
                  </a:lnTo>
                  <a:lnTo>
                    <a:pt x="390" y="463"/>
                  </a:lnTo>
                  <a:lnTo>
                    <a:pt x="388" y="469"/>
                  </a:lnTo>
                  <a:lnTo>
                    <a:pt x="386" y="470"/>
                  </a:lnTo>
                  <a:lnTo>
                    <a:pt x="383" y="474"/>
                  </a:lnTo>
                  <a:lnTo>
                    <a:pt x="383" y="474"/>
                  </a:lnTo>
                  <a:lnTo>
                    <a:pt x="373" y="476"/>
                  </a:lnTo>
                  <a:lnTo>
                    <a:pt x="366" y="476"/>
                  </a:lnTo>
                  <a:lnTo>
                    <a:pt x="366" y="476"/>
                  </a:lnTo>
                  <a:lnTo>
                    <a:pt x="366" y="476"/>
                  </a:lnTo>
                  <a:lnTo>
                    <a:pt x="356" y="476"/>
                  </a:lnTo>
                  <a:lnTo>
                    <a:pt x="354" y="476"/>
                  </a:lnTo>
                  <a:lnTo>
                    <a:pt x="350" y="480"/>
                  </a:lnTo>
                  <a:lnTo>
                    <a:pt x="350" y="480"/>
                  </a:lnTo>
                  <a:lnTo>
                    <a:pt x="347" y="484"/>
                  </a:lnTo>
                  <a:lnTo>
                    <a:pt x="347" y="484"/>
                  </a:lnTo>
                  <a:lnTo>
                    <a:pt x="341" y="491"/>
                  </a:lnTo>
                  <a:lnTo>
                    <a:pt x="333" y="499"/>
                  </a:lnTo>
                  <a:lnTo>
                    <a:pt x="326" y="505"/>
                  </a:lnTo>
                  <a:lnTo>
                    <a:pt x="314" y="507"/>
                  </a:lnTo>
                  <a:lnTo>
                    <a:pt x="314" y="507"/>
                  </a:lnTo>
                  <a:lnTo>
                    <a:pt x="305" y="507"/>
                  </a:lnTo>
                  <a:lnTo>
                    <a:pt x="294" y="505"/>
                  </a:lnTo>
                  <a:lnTo>
                    <a:pt x="294" y="505"/>
                  </a:lnTo>
                  <a:lnTo>
                    <a:pt x="280" y="503"/>
                  </a:lnTo>
                  <a:lnTo>
                    <a:pt x="276" y="503"/>
                  </a:lnTo>
                  <a:lnTo>
                    <a:pt x="275" y="505"/>
                  </a:lnTo>
                  <a:lnTo>
                    <a:pt x="275" y="505"/>
                  </a:lnTo>
                  <a:lnTo>
                    <a:pt x="273" y="516"/>
                  </a:lnTo>
                  <a:lnTo>
                    <a:pt x="271" y="529"/>
                  </a:lnTo>
                  <a:lnTo>
                    <a:pt x="271" y="529"/>
                  </a:lnTo>
                  <a:lnTo>
                    <a:pt x="271" y="541"/>
                  </a:lnTo>
                  <a:lnTo>
                    <a:pt x="271" y="550"/>
                  </a:lnTo>
                  <a:lnTo>
                    <a:pt x="271" y="550"/>
                  </a:lnTo>
                  <a:lnTo>
                    <a:pt x="273" y="562"/>
                  </a:lnTo>
                  <a:lnTo>
                    <a:pt x="271" y="565"/>
                  </a:lnTo>
                  <a:lnTo>
                    <a:pt x="267" y="571"/>
                  </a:lnTo>
                  <a:lnTo>
                    <a:pt x="267" y="571"/>
                  </a:lnTo>
                  <a:lnTo>
                    <a:pt x="263" y="575"/>
                  </a:lnTo>
                  <a:lnTo>
                    <a:pt x="256" y="579"/>
                  </a:lnTo>
                  <a:lnTo>
                    <a:pt x="246" y="580"/>
                  </a:lnTo>
                  <a:lnTo>
                    <a:pt x="233" y="582"/>
                  </a:lnTo>
                  <a:lnTo>
                    <a:pt x="233" y="582"/>
                  </a:lnTo>
                  <a:lnTo>
                    <a:pt x="220" y="582"/>
                  </a:lnTo>
                  <a:lnTo>
                    <a:pt x="208" y="582"/>
                  </a:lnTo>
                  <a:lnTo>
                    <a:pt x="187" y="577"/>
                  </a:lnTo>
                  <a:lnTo>
                    <a:pt x="187" y="577"/>
                  </a:lnTo>
                  <a:lnTo>
                    <a:pt x="178" y="573"/>
                  </a:lnTo>
                  <a:lnTo>
                    <a:pt x="170" y="573"/>
                  </a:lnTo>
                  <a:lnTo>
                    <a:pt x="165" y="573"/>
                  </a:lnTo>
                  <a:lnTo>
                    <a:pt x="161" y="577"/>
                  </a:lnTo>
                  <a:lnTo>
                    <a:pt x="161" y="577"/>
                  </a:lnTo>
                  <a:lnTo>
                    <a:pt x="157" y="588"/>
                  </a:lnTo>
                  <a:lnTo>
                    <a:pt x="157" y="588"/>
                  </a:lnTo>
                  <a:lnTo>
                    <a:pt x="153" y="596"/>
                  </a:lnTo>
                  <a:lnTo>
                    <a:pt x="151" y="598"/>
                  </a:lnTo>
                  <a:lnTo>
                    <a:pt x="149" y="599"/>
                  </a:lnTo>
                  <a:lnTo>
                    <a:pt x="142" y="599"/>
                  </a:lnTo>
                  <a:lnTo>
                    <a:pt x="127" y="598"/>
                  </a:lnTo>
                  <a:lnTo>
                    <a:pt x="127" y="598"/>
                  </a:lnTo>
                  <a:lnTo>
                    <a:pt x="110" y="592"/>
                  </a:lnTo>
                  <a:lnTo>
                    <a:pt x="110" y="592"/>
                  </a:lnTo>
                  <a:lnTo>
                    <a:pt x="96" y="588"/>
                  </a:lnTo>
                  <a:lnTo>
                    <a:pt x="83" y="590"/>
                  </a:lnTo>
                  <a:lnTo>
                    <a:pt x="83" y="590"/>
                  </a:lnTo>
                  <a:lnTo>
                    <a:pt x="72" y="590"/>
                  </a:lnTo>
                  <a:lnTo>
                    <a:pt x="72" y="590"/>
                  </a:lnTo>
                  <a:lnTo>
                    <a:pt x="64" y="588"/>
                  </a:lnTo>
                  <a:lnTo>
                    <a:pt x="60" y="590"/>
                  </a:lnTo>
                  <a:lnTo>
                    <a:pt x="58" y="592"/>
                  </a:lnTo>
                  <a:lnTo>
                    <a:pt x="58" y="592"/>
                  </a:lnTo>
                  <a:lnTo>
                    <a:pt x="55" y="596"/>
                  </a:lnTo>
                  <a:lnTo>
                    <a:pt x="51" y="598"/>
                  </a:lnTo>
                  <a:lnTo>
                    <a:pt x="41" y="598"/>
                  </a:lnTo>
                  <a:lnTo>
                    <a:pt x="41" y="598"/>
                  </a:lnTo>
                  <a:lnTo>
                    <a:pt x="38" y="596"/>
                  </a:lnTo>
                  <a:lnTo>
                    <a:pt x="36" y="598"/>
                  </a:lnTo>
                  <a:lnTo>
                    <a:pt x="34" y="599"/>
                  </a:lnTo>
                  <a:lnTo>
                    <a:pt x="34" y="599"/>
                  </a:lnTo>
                  <a:lnTo>
                    <a:pt x="32" y="603"/>
                  </a:lnTo>
                  <a:lnTo>
                    <a:pt x="32" y="603"/>
                  </a:lnTo>
                  <a:lnTo>
                    <a:pt x="30" y="609"/>
                  </a:lnTo>
                  <a:lnTo>
                    <a:pt x="26" y="615"/>
                  </a:lnTo>
                  <a:lnTo>
                    <a:pt x="11" y="632"/>
                  </a:lnTo>
                  <a:lnTo>
                    <a:pt x="11" y="632"/>
                  </a:lnTo>
                  <a:lnTo>
                    <a:pt x="1" y="641"/>
                  </a:lnTo>
                  <a:lnTo>
                    <a:pt x="0" y="647"/>
                  </a:lnTo>
                  <a:lnTo>
                    <a:pt x="0" y="653"/>
                  </a:lnTo>
                  <a:lnTo>
                    <a:pt x="0" y="653"/>
                  </a:lnTo>
                  <a:lnTo>
                    <a:pt x="0" y="656"/>
                  </a:lnTo>
                  <a:lnTo>
                    <a:pt x="1" y="660"/>
                  </a:lnTo>
                  <a:lnTo>
                    <a:pt x="13" y="671"/>
                  </a:lnTo>
                  <a:lnTo>
                    <a:pt x="13" y="671"/>
                  </a:lnTo>
                  <a:lnTo>
                    <a:pt x="30" y="681"/>
                  </a:lnTo>
                  <a:lnTo>
                    <a:pt x="43" y="689"/>
                  </a:lnTo>
                  <a:lnTo>
                    <a:pt x="43" y="689"/>
                  </a:lnTo>
                  <a:lnTo>
                    <a:pt x="60" y="696"/>
                  </a:lnTo>
                  <a:lnTo>
                    <a:pt x="66" y="702"/>
                  </a:lnTo>
                  <a:lnTo>
                    <a:pt x="68" y="707"/>
                  </a:lnTo>
                  <a:lnTo>
                    <a:pt x="68" y="707"/>
                  </a:lnTo>
                  <a:lnTo>
                    <a:pt x="72" y="711"/>
                  </a:lnTo>
                  <a:lnTo>
                    <a:pt x="75" y="715"/>
                  </a:lnTo>
                  <a:lnTo>
                    <a:pt x="75" y="715"/>
                  </a:lnTo>
                  <a:lnTo>
                    <a:pt x="79" y="717"/>
                  </a:lnTo>
                  <a:lnTo>
                    <a:pt x="83" y="723"/>
                  </a:lnTo>
                  <a:lnTo>
                    <a:pt x="85" y="728"/>
                  </a:lnTo>
                  <a:lnTo>
                    <a:pt x="85" y="738"/>
                  </a:lnTo>
                  <a:lnTo>
                    <a:pt x="85" y="738"/>
                  </a:lnTo>
                  <a:lnTo>
                    <a:pt x="81" y="749"/>
                  </a:lnTo>
                  <a:lnTo>
                    <a:pt x="79" y="755"/>
                  </a:lnTo>
                  <a:lnTo>
                    <a:pt x="79" y="755"/>
                  </a:lnTo>
                  <a:lnTo>
                    <a:pt x="75" y="762"/>
                  </a:lnTo>
                  <a:lnTo>
                    <a:pt x="77" y="768"/>
                  </a:lnTo>
                  <a:lnTo>
                    <a:pt x="79" y="772"/>
                  </a:lnTo>
                  <a:lnTo>
                    <a:pt x="79" y="774"/>
                  </a:lnTo>
                  <a:lnTo>
                    <a:pt x="79" y="774"/>
                  </a:lnTo>
                  <a:lnTo>
                    <a:pt x="87" y="785"/>
                  </a:lnTo>
                  <a:lnTo>
                    <a:pt x="87" y="785"/>
                  </a:lnTo>
                  <a:lnTo>
                    <a:pt x="91" y="793"/>
                  </a:lnTo>
                  <a:lnTo>
                    <a:pt x="91" y="799"/>
                  </a:lnTo>
                  <a:lnTo>
                    <a:pt x="87" y="802"/>
                  </a:lnTo>
                  <a:lnTo>
                    <a:pt x="81" y="808"/>
                  </a:lnTo>
                  <a:lnTo>
                    <a:pt x="81" y="808"/>
                  </a:lnTo>
                  <a:lnTo>
                    <a:pt x="75" y="810"/>
                  </a:lnTo>
                  <a:lnTo>
                    <a:pt x="75" y="810"/>
                  </a:lnTo>
                  <a:lnTo>
                    <a:pt x="68" y="814"/>
                  </a:lnTo>
                  <a:lnTo>
                    <a:pt x="62" y="817"/>
                  </a:lnTo>
                  <a:lnTo>
                    <a:pt x="62" y="817"/>
                  </a:lnTo>
                  <a:lnTo>
                    <a:pt x="60" y="819"/>
                  </a:lnTo>
                  <a:lnTo>
                    <a:pt x="60" y="821"/>
                  </a:lnTo>
                  <a:lnTo>
                    <a:pt x="64" y="827"/>
                  </a:lnTo>
                  <a:lnTo>
                    <a:pt x="64" y="827"/>
                  </a:lnTo>
                  <a:lnTo>
                    <a:pt x="75" y="836"/>
                  </a:lnTo>
                  <a:lnTo>
                    <a:pt x="83" y="842"/>
                  </a:lnTo>
                  <a:lnTo>
                    <a:pt x="83" y="842"/>
                  </a:lnTo>
                  <a:lnTo>
                    <a:pt x="94" y="846"/>
                  </a:lnTo>
                  <a:lnTo>
                    <a:pt x="106" y="848"/>
                  </a:lnTo>
                  <a:lnTo>
                    <a:pt x="106" y="848"/>
                  </a:lnTo>
                  <a:lnTo>
                    <a:pt x="113" y="850"/>
                  </a:lnTo>
                  <a:lnTo>
                    <a:pt x="121" y="852"/>
                  </a:lnTo>
                  <a:lnTo>
                    <a:pt x="130" y="859"/>
                  </a:lnTo>
                  <a:lnTo>
                    <a:pt x="130" y="859"/>
                  </a:lnTo>
                  <a:lnTo>
                    <a:pt x="134" y="865"/>
                  </a:lnTo>
                  <a:lnTo>
                    <a:pt x="134" y="865"/>
                  </a:lnTo>
                  <a:lnTo>
                    <a:pt x="136" y="869"/>
                  </a:lnTo>
                  <a:lnTo>
                    <a:pt x="134" y="871"/>
                  </a:lnTo>
                  <a:lnTo>
                    <a:pt x="134" y="871"/>
                  </a:lnTo>
                  <a:lnTo>
                    <a:pt x="129" y="874"/>
                  </a:lnTo>
                  <a:lnTo>
                    <a:pt x="121" y="876"/>
                  </a:lnTo>
                  <a:lnTo>
                    <a:pt x="121" y="876"/>
                  </a:lnTo>
                  <a:lnTo>
                    <a:pt x="106" y="876"/>
                  </a:lnTo>
                  <a:lnTo>
                    <a:pt x="106" y="876"/>
                  </a:lnTo>
                  <a:lnTo>
                    <a:pt x="98" y="876"/>
                  </a:lnTo>
                  <a:lnTo>
                    <a:pt x="93" y="878"/>
                  </a:lnTo>
                  <a:lnTo>
                    <a:pt x="89" y="880"/>
                  </a:lnTo>
                  <a:lnTo>
                    <a:pt x="85" y="886"/>
                  </a:lnTo>
                  <a:lnTo>
                    <a:pt x="85" y="886"/>
                  </a:lnTo>
                  <a:lnTo>
                    <a:pt x="85" y="886"/>
                  </a:lnTo>
                  <a:lnTo>
                    <a:pt x="79" y="897"/>
                  </a:lnTo>
                  <a:lnTo>
                    <a:pt x="72" y="907"/>
                  </a:lnTo>
                  <a:lnTo>
                    <a:pt x="68" y="908"/>
                  </a:lnTo>
                  <a:lnTo>
                    <a:pt x="64" y="910"/>
                  </a:lnTo>
                  <a:lnTo>
                    <a:pt x="58" y="912"/>
                  </a:lnTo>
                  <a:lnTo>
                    <a:pt x="51" y="910"/>
                  </a:lnTo>
                  <a:lnTo>
                    <a:pt x="51" y="910"/>
                  </a:lnTo>
                  <a:lnTo>
                    <a:pt x="47" y="910"/>
                  </a:lnTo>
                  <a:lnTo>
                    <a:pt x="39" y="912"/>
                  </a:lnTo>
                  <a:lnTo>
                    <a:pt x="24" y="922"/>
                  </a:lnTo>
                  <a:lnTo>
                    <a:pt x="24" y="922"/>
                  </a:lnTo>
                  <a:lnTo>
                    <a:pt x="45" y="922"/>
                  </a:lnTo>
                  <a:lnTo>
                    <a:pt x="58" y="920"/>
                  </a:lnTo>
                  <a:lnTo>
                    <a:pt x="58" y="920"/>
                  </a:lnTo>
                  <a:lnTo>
                    <a:pt x="66" y="918"/>
                  </a:lnTo>
                  <a:lnTo>
                    <a:pt x="72" y="916"/>
                  </a:lnTo>
                  <a:lnTo>
                    <a:pt x="75" y="916"/>
                  </a:lnTo>
                  <a:lnTo>
                    <a:pt x="79" y="918"/>
                  </a:lnTo>
                  <a:lnTo>
                    <a:pt x="89" y="926"/>
                  </a:lnTo>
                  <a:lnTo>
                    <a:pt x="89" y="926"/>
                  </a:lnTo>
                  <a:lnTo>
                    <a:pt x="93" y="929"/>
                  </a:lnTo>
                  <a:lnTo>
                    <a:pt x="93" y="933"/>
                  </a:lnTo>
                  <a:lnTo>
                    <a:pt x="91" y="937"/>
                  </a:lnTo>
                  <a:lnTo>
                    <a:pt x="87" y="939"/>
                  </a:lnTo>
                  <a:lnTo>
                    <a:pt x="75" y="943"/>
                  </a:lnTo>
                  <a:lnTo>
                    <a:pt x="72" y="945"/>
                  </a:lnTo>
                  <a:lnTo>
                    <a:pt x="72" y="950"/>
                  </a:lnTo>
                  <a:lnTo>
                    <a:pt x="72" y="950"/>
                  </a:lnTo>
                  <a:lnTo>
                    <a:pt x="72" y="954"/>
                  </a:lnTo>
                  <a:lnTo>
                    <a:pt x="75" y="958"/>
                  </a:lnTo>
                  <a:lnTo>
                    <a:pt x="79" y="962"/>
                  </a:lnTo>
                  <a:lnTo>
                    <a:pt x="85" y="963"/>
                  </a:lnTo>
                  <a:lnTo>
                    <a:pt x="96" y="965"/>
                  </a:lnTo>
                  <a:lnTo>
                    <a:pt x="110" y="965"/>
                  </a:lnTo>
                  <a:lnTo>
                    <a:pt x="110" y="965"/>
                  </a:lnTo>
                  <a:lnTo>
                    <a:pt x="115" y="963"/>
                  </a:lnTo>
                  <a:lnTo>
                    <a:pt x="121" y="962"/>
                  </a:lnTo>
                  <a:lnTo>
                    <a:pt x="132" y="954"/>
                  </a:lnTo>
                  <a:lnTo>
                    <a:pt x="142" y="946"/>
                  </a:lnTo>
                  <a:lnTo>
                    <a:pt x="148" y="945"/>
                  </a:lnTo>
                  <a:lnTo>
                    <a:pt x="151" y="945"/>
                  </a:lnTo>
                  <a:lnTo>
                    <a:pt x="151" y="945"/>
                  </a:lnTo>
                  <a:lnTo>
                    <a:pt x="165" y="945"/>
                  </a:lnTo>
                  <a:lnTo>
                    <a:pt x="180" y="948"/>
                  </a:lnTo>
                  <a:lnTo>
                    <a:pt x="195" y="952"/>
                  </a:lnTo>
                  <a:lnTo>
                    <a:pt x="208" y="960"/>
                  </a:lnTo>
                  <a:lnTo>
                    <a:pt x="208" y="960"/>
                  </a:lnTo>
                  <a:lnTo>
                    <a:pt x="227" y="971"/>
                  </a:lnTo>
                  <a:lnTo>
                    <a:pt x="237" y="975"/>
                  </a:lnTo>
                  <a:lnTo>
                    <a:pt x="248" y="977"/>
                  </a:lnTo>
                  <a:lnTo>
                    <a:pt x="248" y="977"/>
                  </a:lnTo>
                  <a:lnTo>
                    <a:pt x="257" y="975"/>
                  </a:lnTo>
                  <a:lnTo>
                    <a:pt x="265" y="971"/>
                  </a:lnTo>
                  <a:lnTo>
                    <a:pt x="271" y="963"/>
                  </a:lnTo>
                  <a:lnTo>
                    <a:pt x="275" y="950"/>
                  </a:lnTo>
                  <a:lnTo>
                    <a:pt x="275" y="950"/>
                  </a:lnTo>
                  <a:lnTo>
                    <a:pt x="276" y="945"/>
                  </a:lnTo>
                  <a:lnTo>
                    <a:pt x="280" y="943"/>
                  </a:lnTo>
                  <a:lnTo>
                    <a:pt x="282" y="941"/>
                  </a:lnTo>
                  <a:lnTo>
                    <a:pt x="286" y="941"/>
                  </a:lnTo>
                  <a:lnTo>
                    <a:pt x="295" y="945"/>
                  </a:lnTo>
                  <a:lnTo>
                    <a:pt x="299" y="945"/>
                  </a:lnTo>
                  <a:lnTo>
                    <a:pt x="305" y="945"/>
                  </a:lnTo>
                  <a:lnTo>
                    <a:pt x="305" y="945"/>
                  </a:lnTo>
                  <a:lnTo>
                    <a:pt x="335" y="935"/>
                  </a:lnTo>
                  <a:lnTo>
                    <a:pt x="358" y="926"/>
                  </a:lnTo>
                  <a:lnTo>
                    <a:pt x="375" y="918"/>
                  </a:lnTo>
                  <a:lnTo>
                    <a:pt x="385" y="912"/>
                  </a:lnTo>
                  <a:lnTo>
                    <a:pt x="390" y="905"/>
                  </a:lnTo>
                  <a:lnTo>
                    <a:pt x="390" y="897"/>
                  </a:lnTo>
                  <a:lnTo>
                    <a:pt x="388" y="891"/>
                  </a:lnTo>
                  <a:lnTo>
                    <a:pt x="385" y="882"/>
                  </a:lnTo>
                  <a:lnTo>
                    <a:pt x="373" y="863"/>
                  </a:lnTo>
                  <a:lnTo>
                    <a:pt x="366" y="852"/>
                  </a:lnTo>
                  <a:lnTo>
                    <a:pt x="362" y="838"/>
                  </a:lnTo>
                  <a:lnTo>
                    <a:pt x="358" y="821"/>
                  </a:lnTo>
                  <a:lnTo>
                    <a:pt x="358" y="802"/>
                  </a:lnTo>
                  <a:lnTo>
                    <a:pt x="362" y="781"/>
                  </a:lnTo>
                  <a:lnTo>
                    <a:pt x="371" y="757"/>
                  </a:lnTo>
                  <a:lnTo>
                    <a:pt x="371" y="757"/>
                  </a:lnTo>
                  <a:lnTo>
                    <a:pt x="381" y="730"/>
                  </a:lnTo>
                  <a:lnTo>
                    <a:pt x="388" y="707"/>
                  </a:lnTo>
                  <a:lnTo>
                    <a:pt x="396" y="687"/>
                  </a:lnTo>
                  <a:lnTo>
                    <a:pt x="405" y="670"/>
                  </a:lnTo>
                  <a:lnTo>
                    <a:pt x="411" y="660"/>
                  </a:lnTo>
                  <a:lnTo>
                    <a:pt x="419" y="653"/>
                  </a:lnTo>
                  <a:lnTo>
                    <a:pt x="428" y="643"/>
                  </a:lnTo>
                  <a:lnTo>
                    <a:pt x="441" y="635"/>
                  </a:lnTo>
                  <a:lnTo>
                    <a:pt x="455" y="626"/>
                  </a:lnTo>
                  <a:lnTo>
                    <a:pt x="472" y="618"/>
                  </a:lnTo>
                  <a:lnTo>
                    <a:pt x="515" y="599"/>
                  </a:lnTo>
                  <a:lnTo>
                    <a:pt x="515" y="599"/>
                  </a:lnTo>
                  <a:lnTo>
                    <a:pt x="536" y="590"/>
                  </a:lnTo>
                  <a:lnTo>
                    <a:pt x="550" y="582"/>
                  </a:lnTo>
                  <a:lnTo>
                    <a:pt x="559" y="573"/>
                  </a:lnTo>
                  <a:lnTo>
                    <a:pt x="565" y="563"/>
                  </a:lnTo>
                  <a:lnTo>
                    <a:pt x="565" y="563"/>
                  </a:lnTo>
                  <a:lnTo>
                    <a:pt x="568" y="558"/>
                  </a:lnTo>
                  <a:lnTo>
                    <a:pt x="574" y="552"/>
                  </a:lnTo>
                  <a:lnTo>
                    <a:pt x="587" y="544"/>
                  </a:lnTo>
                  <a:lnTo>
                    <a:pt x="603" y="537"/>
                  </a:lnTo>
                  <a:lnTo>
                    <a:pt x="610" y="533"/>
                  </a:lnTo>
                  <a:lnTo>
                    <a:pt x="614" y="529"/>
                  </a:lnTo>
                  <a:lnTo>
                    <a:pt x="614" y="529"/>
                  </a:lnTo>
                  <a:lnTo>
                    <a:pt x="623" y="522"/>
                  </a:lnTo>
                  <a:lnTo>
                    <a:pt x="633" y="514"/>
                  </a:lnTo>
                  <a:lnTo>
                    <a:pt x="648" y="510"/>
                  </a:lnTo>
                  <a:lnTo>
                    <a:pt x="669" y="510"/>
                  </a:lnTo>
                  <a:lnTo>
                    <a:pt x="669" y="510"/>
                  </a:lnTo>
                  <a:lnTo>
                    <a:pt x="678" y="510"/>
                  </a:lnTo>
                  <a:lnTo>
                    <a:pt x="684" y="514"/>
                  </a:lnTo>
                  <a:lnTo>
                    <a:pt x="684" y="518"/>
                  </a:lnTo>
                  <a:lnTo>
                    <a:pt x="684" y="522"/>
                  </a:lnTo>
                  <a:lnTo>
                    <a:pt x="677" y="533"/>
                  </a:lnTo>
                  <a:lnTo>
                    <a:pt x="675" y="537"/>
                  </a:lnTo>
                  <a:lnTo>
                    <a:pt x="673" y="541"/>
                  </a:lnTo>
                  <a:lnTo>
                    <a:pt x="673" y="541"/>
                  </a:lnTo>
                  <a:lnTo>
                    <a:pt x="675" y="543"/>
                  </a:lnTo>
                  <a:lnTo>
                    <a:pt x="678" y="544"/>
                  </a:lnTo>
                  <a:lnTo>
                    <a:pt x="688" y="544"/>
                  </a:lnTo>
                  <a:lnTo>
                    <a:pt x="713" y="543"/>
                  </a:lnTo>
                  <a:lnTo>
                    <a:pt x="713" y="543"/>
                  </a:lnTo>
                  <a:lnTo>
                    <a:pt x="720" y="531"/>
                  </a:lnTo>
                  <a:lnTo>
                    <a:pt x="730" y="524"/>
                  </a:lnTo>
                  <a:lnTo>
                    <a:pt x="730" y="524"/>
                  </a:lnTo>
                  <a:lnTo>
                    <a:pt x="739" y="520"/>
                  </a:lnTo>
                  <a:lnTo>
                    <a:pt x="747" y="518"/>
                  </a:lnTo>
                  <a:lnTo>
                    <a:pt x="747" y="51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222223"/>
                </a:solidFill>
                <a:effectLst/>
                <a:uLnTx/>
                <a:uFillTx/>
                <a:latin typeface="Calibri"/>
                <a:ea typeface="+mn-ea"/>
                <a:cs typeface="+mn-cs"/>
              </a:endParaRPr>
            </a:p>
          </p:txBody>
        </p:sp>
        <p:sp>
          <p:nvSpPr>
            <p:cNvPr id="66" name="Freeform 28">
              <a:extLst>
                <a:ext uri="{FF2B5EF4-FFF2-40B4-BE49-F238E27FC236}">
                  <a16:creationId xmlns:a16="http://schemas.microsoft.com/office/drawing/2014/main" id="{67FC8801-AB72-6AC7-D6D0-2A357E9C4073}"/>
                </a:ext>
              </a:extLst>
            </p:cNvPr>
            <p:cNvSpPr>
              <a:spLocks/>
            </p:cNvSpPr>
            <p:nvPr/>
          </p:nvSpPr>
          <p:spPr bwMode="auto">
            <a:xfrm>
              <a:off x="7572611" y="4799687"/>
              <a:ext cx="1189435" cy="970836"/>
            </a:xfrm>
            <a:custGeom>
              <a:avLst/>
              <a:gdLst>
                <a:gd name="T0" fmla="*/ 759 w 925"/>
                <a:gd name="T1" fmla="*/ 315 h 755"/>
                <a:gd name="T2" fmla="*/ 713 w 925"/>
                <a:gd name="T3" fmla="*/ 290 h 755"/>
                <a:gd name="T4" fmla="*/ 698 w 925"/>
                <a:gd name="T5" fmla="*/ 268 h 755"/>
                <a:gd name="T6" fmla="*/ 694 w 925"/>
                <a:gd name="T7" fmla="*/ 216 h 755"/>
                <a:gd name="T8" fmla="*/ 704 w 925"/>
                <a:gd name="T9" fmla="*/ 160 h 755"/>
                <a:gd name="T10" fmla="*/ 747 w 925"/>
                <a:gd name="T11" fmla="*/ 116 h 755"/>
                <a:gd name="T12" fmla="*/ 728 w 925"/>
                <a:gd name="T13" fmla="*/ 86 h 755"/>
                <a:gd name="T14" fmla="*/ 685 w 925"/>
                <a:gd name="T15" fmla="*/ 70 h 755"/>
                <a:gd name="T16" fmla="*/ 660 w 925"/>
                <a:gd name="T17" fmla="*/ 40 h 755"/>
                <a:gd name="T18" fmla="*/ 603 w 925"/>
                <a:gd name="T19" fmla="*/ 10 h 755"/>
                <a:gd name="T20" fmla="*/ 552 w 925"/>
                <a:gd name="T21" fmla="*/ 10 h 755"/>
                <a:gd name="T22" fmla="*/ 527 w 925"/>
                <a:gd name="T23" fmla="*/ 6 h 755"/>
                <a:gd name="T24" fmla="*/ 548 w 925"/>
                <a:gd name="T25" fmla="*/ 55 h 755"/>
                <a:gd name="T26" fmla="*/ 565 w 925"/>
                <a:gd name="T27" fmla="*/ 80 h 755"/>
                <a:gd name="T28" fmla="*/ 535 w 925"/>
                <a:gd name="T29" fmla="*/ 99 h 755"/>
                <a:gd name="T30" fmla="*/ 482 w 925"/>
                <a:gd name="T31" fmla="*/ 116 h 755"/>
                <a:gd name="T32" fmla="*/ 442 w 925"/>
                <a:gd name="T33" fmla="*/ 146 h 755"/>
                <a:gd name="T34" fmla="*/ 400 w 925"/>
                <a:gd name="T35" fmla="*/ 171 h 755"/>
                <a:gd name="T36" fmla="*/ 383 w 925"/>
                <a:gd name="T37" fmla="*/ 194 h 755"/>
                <a:gd name="T38" fmla="*/ 376 w 925"/>
                <a:gd name="T39" fmla="*/ 211 h 755"/>
                <a:gd name="T40" fmla="*/ 366 w 925"/>
                <a:gd name="T41" fmla="*/ 247 h 755"/>
                <a:gd name="T42" fmla="*/ 326 w 925"/>
                <a:gd name="T43" fmla="*/ 254 h 755"/>
                <a:gd name="T44" fmla="*/ 321 w 925"/>
                <a:gd name="T45" fmla="*/ 273 h 755"/>
                <a:gd name="T46" fmla="*/ 366 w 925"/>
                <a:gd name="T47" fmla="*/ 298 h 755"/>
                <a:gd name="T48" fmla="*/ 391 w 925"/>
                <a:gd name="T49" fmla="*/ 334 h 755"/>
                <a:gd name="T50" fmla="*/ 391 w 925"/>
                <a:gd name="T51" fmla="*/ 368 h 755"/>
                <a:gd name="T52" fmla="*/ 368 w 925"/>
                <a:gd name="T53" fmla="*/ 376 h 755"/>
                <a:gd name="T54" fmla="*/ 326 w 925"/>
                <a:gd name="T55" fmla="*/ 397 h 755"/>
                <a:gd name="T56" fmla="*/ 292 w 925"/>
                <a:gd name="T57" fmla="*/ 362 h 755"/>
                <a:gd name="T58" fmla="*/ 264 w 925"/>
                <a:gd name="T59" fmla="*/ 366 h 755"/>
                <a:gd name="T60" fmla="*/ 245 w 925"/>
                <a:gd name="T61" fmla="*/ 330 h 755"/>
                <a:gd name="T62" fmla="*/ 216 w 925"/>
                <a:gd name="T63" fmla="*/ 340 h 755"/>
                <a:gd name="T64" fmla="*/ 154 w 925"/>
                <a:gd name="T65" fmla="*/ 347 h 755"/>
                <a:gd name="T66" fmla="*/ 135 w 925"/>
                <a:gd name="T67" fmla="*/ 323 h 755"/>
                <a:gd name="T68" fmla="*/ 101 w 925"/>
                <a:gd name="T69" fmla="*/ 332 h 755"/>
                <a:gd name="T70" fmla="*/ 127 w 925"/>
                <a:gd name="T71" fmla="*/ 385 h 755"/>
                <a:gd name="T72" fmla="*/ 157 w 925"/>
                <a:gd name="T73" fmla="*/ 423 h 755"/>
                <a:gd name="T74" fmla="*/ 156 w 925"/>
                <a:gd name="T75" fmla="*/ 463 h 755"/>
                <a:gd name="T76" fmla="*/ 116 w 925"/>
                <a:gd name="T77" fmla="*/ 499 h 755"/>
                <a:gd name="T78" fmla="*/ 97 w 925"/>
                <a:gd name="T79" fmla="*/ 546 h 755"/>
                <a:gd name="T80" fmla="*/ 84 w 925"/>
                <a:gd name="T81" fmla="*/ 546 h 755"/>
                <a:gd name="T82" fmla="*/ 47 w 925"/>
                <a:gd name="T83" fmla="*/ 594 h 755"/>
                <a:gd name="T84" fmla="*/ 21 w 925"/>
                <a:gd name="T85" fmla="*/ 618 h 755"/>
                <a:gd name="T86" fmla="*/ 30 w 925"/>
                <a:gd name="T87" fmla="*/ 637 h 755"/>
                <a:gd name="T88" fmla="*/ 78 w 925"/>
                <a:gd name="T89" fmla="*/ 647 h 755"/>
                <a:gd name="T90" fmla="*/ 121 w 925"/>
                <a:gd name="T91" fmla="*/ 671 h 755"/>
                <a:gd name="T92" fmla="*/ 146 w 925"/>
                <a:gd name="T93" fmla="*/ 660 h 755"/>
                <a:gd name="T94" fmla="*/ 180 w 925"/>
                <a:gd name="T95" fmla="*/ 651 h 755"/>
                <a:gd name="T96" fmla="*/ 218 w 925"/>
                <a:gd name="T97" fmla="*/ 632 h 755"/>
                <a:gd name="T98" fmla="*/ 207 w 925"/>
                <a:gd name="T99" fmla="*/ 671 h 755"/>
                <a:gd name="T100" fmla="*/ 273 w 925"/>
                <a:gd name="T101" fmla="*/ 670 h 755"/>
                <a:gd name="T102" fmla="*/ 285 w 925"/>
                <a:gd name="T103" fmla="*/ 694 h 755"/>
                <a:gd name="T104" fmla="*/ 347 w 925"/>
                <a:gd name="T105" fmla="*/ 719 h 755"/>
                <a:gd name="T106" fmla="*/ 542 w 925"/>
                <a:gd name="T107" fmla="*/ 753 h 755"/>
                <a:gd name="T108" fmla="*/ 698 w 925"/>
                <a:gd name="T109" fmla="*/ 628 h 755"/>
                <a:gd name="T110" fmla="*/ 774 w 925"/>
                <a:gd name="T111" fmla="*/ 563 h 755"/>
                <a:gd name="T112" fmla="*/ 796 w 925"/>
                <a:gd name="T113" fmla="*/ 527 h 755"/>
                <a:gd name="T114" fmla="*/ 886 w 925"/>
                <a:gd name="T115" fmla="*/ 470 h 755"/>
                <a:gd name="T116" fmla="*/ 876 w 925"/>
                <a:gd name="T117" fmla="*/ 412 h 755"/>
                <a:gd name="T118" fmla="*/ 925 w 925"/>
                <a:gd name="T119" fmla="*/ 361 h 755"/>
                <a:gd name="T120" fmla="*/ 922 w 925"/>
                <a:gd name="T121" fmla="*/ 319 h 755"/>
                <a:gd name="T122" fmla="*/ 806 w 925"/>
                <a:gd name="T123" fmla="*/ 338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5" h="755">
                  <a:moveTo>
                    <a:pt x="806" y="338"/>
                  </a:moveTo>
                  <a:lnTo>
                    <a:pt x="806" y="338"/>
                  </a:lnTo>
                  <a:lnTo>
                    <a:pt x="791" y="336"/>
                  </a:lnTo>
                  <a:lnTo>
                    <a:pt x="779" y="334"/>
                  </a:lnTo>
                  <a:lnTo>
                    <a:pt x="772" y="330"/>
                  </a:lnTo>
                  <a:lnTo>
                    <a:pt x="766" y="326"/>
                  </a:lnTo>
                  <a:lnTo>
                    <a:pt x="759" y="315"/>
                  </a:lnTo>
                  <a:lnTo>
                    <a:pt x="749" y="302"/>
                  </a:lnTo>
                  <a:lnTo>
                    <a:pt x="749" y="302"/>
                  </a:lnTo>
                  <a:lnTo>
                    <a:pt x="743" y="296"/>
                  </a:lnTo>
                  <a:lnTo>
                    <a:pt x="738" y="292"/>
                  </a:lnTo>
                  <a:lnTo>
                    <a:pt x="732" y="290"/>
                  </a:lnTo>
                  <a:lnTo>
                    <a:pt x="726" y="290"/>
                  </a:lnTo>
                  <a:lnTo>
                    <a:pt x="713" y="290"/>
                  </a:lnTo>
                  <a:lnTo>
                    <a:pt x="707" y="288"/>
                  </a:lnTo>
                  <a:lnTo>
                    <a:pt x="700" y="287"/>
                  </a:lnTo>
                  <a:lnTo>
                    <a:pt x="700" y="287"/>
                  </a:lnTo>
                  <a:lnTo>
                    <a:pt x="696" y="285"/>
                  </a:lnTo>
                  <a:lnTo>
                    <a:pt x="694" y="279"/>
                  </a:lnTo>
                  <a:lnTo>
                    <a:pt x="696" y="273"/>
                  </a:lnTo>
                  <a:lnTo>
                    <a:pt x="698" y="268"/>
                  </a:lnTo>
                  <a:lnTo>
                    <a:pt x="705" y="254"/>
                  </a:lnTo>
                  <a:lnTo>
                    <a:pt x="709" y="247"/>
                  </a:lnTo>
                  <a:lnTo>
                    <a:pt x="709" y="239"/>
                  </a:lnTo>
                  <a:lnTo>
                    <a:pt x="709" y="239"/>
                  </a:lnTo>
                  <a:lnTo>
                    <a:pt x="707" y="232"/>
                  </a:lnTo>
                  <a:lnTo>
                    <a:pt x="705" y="226"/>
                  </a:lnTo>
                  <a:lnTo>
                    <a:pt x="694" y="216"/>
                  </a:lnTo>
                  <a:lnTo>
                    <a:pt x="690" y="213"/>
                  </a:lnTo>
                  <a:lnTo>
                    <a:pt x="688" y="205"/>
                  </a:lnTo>
                  <a:lnTo>
                    <a:pt x="688" y="197"/>
                  </a:lnTo>
                  <a:lnTo>
                    <a:pt x="690" y="190"/>
                  </a:lnTo>
                  <a:lnTo>
                    <a:pt x="690" y="190"/>
                  </a:lnTo>
                  <a:lnTo>
                    <a:pt x="700" y="171"/>
                  </a:lnTo>
                  <a:lnTo>
                    <a:pt x="704" y="160"/>
                  </a:lnTo>
                  <a:lnTo>
                    <a:pt x="705" y="152"/>
                  </a:lnTo>
                  <a:lnTo>
                    <a:pt x="705" y="152"/>
                  </a:lnTo>
                  <a:lnTo>
                    <a:pt x="719" y="142"/>
                  </a:lnTo>
                  <a:lnTo>
                    <a:pt x="743" y="124"/>
                  </a:lnTo>
                  <a:lnTo>
                    <a:pt x="743" y="124"/>
                  </a:lnTo>
                  <a:lnTo>
                    <a:pt x="747" y="120"/>
                  </a:lnTo>
                  <a:lnTo>
                    <a:pt x="747" y="116"/>
                  </a:lnTo>
                  <a:lnTo>
                    <a:pt x="745" y="112"/>
                  </a:lnTo>
                  <a:lnTo>
                    <a:pt x="740" y="108"/>
                  </a:lnTo>
                  <a:lnTo>
                    <a:pt x="734" y="103"/>
                  </a:lnTo>
                  <a:lnTo>
                    <a:pt x="730" y="97"/>
                  </a:lnTo>
                  <a:lnTo>
                    <a:pt x="728" y="91"/>
                  </a:lnTo>
                  <a:lnTo>
                    <a:pt x="728" y="86"/>
                  </a:lnTo>
                  <a:lnTo>
                    <a:pt x="728" y="86"/>
                  </a:lnTo>
                  <a:lnTo>
                    <a:pt x="730" y="80"/>
                  </a:lnTo>
                  <a:lnTo>
                    <a:pt x="728" y="76"/>
                  </a:lnTo>
                  <a:lnTo>
                    <a:pt x="724" y="74"/>
                  </a:lnTo>
                  <a:lnTo>
                    <a:pt x="719" y="72"/>
                  </a:lnTo>
                  <a:lnTo>
                    <a:pt x="704" y="72"/>
                  </a:lnTo>
                  <a:lnTo>
                    <a:pt x="685" y="70"/>
                  </a:lnTo>
                  <a:lnTo>
                    <a:pt x="685" y="70"/>
                  </a:lnTo>
                  <a:lnTo>
                    <a:pt x="671" y="69"/>
                  </a:lnTo>
                  <a:lnTo>
                    <a:pt x="666" y="65"/>
                  </a:lnTo>
                  <a:lnTo>
                    <a:pt x="666" y="61"/>
                  </a:lnTo>
                  <a:lnTo>
                    <a:pt x="664" y="50"/>
                  </a:lnTo>
                  <a:lnTo>
                    <a:pt x="664" y="50"/>
                  </a:lnTo>
                  <a:lnTo>
                    <a:pt x="664" y="44"/>
                  </a:lnTo>
                  <a:lnTo>
                    <a:pt x="660" y="40"/>
                  </a:lnTo>
                  <a:lnTo>
                    <a:pt x="652" y="31"/>
                  </a:lnTo>
                  <a:lnTo>
                    <a:pt x="620" y="10"/>
                  </a:lnTo>
                  <a:lnTo>
                    <a:pt x="620" y="10"/>
                  </a:lnTo>
                  <a:lnTo>
                    <a:pt x="611" y="2"/>
                  </a:lnTo>
                  <a:lnTo>
                    <a:pt x="611" y="2"/>
                  </a:lnTo>
                  <a:lnTo>
                    <a:pt x="603" y="10"/>
                  </a:lnTo>
                  <a:lnTo>
                    <a:pt x="603" y="10"/>
                  </a:lnTo>
                  <a:lnTo>
                    <a:pt x="597" y="17"/>
                  </a:lnTo>
                  <a:lnTo>
                    <a:pt x="592" y="23"/>
                  </a:lnTo>
                  <a:lnTo>
                    <a:pt x="582" y="25"/>
                  </a:lnTo>
                  <a:lnTo>
                    <a:pt x="571" y="23"/>
                  </a:lnTo>
                  <a:lnTo>
                    <a:pt x="571" y="23"/>
                  </a:lnTo>
                  <a:lnTo>
                    <a:pt x="561" y="17"/>
                  </a:lnTo>
                  <a:lnTo>
                    <a:pt x="552" y="10"/>
                  </a:lnTo>
                  <a:lnTo>
                    <a:pt x="552" y="10"/>
                  </a:lnTo>
                  <a:lnTo>
                    <a:pt x="541" y="4"/>
                  </a:lnTo>
                  <a:lnTo>
                    <a:pt x="531" y="0"/>
                  </a:lnTo>
                  <a:lnTo>
                    <a:pt x="531" y="0"/>
                  </a:lnTo>
                  <a:lnTo>
                    <a:pt x="529" y="0"/>
                  </a:lnTo>
                  <a:lnTo>
                    <a:pt x="527" y="6"/>
                  </a:lnTo>
                  <a:lnTo>
                    <a:pt x="527" y="6"/>
                  </a:lnTo>
                  <a:lnTo>
                    <a:pt x="525" y="14"/>
                  </a:lnTo>
                  <a:lnTo>
                    <a:pt x="527" y="21"/>
                  </a:lnTo>
                  <a:lnTo>
                    <a:pt x="531" y="36"/>
                  </a:lnTo>
                  <a:lnTo>
                    <a:pt x="531" y="36"/>
                  </a:lnTo>
                  <a:lnTo>
                    <a:pt x="539" y="48"/>
                  </a:lnTo>
                  <a:lnTo>
                    <a:pt x="542" y="51"/>
                  </a:lnTo>
                  <a:lnTo>
                    <a:pt x="548" y="55"/>
                  </a:lnTo>
                  <a:lnTo>
                    <a:pt x="548" y="55"/>
                  </a:lnTo>
                  <a:lnTo>
                    <a:pt x="556" y="59"/>
                  </a:lnTo>
                  <a:lnTo>
                    <a:pt x="561" y="69"/>
                  </a:lnTo>
                  <a:lnTo>
                    <a:pt x="561" y="69"/>
                  </a:lnTo>
                  <a:lnTo>
                    <a:pt x="563" y="74"/>
                  </a:lnTo>
                  <a:lnTo>
                    <a:pt x="565" y="80"/>
                  </a:lnTo>
                  <a:lnTo>
                    <a:pt x="565" y="80"/>
                  </a:lnTo>
                  <a:lnTo>
                    <a:pt x="565" y="86"/>
                  </a:lnTo>
                  <a:lnTo>
                    <a:pt x="563" y="91"/>
                  </a:lnTo>
                  <a:lnTo>
                    <a:pt x="563" y="91"/>
                  </a:lnTo>
                  <a:lnTo>
                    <a:pt x="559" y="93"/>
                  </a:lnTo>
                  <a:lnTo>
                    <a:pt x="554" y="97"/>
                  </a:lnTo>
                  <a:lnTo>
                    <a:pt x="554" y="97"/>
                  </a:lnTo>
                  <a:lnTo>
                    <a:pt x="535" y="99"/>
                  </a:lnTo>
                  <a:lnTo>
                    <a:pt x="535" y="99"/>
                  </a:lnTo>
                  <a:lnTo>
                    <a:pt x="512" y="101"/>
                  </a:lnTo>
                  <a:lnTo>
                    <a:pt x="503" y="103"/>
                  </a:lnTo>
                  <a:lnTo>
                    <a:pt x="491" y="108"/>
                  </a:lnTo>
                  <a:lnTo>
                    <a:pt x="491" y="108"/>
                  </a:lnTo>
                  <a:lnTo>
                    <a:pt x="486" y="112"/>
                  </a:lnTo>
                  <a:lnTo>
                    <a:pt x="482" y="116"/>
                  </a:lnTo>
                  <a:lnTo>
                    <a:pt x="482" y="116"/>
                  </a:lnTo>
                  <a:lnTo>
                    <a:pt x="476" y="122"/>
                  </a:lnTo>
                  <a:lnTo>
                    <a:pt x="461" y="131"/>
                  </a:lnTo>
                  <a:lnTo>
                    <a:pt x="461" y="131"/>
                  </a:lnTo>
                  <a:lnTo>
                    <a:pt x="448" y="141"/>
                  </a:lnTo>
                  <a:lnTo>
                    <a:pt x="442" y="146"/>
                  </a:lnTo>
                  <a:lnTo>
                    <a:pt x="442" y="146"/>
                  </a:lnTo>
                  <a:lnTo>
                    <a:pt x="438" y="152"/>
                  </a:lnTo>
                  <a:lnTo>
                    <a:pt x="427" y="158"/>
                  </a:lnTo>
                  <a:lnTo>
                    <a:pt x="421" y="160"/>
                  </a:lnTo>
                  <a:lnTo>
                    <a:pt x="421" y="160"/>
                  </a:lnTo>
                  <a:lnTo>
                    <a:pt x="412" y="161"/>
                  </a:lnTo>
                  <a:lnTo>
                    <a:pt x="406" y="165"/>
                  </a:lnTo>
                  <a:lnTo>
                    <a:pt x="400" y="171"/>
                  </a:lnTo>
                  <a:lnTo>
                    <a:pt x="396" y="178"/>
                  </a:lnTo>
                  <a:lnTo>
                    <a:pt x="396" y="178"/>
                  </a:lnTo>
                  <a:lnTo>
                    <a:pt x="394" y="186"/>
                  </a:lnTo>
                  <a:lnTo>
                    <a:pt x="391" y="190"/>
                  </a:lnTo>
                  <a:lnTo>
                    <a:pt x="387" y="194"/>
                  </a:lnTo>
                  <a:lnTo>
                    <a:pt x="383" y="194"/>
                  </a:lnTo>
                  <a:lnTo>
                    <a:pt x="383" y="194"/>
                  </a:lnTo>
                  <a:lnTo>
                    <a:pt x="377" y="197"/>
                  </a:lnTo>
                  <a:lnTo>
                    <a:pt x="372" y="201"/>
                  </a:lnTo>
                  <a:lnTo>
                    <a:pt x="372" y="201"/>
                  </a:lnTo>
                  <a:lnTo>
                    <a:pt x="370" y="203"/>
                  </a:lnTo>
                  <a:lnTo>
                    <a:pt x="370" y="203"/>
                  </a:lnTo>
                  <a:lnTo>
                    <a:pt x="374" y="207"/>
                  </a:lnTo>
                  <a:lnTo>
                    <a:pt x="376" y="211"/>
                  </a:lnTo>
                  <a:lnTo>
                    <a:pt x="377" y="216"/>
                  </a:lnTo>
                  <a:lnTo>
                    <a:pt x="377" y="226"/>
                  </a:lnTo>
                  <a:lnTo>
                    <a:pt x="377" y="226"/>
                  </a:lnTo>
                  <a:lnTo>
                    <a:pt x="376" y="233"/>
                  </a:lnTo>
                  <a:lnTo>
                    <a:pt x="374" y="239"/>
                  </a:lnTo>
                  <a:lnTo>
                    <a:pt x="370" y="243"/>
                  </a:lnTo>
                  <a:lnTo>
                    <a:pt x="366" y="247"/>
                  </a:lnTo>
                  <a:lnTo>
                    <a:pt x="355" y="249"/>
                  </a:lnTo>
                  <a:lnTo>
                    <a:pt x="345" y="251"/>
                  </a:lnTo>
                  <a:lnTo>
                    <a:pt x="345" y="251"/>
                  </a:lnTo>
                  <a:lnTo>
                    <a:pt x="338" y="251"/>
                  </a:lnTo>
                  <a:lnTo>
                    <a:pt x="332" y="252"/>
                  </a:lnTo>
                  <a:lnTo>
                    <a:pt x="332" y="252"/>
                  </a:lnTo>
                  <a:lnTo>
                    <a:pt x="326" y="254"/>
                  </a:lnTo>
                  <a:lnTo>
                    <a:pt x="326" y="254"/>
                  </a:lnTo>
                  <a:lnTo>
                    <a:pt x="322" y="258"/>
                  </a:lnTo>
                  <a:lnTo>
                    <a:pt x="321" y="262"/>
                  </a:lnTo>
                  <a:lnTo>
                    <a:pt x="321" y="262"/>
                  </a:lnTo>
                  <a:lnTo>
                    <a:pt x="321" y="268"/>
                  </a:lnTo>
                  <a:lnTo>
                    <a:pt x="321" y="273"/>
                  </a:lnTo>
                  <a:lnTo>
                    <a:pt x="321" y="273"/>
                  </a:lnTo>
                  <a:lnTo>
                    <a:pt x="328" y="287"/>
                  </a:lnTo>
                  <a:lnTo>
                    <a:pt x="328" y="287"/>
                  </a:lnTo>
                  <a:lnTo>
                    <a:pt x="334" y="290"/>
                  </a:lnTo>
                  <a:lnTo>
                    <a:pt x="341" y="294"/>
                  </a:lnTo>
                  <a:lnTo>
                    <a:pt x="357" y="296"/>
                  </a:lnTo>
                  <a:lnTo>
                    <a:pt x="357" y="296"/>
                  </a:lnTo>
                  <a:lnTo>
                    <a:pt x="366" y="298"/>
                  </a:lnTo>
                  <a:lnTo>
                    <a:pt x="376" y="300"/>
                  </a:lnTo>
                  <a:lnTo>
                    <a:pt x="381" y="306"/>
                  </a:lnTo>
                  <a:lnTo>
                    <a:pt x="383" y="309"/>
                  </a:lnTo>
                  <a:lnTo>
                    <a:pt x="385" y="315"/>
                  </a:lnTo>
                  <a:lnTo>
                    <a:pt x="385" y="315"/>
                  </a:lnTo>
                  <a:lnTo>
                    <a:pt x="387" y="326"/>
                  </a:lnTo>
                  <a:lnTo>
                    <a:pt x="391" y="334"/>
                  </a:lnTo>
                  <a:lnTo>
                    <a:pt x="391" y="334"/>
                  </a:lnTo>
                  <a:lnTo>
                    <a:pt x="394" y="343"/>
                  </a:lnTo>
                  <a:lnTo>
                    <a:pt x="396" y="349"/>
                  </a:lnTo>
                  <a:lnTo>
                    <a:pt x="394" y="357"/>
                  </a:lnTo>
                  <a:lnTo>
                    <a:pt x="394" y="357"/>
                  </a:lnTo>
                  <a:lnTo>
                    <a:pt x="394" y="364"/>
                  </a:lnTo>
                  <a:lnTo>
                    <a:pt x="391" y="368"/>
                  </a:lnTo>
                  <a:lnTo>
                    <a:pt x="387" y="370"/>
                  </a:lnTo>
                  <a:lnTo>
                    <a:pt x="383" y="370"/>
                  </a:lnTo>
                  <a:lnTo>
                    <a:pt x="383" y="370"/>
                  </a:lnTo>
                  <a:lnTo>
                    <a:pt x="377" y="370"/>
                  </a:lnTo>
                  <a:lnTo>
                    <a:pt x="372" y="372"/>
                  </a:lnTo>
                  <a:lnTo>
                    <a:pt x="368" y="376"/>
                  </a:lnTo>
                  <a:lnTo>
                    <a:pt x="368" y="376"/>
                  </a:lnTo>
                  <a:lnTo>
                    <a:pt x="360" y="383"/>
                  </a:lnTo>
                  <a:lnTo>
                    <a:pt x="357" y="389"/>
                  </a:lnTo>
                  <a:lnTo>
                    <a:pt x="357" y="389"/>
                  </a:lnTo>
                  <a:lnTo>
                    <a:pt x="351" y="397"/>
                  </a:lnTo>
                  <a:lnTo>
                    <a:pt x="347" y="400"/>
                  </a:lnTo>
                  <a:lnTo>
                    <a:pt x="339" y="400"/>
                  </a:lnTo>
                  <a:lnTo>
                    <a:pt x="326" y="397"/>
                  </a:lnTo>
                  <a:lnTo>
                    <a:pt x="326" y="397"/>
                  </a:lnTo>
                  <a:lnTo>
                    <a:pt x="319" y="391"/>
                  </a:lnTo>
                  <a:lnTo>
                    <a:pt x="311" y="385"/>
                  </a:lnTo>
                  <a:lnTo>
                    <a:pt x="302" y="372"/>
                  </a:lnTo>
                  <a:lnTo>
                    <a:pt x="302" y="372"/>
                  </a:lnTo>
                  <a:lnTo>
                    <a:pt x="296" y="364"/>
                  </a:lnTo>
                  <a:lnTo>
                    <a:pt x="292" y="362"/>
                  </a:lnTo>
                  <a:lnTo>
                    <a:pt x="288" y="361"/>
                  </a:lnTo>
                  <a:lnTo>
                    <a:pt x="288" y="361"/>
                  </a:lnTo>
                  <a:lnTo>
                    <a:pt x="281" y="362"/>
                  </a:lnTo>
                  <a:lnTo>
                    <a:pt x="275" y="364"/>
                  </a:lnTo>
                  <a:lnTo>
                    <a:pt x="275" y="364"/>
                  </a:lnTo>
                  <a:lnTo>
                    <a:pt x="269" y="366"/>
                  </a:lnTo>
                  <a:lnTo>
                    <a:pt x="264" y="366"/>
                  </a:lnTo>
                  <a:lnTo>
                    <a:pt x="258" y="364"/>
                  </a:lnTo>
                  <a:lnTo>
                    <a:pt x="250" y="355"/>
                  </a:lnTo>
                  <a:lnTo>
                    <a:pt x="250" y="355"/>
                  </a:lnTo>
                  <a:lnTo>
                    <a:pt x="247" y="343"/>
                  </a:lnTo>
                  <a:lnTo>
                    <a:pt x="247" y="334"/>
                  </a:lnTo>
                  <a:lnTo>
                    <a:pt x="247" y="334"/>
                  </a:lnTo>
                  <a:lnTo>
                    <a:pt x="245" y="330"/>
                  </a:lnTo>
                  <a:lnTo>
                    <a:pt x="245" y="330"/>
                  </a:lnTo>
                  <a:lnTo>
                    <a:pt x="245" y="328"/>
                  </a:lnTo>
                  <a:lnTo>
                    <a:pt x="239" y="330"/>
                  </a:lnTo>
                  <a:lnTo>
                    <a:pt x="239" y="330"/>
                  </a:lnTo>
                  <a:lnTo>
                    <a:pt x="228" y="332"/>
                  </a:lnTo>
                  <a:lnTo>
                    <a:pt x="216" y="340"/>
                  </a:lnTo>
                  <a:lnTo>
                    <a:pt x="216" y="340"/>
                  </a:lnTo>
                  <a:lnTo>
                    <a:pt x="203" y="345"/>
                  </a:lnTo>
                  <a:lnTo>
                    <a:pt x="190" y="351"/>
                  </a:lnTo>
                  <a:lnTo>
                    <a:pt x="175" y="353"/>
                  </a:lnTo>
                  <a:lnTo>
                    <a:pt x="169" y="353"/>
                  </a:lnTo>
                  <a:lnTo>
                    <a:pt x="161" y="351"/>
                  </a:lnTo>
                  <a:lnTo>
                    <a:pt x="161" y="351"/>
                  </a:lnTo>
                  <a:lnTo>
                    <a:pt x="154" y="347"/>
                  </a:lnTo>
                  <a:lnTo>
                    <a:pt x="150" y="342"/>
                  </a:lnTo>
                  <a:lnTo>
                    <a:pt x="146" y="338"/>
                  </a:lnTo>
                  <a:lnTo>
                    <a:pt x="144" y="332"/>
                  </a:lnTo>
                  <a:lnTo>
                    <a:pt x="144" y="332"/>
                  </a:lnTo>
                  <a:lnTo>
                    <a:pt x="142" y="328"/>
                  </a:lnTo>
                  <a:lnTo>
                    <a:pt x="138" y="324"/>
                  </a:lnTo>
                  <a:lnTo>
                    <a:pt x="135" y="323"/>
                  </a:lnTo>
                  <a:lnTo>
                    <a:pt x="127" y="321"/>
                  </a:lnTo>
                  <a:lnTo>
                    <a:pt x="127" y="321"/>
                  </a:lnTo>
                  <a:lnTo>
                    <a:pt x="120" y="323"/>
                  </a:lnTo>
                  <a:lnTo>
                    <a:pt x="114" y="324"/>
                  </a:lnTo>
                  <a:lnTo>
                    <a:pt x="104" y="328"/>
                  </a:lnTo>
                  <a:lnTo>
                    <a:pt x="104" y="328"/>
                  </a:lnTo>
                  <a:lnTo>
                    <a:pt x="101" y="332"/>
                  </a:lnTo>
                  <a:lnTo>
                    <a:pt x="101" y="332"/>
                  </a:lnTo>
                  <a:lnTo>
                    <a:pt x="112" y="347"/>
                  </a:lnTo>
                  <a:lnTo>
                    <a:pt x="121" y="368"/>
                  </a:lnTo>
                  <a:lnTo>
                    <a:pt x="121" y="368"/>
                  </a:lnTo>
                  <a:lnTo>
                    <a:pt x="125" y="379"/>
                  </a:lnTo>
                  <a:lnTo>
                    <a:pt x="125" y="379"/>
                  </a:lnTo>
                  <a:lnTo>
                    <a:pt x="127" y="385"/>
                  </a:lnTo>
                  <a:lnTo>
                    <a:pt x="131" y="393"/>
                  </a:lnTo>
                  <a:lnTo>
                    <a:pt x="135" y="397"/>
                  </a:lnTo>
                  <a:lnTo>
                    <a:pt x="142" y="404"/>
                  </a:lnTo>
                  <a:lnTo>
                    <a:pt x="142" y="404"/>
                  </a:lnTo>
                  <a:lnTo>
                    <a:pt x="148" y="408"/>
                  </a:lnTo>
                  <a:lnTo>
                    <a:pt x="154" y="415"/>
                  </a:lnTo>
                  <a:lnTo>
                    <a:pt x="157" y="423"/>
                  </a:lnTo>
                  <a:lnTo>
                    <a:pt x="159" y="431"/>
                  </a:lnTo>
                  <a:lnTo>
                    <a:pt x="159" y="431"/>
                  </a:lnTo>
                  <a:lnTo>
                    <a:pt x="161" y="440"/>
                  </a:lnTo>
                  <a:lnTo>
                    <a:pt x="161" y="448"/>
                  </a:lnTo>
                  <a:lnTo>
                    <a:pt x="159" y="457"/>
                  </a:lnTo>
                  <a:lnTo>
                    <a:pt x="156" y="463"/>
                  </a:lnTo>
                  <a:lnTo>
                    <a:pt x="156" y="463"/>
                  </a:lnTo>
                  <a:lnTo>
                    <a:pt x="152" y="469"/>
                  </a:lnTo>
                  <a:lnTo>
                    <a:pt x="146" y="474"/>
                  </a:lnTo>
                  <a:lnTo>
                    <a:pt x="133" y="482"/>
                  </a:lnTo>
                  <a:lnTo>
                    <a:pt x="133" y="482"/>
                  </a:lnTo>
                  <a:lnTo>
                    <a:pt x="121" y="491"/>
                  </a:lnTo>
                  <a:lnTo>
                    <a:pt x="118" y="495"/>
                  </a:lnTo>
                  <a:lnTo>
                    <a:pt x="116" y="499"/>
                  </a:lnTo>
                  <a:lnTo>
                    <a:pt x="116" y="499"/>
                  </a:lnTo>
                  <a:lnTo>
                    <a:pt x="114" y="514"/>
                  </a:lnTo>
                  <a:lnTo>
                    <a:pt x="108" y="531"/>
                  </a:lnTo>
                  <a:lnTo>
                    <a:pt x="108" y="531"/>
                  </a:lnTo>
                  <a:lnTo>
                    <a:pt x="102" y="543"/>
                  </a:lnTo>
                  <a:lnTo>
                    <a:pt x="102" y="543"/>
                  </a:lnTo>
                  <a:lnTo>
                    <a:pt x="97" y="546"/>
                  </a:lnTo>
                  <a:lnTo>
                    <a:pt x="93" y="546"/>
                  </a:lnTo>
                  <a:lnTo>
                    <a:pt x="93" y="546"/>
                  </a:lnTo>
                  <a:lnTo>
                    <a:pt x="87" y="544"/>
                  </a:lnTo>
                  <a:lnTo>
                    <a:pt x="87" y="544"/>
                  </a:lnTo>
                  <a:lnTo>
                    <a:pt x="87" y="544"/>
                  </a:lnTo>
                  <a:lnTo>
                    <a:pt x="87" y="544"/>
                  </a:lnTo>
                  <a:lnTo>
                    <a:pt x="84" y="546"/>
                  </a:lnTo>
                  <a:lnTo>
                    <a:pt x="78" y="550"/>
                  </a:lnTo>
                  <a:lnTo>
                    <a:pt x="78" y="550"/>
                  </a:lnTo>
                  <a:lnTo>
                    <a:pt x="70" y="558"/>
                  </a:lnTo>
                  <a:lnTo>
                    <a:pt x="61" y="567"/>
                  </a:lnTo>
                  <a:lnTo>
                    <a:pt x="61" y="567"/>
                  </a:lnTo>
                  <a:lnTo>
                    <a:pt x="53" y="580"/>
                  </a:lnTo>
                  <a:lnTo>
                    <a:pt x="47" y="594"/>
                  </a:lnTo>
                  <a:lnTo>
                    <a:pt x="47" y="594"/>
                  </a:lnTo>
                  <a:lnTo>
                    <a:pt x="44" y="605"/>
                  </a:lnTo>
                  <a:lnTo>
                    <a:pt x="38" y="611"/>
                  </a:lnTo>
                  <a:lnTo>
                    <a:pt x="34" y="615"/>
                  </a:lnTo>
                  <a:lnTo>
                    <a:pt x="27" y="616"/>
                  </a:lnTo>
                  <a:lnTo>
                    <a:pt x="27" y="616"/>
                  </a:lnTo>
                  <a:lnTo>
                    <a:pt x="21" y="618"/>
                  </a:lnTo>
                  <a:lnTo>
                    <a:pt x="11" y="622"/>
                  </a:lnTo>
                  <a:lnTo>
                    <a:pt x="11" y="622"/>
                  </a:lnTo>
                  <a:lnTo>
                    <a:pt x="6" y="628"/>
                  </a:lnTo>
                  <a:lnTo>
                    <a:pt x="0" y="634"/>
                  </a:lnTo>
                  <a:lnTo>
                    <a:pt x="0" y="634"/>
                  </a:lnTo>
                  <a:lnTo>
                    <a:pt x="15" y="637"/>
                  </a:lnTo>
                  <a:lnTo>
                    <a:pt x="30" y="637"/>
                  </a:lnTo>
                  <a:lnTo>
                    <a:pt x="51" y="637"/>
                  </a:lnTo>
                  <a:lnTo>
                    <a:pt x="51" y="637"/>
                  </a:lnTo>
                  <a:lnTo>
                    <a:pt x="74" y="637"/>
                  </a:lnTo>
                  <a:lnTo>
                    <a:pt x="82" y="639"/>
                  </a:lnTo>
                  <a:lnTo>
                    <a:pt x="82" y="639"/>
                  </a:lnTo>
                  <a:lnTo>
                    <a:pt x="80" y="641"/>
                  </a:lnTo>
                  <a:lnTo>
                    <a:pt x="78" y="647"/>
                  </a:lnTo>
                  <a:lnTo>
                    <a:pt x="78" y="647"/>
                  </a:lnTo>
                  <a:lnTo>
                    <a:pt x="78" y="651"/>
                  </a:lnTo>
                  <a:lnTo>
                    <a:pt x="82" y="654"/>
                  </a:lnTo>
                  <a:lnTo>
                    <a:pt x="93" y="662"/>
                  </a:lnTo>
                  <a:lnTo>
                    <a:pt x="106" y="670"/>
                  </a:lnTo>
                  <a:lnTo>
                    <a:pt x="114" y="671"/>
                  </a:lnTo>
                  <a:lnTo>
                    <a:pt x="121" y="671"/>
                  </a:lnTo>
                  <a:lnTo>
                    <a:pt x="121" y="671"/>
                  </a:lnTo>
                  <a:lnTo>
                    <a:pt x="135" y="673"/>
                  </a:lnTo>
                  <a:lnTo>
                    <a:pt x="142" y="671"/>
                  </a:lnTo>
                  <a:lnTo>
                    <a:pt x="144" y="671"/>
                  </a:lnTo>
                  <a:lnTo>
                    <a:pt x="146" y="668"/>
                  </a:lnTo>
                  <a:lnTo>
                    <a:pt x="146" y="660"/>
                  </a:lnTo>
                  <a:lnTo>
                    <a:pt x="146" y="660"/>
                  </a:lnTo>
                  <a:lnTo>
                    <a:pt x="146" y="654"/>
                  </a:lnTo>
                  <a:lnTo>
                    <a:pt x="148" y="651"/>
                  </a:lnTo>
                  <a:lnTo>
                    <a:pt x="150" y="651"/>
                  </a:lnTo>
                  <a:lnTo>
                    <a:pt x="154" y="649"/>
                  </a:lnTo>
                  <a:lnTo>
                    <a:pt x="175" y="651"/>
                  </a:lnTo>
                  <a:lnTo>
                    <a:pt x="175" y="651"/>
                  </a:lnTo>
                  <a:lnTo>
                    <a:pt x="180" y="651"/>
                  </a:lnTo>
                  <a:lnTo>
                    <a:pt x="184" y="649"/>
                  </a:lnTo>
                  <a:lnTo>
                    <a:pt x="193" y="641"/>
                  </a:lnTo>
                  <a:lnTo>
                    <a:pt x="203" y="635"/>
                  </a:lnTo>
                  <a:lnTo>
                    <a:pt x="207" y="634"/>
                  </a:lnTo>
                  <a:lnTo>
                    <a:pt x="212" y="632"/>
                  </a:lnTo>
                  <a:lnTo>
                    <a:pt x="212" y="632"/>
                  </a:lnTo>
                  <a:lnTo>
                    <a:pt x="218" y="632"/>
                  </a:lnTo>
                  <a:lnTo>
                    <a:pt x="220" y="635"/>
                  </a:lnTo>
                  <a:lnTo>
                    <a:pt x="220" y="637"/>
                  </a:lnTo>
                  <a:lnTo>
                    <a:pt x="218" y="643"/>
                  </a:lnTo>
                  <a:lnTo>
                    <a:pt x="212" y="654"/>
                  </a:lnTo>
                  <a:lnTo>
                    <a:pt x="207" y="668"/>
                  </a:lnTo>
                  <a:lnTo>
                    <a:pt x="207" y="668"/>
                  </a:lnTo>
                  <a:lnTo>
                    <a:pt x="207" y="671"/>
                  </a:lnTo>
                  <a:lnTo>
                    <a:pt x="207" y="673"/>
                  </a:lnTo>
                  <a:lnTo>
                    <a:pt x="211" y="677"/>
                  </a:lnTo>
                  <a:lnTo>
                    <a:pt x="218" y="677"/>
                  </a:lnTo>
                  <a:lnTo>
                    <a:pt x="230" y="677"/>
                  </a:lnTo>
                  <a:lnTo>
                    <a:pt x="252" y="673"/>
                  </a:lnTo>
                  <a:lnTo>
                    <a:pt x="273" y="670"/>
                  </a:lnTo>
                  <a:lnTo>
                    <a:pt x="273" y="670"/>
                  </a:lnTo>
                  <a:lnTo>
                    <a:pt x="281" y="668"/>
                  </a:lnTo>
                  <a:lnTo>
                    <a:pt x="286" y="668"/>
                  </a:lnTo>
                  <a:lnTo>
                    <a:pt x="288" y="668"/>
                  </a:lnTo>
                  <a:lnTo>
                    <a:pt x="288" y="671"/>
                  </a:lnTo>
                  <a:lnTo>
                    <a:pt x="286" y="681"/>
                  </a:lnTo>
                  <a:lnTo>
                    <a:pt x="285" y="694"/>
                  </a:lnTo>
                  <a:lnTo>
                    <a:pt x="285" y="694"/>
                  </a:lnTo>
                  <a:lnTo>
                    <a:pt x="286" y="704"/>
                  </a:lnTo>
                  <a:lnTo>
                    <a:pt x="288" y="706"/>
                  </a:lnTo>
                  <a:lnTo>
                    <a:pt x="290" y="707"/>
                  </a:lnTo>
                  <a:lnTo>
                    <a:pt x="298" y="707"/>
                  </a:lnTo>
                  <a:lnTo>
                    <a:pt x="309" y="707"/>
                  </a:lnTo>
                  <a:lnTo>
                    <a:pt x="309" y="707"/>
                  </a:lnTo>
                  <a:lnTo>
                    <a:pt x="347" y="719"/>
                  </a:lnTo>
                  <a:lnTo>
                    <a:pt x="398" y="736"/>
                  </a:lnTo>
                  <a:lnTo>
                    <a:pt x="398" y="736"/>
                  </a:lnTo>
                  <a:lnTo>
                    <a:pt x="436" y="745"/>
                  </a:lnTo>
                  <a:lnTo>
                    <a:pt x="468" y="751"/>
                  </a:lnTo>
                  <a:lnTo>
                    <a:pt x="497" y="755"/>
                  </a:lnTo>
                  <a:lnTo>
                    <a:pt x="522" y="755"/>
                  </a:lnTo>
                  <a:lnTo>
                    <a:pt x="542" y="753"/>
                  </a:lnTo>
                  <a:lnTo>
                    <a:pt x="561" y="749"/>
                  </a:lnTo>
                  <a:lnTo>
                    <a:pt x="578" y="744"/>
                  </a:lnTo>
                  <a:lnTo>
                    <a:pt x="594" y="734"/>
                  </a:lnTo>
                  <a:lnTo>
                    <a:pt x="609" y="723"/>
                  </a:lnTo>
                  <a:lnTo>
                    <a:pt x="626" y="707"/>
                  </a:lnTo>
                  <a:lnTo>
                    <a:pt x="658" y="673"/>
                  </a:lnTo>
                  <a:lnTo>
                    <a:pt x="698" y="628"/>
                  </a:lnTo>
                  <a:lnTo>
                    <a:pt x="749" y="573"/>
                  </a:lnTo>
                  <a:lnTo>
                    <a:pt x="749" y="573"/>
                  </a:lnTo>
                  <a:lnTo>
                    <a:pt x="757" y="567"/>
                  </a:lnTo>
                  <a:lnTo>
                    <a:pt x="762" y="563"/>
                  </a:lnTo>
                  <a:lnTo>
                    <a:pt x="766" y="561"/>
                  </a:lnTo>
                  <a:lnTo>
                    <a:pt x="768" y="561"/>
                  </a:lnTo>
                  <a:lnTo>
                    <a:pt x="774" y="563"/>
                  </a:lnTo>
                  <a:lnTo>
                    <a:pt x="776" y="561"/>
                  </a:lnTo>
                  <a:lnTo>
                    <a:pt x="778" y="558"/>
                  </a:lnTo>
                  <a:lnTo>
                    <a:pt x="778" y="558"/>
                  </a:lnTo>
                  <a:lnTo>
                    <a:pt x="783" y="548"/>
                  </a:lnTo>
                  <a:lnTo>
                    <a:pt x="787" y="537"/>
                  </a:lnTo>
                  <a:lnTo>
                    <a:pt x="791" y="531"/>
                  </a:lnTo>
                  <a:lnTo>
                    <a:pt x="796" y="527"/>
                  </a:lnTo>
                  <a:lnTo>
                    <a:pt x="804" y="522"/>
                  </a:lnTo>
                  <a:lnTo>
                    <a:pt x="815" y="518"/>
                  </a:lnTo>
                  <a:lnTo>
                    <a:pt x="815" y="518"/>
                  </a:lnTo>
                  <a:lnTo>
                    <a:pt x="827" y="512"/>
                  </a:lnTo>
                  <a:lnTo>
                    <a:pt x="838" y="505"/>
                  </a:lnTo>
                  <a:lnTo>
                    <a:pt x="861" y="489"/>
                  </a:lnTo>
                  <a:lnTo>
                    <a:pt x="886" y="470"/>
                  </a:lnTo>
                  <a:lnTo>
                    <a:pt x="886" y="470"/>
                  </a:lnTo>
                  <a:lnTo>
                    <a:pt x="882" y="465"/>
                  </a:lnTo>
                  <a:lnTo>
                    <a:pt x="878" y="448"/>
                  </a:lnTo>
                  <a:lnTo>
                    <a:pt x="874" y="427"/>
                  </a:lnTo>
                  <a:lnTo>
                    <a:pt x="874" y="419"/>
                  </a:lnTo>
                  <a:lnTo>
                    <a:pt x="876" y="412"/>
                  </a:lnTo>
                  <a:lnTo>
                    <a:pt x="876" y="412"/>
                  </a:lnTo>
                  <a:lnTo>
                    <a:pt x="880" y="406"/>
                  </a:lnTo>
                  <a:lnTo>
                    <a:pt x="886" y="400"/>
                  </a:lnTo>
                  <a:lnTo>
                    <a:pt x="897" y="391"/>
                  </a:lnTo>
                  <a:lnTo>
                    <a:pt x="908" y="381"/>
                  </a:lnTo>
                  <a:lnTo>
                    <a:pt x="920" y="370"/>
                  </a:lnTo>
                  <a:lnTo>
                    <a:pt x="920" y="370"/>
                  </a:lnTo>
                  <a:lnTo>
                    <a:pt x="925" y="361"/>
                  </a:lnTo>
                  <a:lnTo>
                    <a:pt x="925" y="353"/>
                  </a:lnTo>
                  <a:lnTo>
                    <a:pt x="924" y="345"/>
                  </a:lnTo>
                  <a:lnTo>
                    <a:pt x="925" y="328"/>
                  </a:lnTo>
                  <a:lnTo>
                    <a:pt x="925" y="328"/>
                  </a:lnTo>
                  <a:lnTo>
                    <a:pt x="925" y="323"/>
                  </a:lnTo>
                  <a:lnTo>
                    <a:pt x="924" y="319"/>
                  </a:lnTo>
                  <a:lnTo>
                    <a:pt x="922" y="319"/>
                  </a:lnTo>
                  <a:lnTo>
                    <a:pt x="916" y="317"/>
                  </a:lnTo>
                  <a:lnTo>
                    <a:pt x="903" y="319"/>
                  </a:lnTo>
                  <a:lnTo>
                    <a:pt x="886" y="323"/>
                  </a:lnTo>
                  <a:lnTo>
                    <a:pt x="846" y="334"/>
                  </a:lnTo>
                  <a:lnTo>
                    <a:pt x="825" y="338"/>
                  </a:lnTo>
                  <a:lnTo>
                    <a:pt x="806" y="338"/>
                  </a:lnTo>
                  <a:lnTo>
                    <a:pt x="806" y="33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222223"/>
                </a:solidFill>
                <a:effectLst/>
                <a:uLnTx/>
                <a:uFillTx/>
                <a:latin typeface="Calibri"/>
                <a:ea typeface="+mn-ea"/>
                <a:cs typeface="+mn-cs"/>
              </a:endParaRPr>
            </a:p>
          </p:txBody>
        </p:sp>
        <p:sp>
          <p:nvSpPr>
            <p:cNvPr id="67" name="UDA5_SUD EST">
              <a:extLst>
                <a:ext uri="{FF2B5EF4-FFF2-40B4-BE49-F238E27FC236}">
                  <a16:creationId xmlns:a16="http://schemas.microsoft.com/office/drawing/2014/main" id="{2DC730D4-A360-7E05-2EB3-B89DBD55055F}"/>
                </a:ext>
              </a:extLst>
            </p:cNvPr>
            <p:cNvSpPr>
              <a:spLocks/>
            </p:cNvSpPr>
            <p:nvPr/>
          </p:nvSpPr>
          <p:spPr bwMode="auto">
            <a:xfrm>
              <a:off x="7355298" y="4107886"/>
              <a:ext cx="1190721" cy="1197150"/>
            </a:xfrm>
            <a:custGeom>
              <a:avLst/>
              <a:gdLst>
                <a:gd name="T0" fmla="*/ 757 w 926"/>
                <a:gd name="T1" fmla="*/ 553 h 931"/>
                <a:gd name="T2" fmla="*/ 801 w 926"/>
                <a:gd name="T3" fmla="*/ 514 h 931"/>
                <a:gd name="T4" fmla="*/ 850 w 926"/>
                <a:gd name="T5" fmla="*/ 497 h 931"/>
                <a:gd name="T6" fmla="*/ 916 w 926"/>
                <a:gd name="T7" fmla="*/ 426 h 931"/>
                <a:gd name="T8" fmla="*/ 827 w 926"/>
                <a:gd name="T9" fmla="*/ 311 h 931"/>
                <a:gd name="T10" fmla="*/ 833 w 926"/>
                <a:gd name="T11" fmla="*/ 237 h 931"/>
                <a:gd name="T12" fmla="*/ 878 w 926"/>
                <a:gd name="T13" fmla="*/ 191 h 931"/>
                <a:gd name="T14" fmla="*/ 848 w 926"/>
                <a:gd name="T15" fmla="*/ 148 h 931"/>
                <a:gd name="T16" fmla="*/ 819 w 926"/>
                <a:gd name="T17" fmla="*/ 95 h 931"/>
                <a:gd name="T18" fmla="*/ 787 w 926"/>
                <a:gd name="T19" fmla="*/ 41 h 931"/>
                <a:gd name="T20" fmla="*/ 770 w 926"/>
                <a:gd name="T21" fmla="*/ 0 h 931"/>
                <a:gd name="T22" fmla="*/ 660 w 926"/>
                <a:gd name="T23" fmla="*/ 57 h 931"/>
                <a:gd name="T24" fmla="*/ 645 w 926"/>
                <a:gd name="T25" fmla="*/ 127 h 931"/>
                <a:gd name="T26" fmla="*/ 590 w 926"/>
                <a:gd name="T27" fmla="*/ 117 h 931"/>
                <a:gd name="T28" fmla="*/ 634 w 926"/>
                <a:gd name="T29" fmla="*/ 60 h 931"/>
                <a:gd name="T30" fmla="*/ 577 w 926"/>
                <a:gd name="T31" fmla="*/ 91 h 931"/>
                <a:gd name="T32" fmla="*/ 520 w 926"/>
                <a:gd name="T33" fmla="*/ 76 h 931"/>
                <a:gd name="T34" fmla="*/ 484 w 926"/>
                <a:gd name="T35" fmla="*/ 96 h 931"/>
                <a:gd name="T36" fmla="*/ 431 w 926"/>
                <a:gd name="T37" fmla="*/ 45 h 931"/>
                <a:gd name="T38" fmla="*/ 397 w 926"/>
                <a:gd name="T39" fmla="*/ 21 h 931"/>
                <a:gd name="T40" fmla="*/ 342 w 926"/>
                <a:gd name="T41" fmla="*/ 17 h 931"/>
                <a:gd name="T42" fmla="*/ 313 w 926"/>
                <a:gd name="T43" fmla="*/ 108 h 931"/>
                <a:gd name="T44" fmla="*/ 279 w 926"/>
                <a:gd name="T45" fmla="*/ 136 h 931"/>
                <a:gd name="T46" fmla="*/ 222 w 926"/>
                <a:gd name="T47" fmla="*/ 108 h 931"/>
                <a:gd name="T48" fmla="*/ 188 w 926"/>
                <a:gd name="T49" fmla="*/ 133 h 931"/>
                <a:gd name="T50" fmla="*/ 114 w 926"/>
                <a:gd name="T51" fmla="*/ 142 h 931"/>
                <a:gd name="T52" fmla="*/ 40 w 926"/>
                <a:gd name="T53" fmla="*/ 117 h 931"/>
                <a:gd name="T54" fmla="*/ 29 w 926"/>
                <a:gd name="T55" fmla="*/ 182 h 931"/>
                <a:gd name="T56" fmla="*/ 2 w 926"/>
                <a:gd name="T57" fmla="*/ 248 h 931"/>
                <a:gd name="T58" fmla="*/ 23 w 926"/>
                <a:gd name="T59" fmla="*/ 324 h 931"/>
                <a:gd name="T60" fmla="*/ 76 w 926"/>
                <a:gd name="T61" fmla="*/ 436 h 931"/>
                <a:gd name="T62" fmla="*/ 110 w 926"/>
                <a:gd name="T63" fmla="*/ 461 h 931"/>
                <a:gd name="T64" fmla="*/ 177 w 926"/>
                <a:gd name="T65" fmla="*/ 459 h 931"/>
                <a:gd name="T66" fmla="*/ 211 w 926"/>
                <a:gd name="T67" fmla="*/ 497 h 931"/>
                <a:gd name="T68" fmla="*/ 192 w 926"/>
                <a:gd name="T69" fmla="*/ 570 h 931"/>
                <a:gd name="T70" fmla="*/ 171 w 926"/>
                <a:gd name="T71" fmla="*/ 608 h 931"/>
                <a:gd name="T72" fmla="*/ 120 w 926"/>
                <a:gd name="T73" fmla="*/ 652 h 931"/>
                <a:gd name="T74" fmla="*/ 80 w 926"/>
                <a:gd name="T75" fmla="*/ 675 h 931"/>
                <a:gd name="T76" fmla="*/ 63 w 926"/>
                <a:gd name="T77" fmla="*/ 732 h 931"/>
                <a:gd name="T78" fmla="*/ 97 w 926"/>
                <a:gd name="T79" fmla="*/ 806 h 931"/>
                <a:gd name="T80" fmla="*/ 120 w 926"/>
                <a:gd name="T81" fmla="*/ 849 h 931"/>
                <a:gd name="T82" fmla="*/ 165 w 926"/>
                <a:gd name="T83" fmla="*/ 861 h 931"/>
                <a:gd name="T84" fmla="*/ 203 w 926"/>
                <a:gd name="T85" fmla="*/ 862 h 931"/>
                <a:gd name="T86" fmla="*/ 230 w 926"/>
                <a:gd name="T87" fmla="*/ 842 h 931"/>
                <a:gd name="T88" fmla="*/ 262 w 926"/>
                <a:gd name="T89" fmla="*/ 864 h 931"/>
                <a:gd name="T90" fmla="*/ 321 w 926"/>
                <a:gd name="T91" fmla="*/ 866 h 931"/>
                <a:gd name="T92" fmla="*/ 381 w 926"/>
                <a:gd name="T93" fmla="*/ 870 h 931"/>
                <a:gd name="T94" fmla="*/ 423 w 926"/>
                <a:gd name="T95" fmla="*/ 872 h 931"/>
                <a:gd name="T96" fmla="*/ 448 w 926"/>
                <a:gd name="T97" fmla="*/ 893 h 931"/>
                <a:gd name="T98" fmla="*/ 499 w 926"/>
                <a:gd name="T99" fmla="*/ 927 h 931"/>
                <a:gd name="T100" fmla="*/ 545 w 926"/>
                <a:gd name="T101" fmla="*/ 900 h 931"/>
                <a:gd name="T102" fmla="*/ 550 w 926"/>
                <a:gd name="T103" fmla="*/ 866 h 931"/>
                <a:gd name="T104" fmla="*/ 497 w 926"/>
                <a:gd name="T105" fmla="*/ 836 h 931"/>
                <a:gd name="T106" fmla="*/ 491 w 926"/>
                <a:gd name="T107" fmla="*/ 787 h 931"/>
                <a:gd name="T108" fmla="*/ 537 w 926"/>
                <a:gd name="T109" fmla="*/ 770 h 931"/>
                <a:gd name="T110" fmla="*/ 535 w 926"/>
                <a:gd name="T111" fmla="*/ 735 h 931"/>
                <a:gd name="T112" fmla="*/ 569 w 926"/>
                <a:gd name="T113" fmla="*/ 698 h 931"/>
                <a:gd name="T114" fmla="*/ 617 w 926"/>
                <a:gd name="T115" fmla="*/ 667 h 931"/>
                <a:gd name="T116" fmla="*/ 679 w 926"/>
                <a:gd name="T117" fmla="*/ 631 h 931"/>
                <a:gd name="T118" fmla="*/ 723 w 926"/>
                <a:gd name="T119" fmla="*/ 608 h 931"/>
                <a:gd name="T120" fmla="*/ 689 w 926"/>
                <a:gd name="T121" fmla="*/ 559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26" h="931">
                  <a:moveTo>
                    <a:pt x="702" y="531"/>
                  </a:moveTo>
                  <a:lnTo>
                    <a:pt x="702" y="531"/>
                  </a:lnTo>
                  <a:lnTo>
                    <a:pt x="713" y="534"/>
                  </a:lnTo>
                  <a:lnTo>
                    <a:pt x="725" y="542"/>
                  </a:lnTo>
                  <a:lnTo>
                    <a:pt x="725" y="542"/>
                  </a:lnTo>
                  <a:lnTo>
                    <a:pt x="734" y="548"/>
                  </a:lnTo>
                  <a:lnTo>
                    <a:pt x="744" y="553"/>
                  </a:lnTo>
                  <a:lnTo>
                    <a:pt x="744" y="553"/>
                  </a:lnTo>
                  <a:lnTo>
                    <a:pt x="751" y="555"/>
                  </a:lnTo>
                  <a:lnTo>
                    <a:pt x="757" y="553"/>
                  </a:lnTo>
                  <a:lnTo>
                    <a:pt x="761" y="550"/>
                  </a:lnTo>
                  <a:lnTo>
                    <a:pt x="766" y="544"/>
                  </a:lnTo>
                  <a:lnTo>
                    <a:pt x="766" y="544"/>
                  </a:lnTo>
                  <a:lnTo>
                    <a:pt x="774" y="534"/>
                  </a:lnTo>
                  <a:lnTo>
                    <a:pt x="774" y="534"/>
                  </a:lnTo>
                  <a:lnTo>
                    <a:pt x="778" y="531"/>
                  </a:lnTo>
                  <a:lnTo>
                    <a:pt x="778" y="531"/>
                  </a:lnTo>
                  <a:lnTo>
                    <a:pt x="783" y="525"/>
                  </a:lnTo>
                  <a:lnTo>
                    <a:pt x="791" y="519"/>
                  </a:lnTo>
                  <a:lnTo>
                    <a:pt x="801" y="514"/>
                  </a:lnTo>
                  <a:lnTo>
                    <a:pt x="808" y="508"/>
                  </a:lnTo>
                  <a:lnTo>
                    <a:pt x="808" y="508"/>
                  </a:lnTo>
                  <a:lnTo>
                    <a:pt x="812" y="504"/>
                  </a:lnTo>
                  <a:lnTo>
                    <a:pt x="818" y="504"/>
                  </a:lnTo>
                  <a:lnTo>
                    <a:pt x="831" y="504"/>
                  </a:lnTo>
                  <a:lnTo>
                    <a:pt x="837" y="504"/>
                  </a:lnTo>
                  <a:lnTo>
                    <a:pt x="842" y="504"/>
                  </a:lnTo>
                  <a:lnTo>
                    <a:pt x="846" y="502"/>
                  </a:lnTo>
                  <a:lnTo>
                    <a:pt x="850" y="497"/>
                  </a:lnTo>
                  <a:lnTo>
                    <a:pt x="850" y="497"/>
                  </a:lnTo>
                  <a:lnTo>
                    <a:pt x="856" y="491"/>
                  </a:lnTo>
                  <a:lnTo>
                    <a:pt x="861" y="485"/>
                  </a:lnTo>
                  <a:lnTo>
                    <a:pt x="876" y="474"/>
                  </a:lnTo>
                  <a:lnTo>
                    <a:pt x="892" y="462"/>
                  </a:lnTo>
                  <a:lnTo>
                    <a:pt x="897" y="455"/>
                  </a:lnTo>
                  <a:lnTo>
                    <a:pt x="901" y="449"/>
                  </a:lnTo>
                  <a:lnTo>
                    <a:pt x="901" y="449"/>
                  </a:lnTo>
                  <a:lnTo>
                    <a:pt x="905" y="440"/>
                  </a:lnTo>
                  <a:lnTo>
                    <a:pt x="911" y="434"/>
                  </a:lnTo>
                  <a:lnTo>
                    <a:pt x="916" y="426"/>
                  </a:lnTo>
                  <a:lnTo>
                    <a:pt x="926" y="411"/>
                  </a:lnTo>
                  <a:lnTo>
                    <a:pt x="926" y="411"/>
                  </a:lnTo>
                  <a:lnTo>
                    <a:pt x="926" y="406"/>
                  </a:lnTo>
                  <a:lnTo>
                    <a:pt x="926" y="402"/>
                  </a:lnTo>
                  <a:lnTo>
                    <a:pt x="922" y="392"/>
                  </a:lnTo>
                  <a:lnTo>
                    <a:pt x="912" y="381"/>
                  </a:lnTo>
                  <a:lnTo>
                    <a:pt x="901" y="370"/>
                  </a:lnTo>
                  <a:lnTo>
                    <a:pt x="873" y="347"/>
                  </a:lnTo>
                  <a:lnTo>
                    <a:pt x="840" y="324"/>
                  </a:lnTo>
                  <a:lnTo>
                    <a:pt x="827" y="311"/>
                  </a:lnTo>
                  <a:lnTo>
                    <a:pt x="816" y="299"/>
                  </a:lnTo>
                  <a:lnTo>
                    <a:pt x="808" y="286"/>
                  </a:lnTo>
                  <a:lnTo>
                    <a:pt x="806" y="280"/>
                  </a:lnTo>
                  <a:lnTo>
                    <a:pt x="806" y="275"/>
                  </a:lnTo>
                  <a:lnTo>
                    <a:pt x="806" y="267"/>
                  </a:lnTo>
                  <a:lnTo>
                    <a:pt x="808" y="261"/>
                  </a:lnTo>
                  <a:lnTo>
                    <a:pt x="812" y="256"/>
                  </a:lnTo>
                  <a:lnTo>
                    <a:pt x="818" y="250"/>
                  </a:lnTo>
                  <a:lnTo>
                    <a:pt x="823" y="244"/>
                  </a:lnTo>
                  <a:lnTo>
                    <a:pt x="833" y="237"/>
                  </a:lnTo>
                  <a:lnTo>
                    <a:pt x="857" y="225"/>
                  </a:lnTo>
                  <a:lnTo>
                    <a:pt x="857" y="225"/>
                  </a:lnTo>
                  <a:lnTo>
                    <a:pt x="869" y="222"/>
                  </a:lnTo>
                  <a:lnTo>
                    <a:pt x="876" y="216"/>
                  </a:lnTo>
                  <a:lnTo>
                    <a:pt x="880" y="212"/>
                  </a:lnTo>
                  <a:lnTo>
                    <a:pt x="880" y="208"/>
                  </a:lnTo>
                  <a:lnTo>
                    <a:pt x="880" y="201"/>
                  </a:lnTo>
                  <a:lnTo>
                    <a:pt x="878" y="195"/>
                  </a:lnTo>
                  <a:lnTo>
                    <a:pt x="878" y="195"/>
                  </a:lnTo>
                  <a:lnTo>
                    <a:pt x="878" y="191"/>
                  </a:lnTo>
                  <a:lnTo>
                    <a:pt x="874" y="187"/>
                  </a:lnTo>
                  <a:lnTo>
                    <a:pt x="863" y="180"/>
                  </a:lnTo>
                  <a:lnTo>
                    <a:pt x="856" y="172"/>
                  </a:lnTo>
                  <a:lnTo>
                    <a:pt x="852" y="169"/>
                  </a:lnTo>
                  <a:lnTo>
                    <a:pt x="854" y="163"/>
                  </a:lnTo>
                  <a:lnTo>
                    <a:pt x="854" y="163"/>
                  </a:lnTo>
                  <a:lnTo>
                    <a:pt x="854" y="159"/>
                  </a:lnTo>
                  <a:lnTo>
                    <a:pt x="854" y="155"/>
                  </a:lnTo>
                  <a:lnTo>
                    <a:pt x="852" y="151"/>
                  </a:lnTo>
                  <a:lnTo>
                    <a:pt x="848" y="148"/>
                  </a:lnTo>
                  <a:lnTo>
                    <a:pt x="835" y="138"/>
                  </a:lnTo>
                  <a:lnTo>
                    <a:pt x="812" y="129"/>
                  </a:lnTo>
                  <a:lnTo>
                    <a:pt x="812" y="129"/>
                  </a:lnTo>
                  <a:lnTo>
                    <a:pt x="795" y="121"/>
                  </a:lnTo>
                  <a:lnTo>
                    <a:pt x="793" y="119"/>
                  </a:lnTo>
                  <a:lnTo>
                    <a:pt x="795" y="117"/>
                  </a:lnTo>
                  <a:lnTo>
                    <a:pt x="806" y="110"/>
                  </a:lnTo>
                  <a:lnTo>
                    <a:pt x="812" y="104"/>
                  </a:lnTo>
                  <a:lnTo>
                    <a:pt x="819" y="95"/>
                  </a:lnTo>
                  <a:lnTo>
                    <a:pt x="819" y="95"/>
                  </a:lnTo>
                  <a:lnTo>
                    <a:pt x="823" y="85"/>
                  </a:lnTo>
                  <a:lnTo>
                    <a:pt x="825" y="79"/>
                  </a:lnTo>
                  <a:lnTo>
                    <a:pt x="823" y="74"/>
                  </a:lnTo>
                  <a:lnTo>
                    <a:pt x="819" y="70"/>
                  </a:lnTo>
                  <a:lnTo>
                    <a:pt x="808" y="62"/>
                  </a:lnTo>
                  <a:lnTo>
                    <a:pt x="801" y="59"/>
                  </a:lnTo>
                  <a:lnTo>
                    <a:pt x="795" y="53"/>
                  </a:lnTo>
                  <a:lnTo>
                    <a:pt x="795" y="53"/>
                  </a:lnTo>
                  <a:lnTo>
                    <a:pt x="789" y="47"/>
                  </a:lnTo>
                  <a:lnTo>
                    <a:pt x="787" y="41"/>
                  </a:lnTo>
                  <a:lnTo>
                    <a:pt x="787" y="38"/>
                  </a:lnTo>
                  <a:lnTo>
                    <a:pt x="789" y="32"/>
                  </a:lnTo>
                  <a:lnTo>
                    <a:pt x="791" y="23"/>
                  </a:lnTo>
                  <a:lnTo>
                    <a:pt x="791" y="17"/>
                  </a:lnTo>
                  <a:lnTo>
                    <a:pt x="789" y="9"/>
                  </a:lnTo>
                  <a:lnTo>
                    <a:pt x="789" y="9"/>
                  </a:lnTo>
                  <a:lnTo>
                    <a:pt x="785" y="5"/>
                  </a:lnTo>
                  <a:lnTo>
                    <a:pt x="782" y="2"/>
                  </a:lnTo>
                  <a:lnTo>
                    <a:pt x="776" y="0"/>
                  </a:lnTo>
                  <a:lnTo>
                    <a:pt x="770" y="0"/>
                  </a:lnTo>
                  <a:lnTo>
                    <a:pt x="757" y="2"/>
                  </a:lnTo>
                  <a:lnTo>
                    <a:pt x="744" y="5"/>
                  </a:lnTo>
                  <a:lnTo>
                    <a:pt x="717" y="17"/>
                  </a:lnTo>
                  <a:lnTo>
                    <a:pt x="698" y="26"/>
                  </a:lnTo>
                  <a:lnTo>
                    <a:pt x="698" y="26"/>
                  </a:lnTo>
                  <a:lnTo>
                    <a:pt x="681" y="34"/>
                  </a:lnTo>
                  <a:lnTo>
                    <a:pt x="670" y="43"/>
                  </a:lnTo>
                  <a:lnTo>
                    <a:pt x="670" y="43"/>
                  </a:lnTo>
                  <a:lnTo>
                    <a:pt x="664" y="49"/>
                  </a:lnTo>
                  <a:lnTo>
                    <a:pt x="660" y="57"/>
                  </a:lnTo>
                  <a:lnTo>
                    <a:pt x="662" y="66"/>
                  </a:lnTo>
                  <a:lnTo>
                    <a:pt x="668" y="78"/>
                  </a:lnTo>
                  <a:lnTo>
                    <a:pt x="668" y="78"/>
                  </a:lnTo>
                  <a:lnTo>
                    <a:pt x="672" y="89"/>
                  </a:lnTo>
                  <a:lnTo>
                    <a:pt x="672" y="95"/>
                  </a:lnTo>
                  <a:lnTo>
                    <a:pt x="670" y="98"/>
                  </a:lnTo>
                  <a:lnTo>
                    <a:pt x="664" y="106"/>
                  </a:lnTo>
                  <a:lnTo>
                    <a:pt x="655" y="115"/>
                  </a:lnTo>
                  <a:lnTo>
                    <a:pt x="655" y="115"/>
                  </a:lnTo>
                  <a:lnTo>
                    <a:pt x="645" y="127"/>
                  </a:lnTo>
                  <a:lnTo>
                    <a:pt x="634" y="133"/>
                  </a:lnTo>
                  <a:lnTo>
                    <a:pt x="617" y="134"/>
                  </a:lnTo>
                  <a:lnTo>
                    <a:pt x="596" y="134"/>
                  </a:lnTo>
                  <a:lnTo>
                    <a:pt x="596" y="134"/>
                  </a:lnTo>
                  <a:lnTo>
                    <a:pt x="586" y="134"/>
                  </a:lnTo>
                  <a:lnTo>
                    <a:pt x="582" y="133"/>
                  </a:lnTo>
                  <a:lnTo>
                    <a:pt x="581" y="131"/>
                  </a:lnTo>
                  <a:lnTo>
                    <a:pt x="581" y="129"/>
                  </a:lnTo>
                  <a:lnTo>
                    <a:pt x="586" y="121"/>
                  </a:lnTo>
                  <a:lnTo>
                    <a:pt x="590" y="117"/>
                  </a:lnTo>
                  <a:lnTo>
                    <a:pt x="592" y="114"/>
                  </a:lnTo>
                  <a:lnTo>
                    <a:pt x="592" y="114"/>
                  </a:lnTo>
                  <a:lnTo>
                    <a:pt x="594" y="110"/>
                  </a:lnTo>
                  <a:lnTo>
                    <a:pt x="598" y="104"/>
                  </a:lnTo>
                  <a:lnTo>
                    <a:pt x="609" y="95"/>
                  </a:lnTo>
                  <a:lnTo>
                    <a:pt x="620" y="83"/>
                  </a:lnTo>
                  <a:lnTo>
                    <a:pt x="626" y="76"/>
                  </a:lnTo>
                  <a:lnTo>
                    <a:pt x="632" y="68"/>
                  </a:lnTo>
                  <a:lnTo>
                    <a:pt x="632" y="68"/>
                  </a:lnTo>
                  <a:lnTo>
                    <a:pt x="634" y="60"/>
                  </a:lnTo>
                  <a:lnTo>
                    <a:pt x="634" y="55"/>
                  </a:lnTo>
                  <a:lnTo>
                    <a:pt x="630" y="49"/>
                  </a:lnTo>
                  <a:lnTo>
                    <a:pt x="626" y="47"/>
                  </a:lnTo>
                  <a:lnTo>
                    <a:pt x="626" y="47"/>
                  </a:lnTo>
                  <a:lnTo>
                    <a:pt x="615" y="57"/>
                  </a:lnTo>
                  <a:lnTo>
                    <a:pt x="615" y="57"/>
                  </a:lnTo>
                  <a:lnTo>
                    <a:pt x="603" y="68"/>
                  </a:lnTo>
                  <a:lnTo>
                    <a:pt x="603" y="68"/>
                  </a:lnTo>
                  <a:lnTo>
                    <a:pt x="590" y="81"/>
                  </a:lnTo>
                  <a:lnTo>
                    <a:pt x="577" y="91"/>
                  </a:lnTo>
                  <a:lnTo>
                    <a:pt x="569" y="95"/>
                  </a:lnTo>
                  <a:lnTo>
                    <a:pt x="563" y="96"/>
                  </a:lnTo>
                  <a:lnTo>
                    <a:pt x="556" y="98"/>
                  </a:lnTo>
                  <a:lnTo>
                    <a:pt x="548" y="96"/>
                  </a:lnTo>
                  <a:lnTo>
                    <a:pt x="548" y="96"/>
                  </a:lnTo>
                  <a:lnTo>
                    <a:pt x="539" y="95"/>
                  </a:lnTo>
                  <a:lnTo>
                    <a:pt x="533" y="89"/>
                  </a:lnTo>
                  <a:lnTo>
                    <a:pt x="524" y="79"/>
                  </a:lnTo>
                  <a:lnTo>
                    <a:pt x="524" y="79"/>
                  </a:lnTo>
                  <a:lnTo>
                    <a:pt x="520" y="76"/>
                  </a:lnTo>
                  <a:lnTo>
                    <a:pt x="516" y="72"/>
                  </a:lnTo>
                  <a:lnTo>
                    <a:pt x="512" y="72"/>
                  </a:lnTo>
                  <a:lnTo>
                    <a:pt x="507" y="74"/>
                  </a:lnTo>
                  <a:lnTo>
                    <a:pt x="507" y="74"/>
                  </a:lnTo>
                  <a:lnTo>
                    <a:pt x="499" y="81"/>
                  </a:lnTo>
                  <a:lnTo>
                    <a:pt x="493" y="87"/>
                  </a:lnTo>
                  <a:lnTo>
                    <a:pt x="493" y="87"/>
                  </a:lnTo>
                  <a:lnTo>
                    <a:pt x="488" y="93"/>
                  </a:lnTo>
                  <a:lnTo>
                    <a:pt x="484" y="96"/>
                  </a:lnTo>
                  <a:lnTo>
                    <a:pt x="484" y="96"/>
                  </a:lnTo>
                  <a:lnTo>
                    <a:pt x="480" y="98"/>
                  </a:lnTo>
                  <a:lnTo>
                    <a:pt x="476" y="98"/>
                  </a:lnTo>
                  <a:lnTo>
                    <a:pt x="472" y="95"/>
                  </a:lnTo>
                  <a:lnTo>
                    <a:pt x="467" y="89"/>
                  </a:lnTo>
                  <a:lnTo>
                    <a:pt x="467" y="89"/>
                  </a:lnTo>
                  <a:lnTo>
                    <a:pt x="457" y="76"/>
                  </a:lnTo>
                  <a:lnTo>
                    <a:pt x="446" y="66"/>
                  </a:lnTo>
                  <a:lnTo>
                    <a:pt x="446" y="66"/>
                  </a:lnTo>
                  <a:lnTo>
                    <a:pt x="436" y="55"/>
                  </a:lnTo>
                  <a:lnTo>
                    <a:pt x="431" y="45"/>
                  </a:lnTo>
                  <a:lnTo>
                    <a:pt x="431" y="45"/>
                  </a:lnTo>
                  <a:lnTo>
                    <a:pt x="431" y="38"/>
                  </a:lnTo>
                  <a:lnTo>
                    <a:pt x="431" y="38"/>
                  </a:lnTo>
                  <a:lnTo>
                    <a:pt x="417" y="34"/>
                  </a:lnTo>
                  <a:lnTo>
                    <a:pt x="410" y="30"/>
                  </a:lnTo>
                  <a:lnTo>
                    <a:pt x="404" y="26"/>
                  </a:lnTo>
                  <a:lnTo>
                    <a:pt x="402" y="26"/>
                  </a:lnTo>
                  <a:lnTo>
                    <a:pt x="402" y="26"/>
                  </a:lnTo>
                  <a:lnTo>
                    <a:pt x="402" y="26"/>
                  </a:lnTo>
                  <a:lnTo>
                    <a:pt x="397" y="21"/>
                  </a:lnTo>
                  <a:lnTo>
                    <a:pt x="389" y="19"/>
                  </a:lnTo>
                  <a:lnTo>
                    <a:pt x="389" y="19"/>
                  </a:lnTo>
                  <a:lnTo>
                    <a:pt x="383" y="17"/>
                  </a:lnTo>
                  <a:lnTo>
                    <a:pt x="383" y="17"/>
                  </a:lnTo>
                  <a:lnTo>
                    <a:pt x="378" y="21"/>
                  </a:lnTo>
                  <a:lnTo>
                    <a:pt x="366" y="21"/>
                  </a:lnTo>
                  <a:lnTo>
                    <a:pt x="366" y="21"/>
                  </a:lnTo>
                  <a:lnTo>
                    <a:pt x="355" y="21"/>
                  </a:lnTo>
                  <a:lnTo>
                    <a:pt x="342" y="17"/>
                  </a:lnTo>
                  <a:lnTo>
                    <a:pt x="342" y="17"/>
                  </a:lnTo>
                  <a:lnTo>
                    <a:pt x="340" y="17"/>
                  </a:lnTo>
                  <a:lnTo>
                    <a:pt x="336" y="19"/>
                  </a:lnTo>
                  <a:lnTo>
                    <a:pt x="334" y="26"/>
                  </a:lnTo>
                  <a:lnTo>
                    <a:pt x="334" y="26"/>
                  </a:lnTo>
                  <a:lnTo>
                    <a:pt x="330" y="45"/>
                  </a:lnTo>
                  <a:lnTo>
                    <a:pt x="330" y="45"/>
                  </a:lnTo>
                  <a:lnTo>
                    <a:pt x="326" y="64"/>
                  </a:lnTo>
                  <a:lnTo>
                    <a:pt x="323" y="81"/>
                  </a:lnTo>
                  <a:lnTo>
                    <a:pt x="323" y="81"/>
                  </a:lnTo>
                  <a:lnTo>
                    <a:pt x="313" y="108"/>
                  </a:lnTo>
                  <a:lnTo>
                    <a:pt x="313" y="108"/>
                  </a:lnTo>
                  <a:lnTo>
                    <a:pt x="306" y="127"/>
                  </a:lnTo>
                  <a:lnTo>
                    <a:pt x="302" y="134"/>
                  </a:lnTo>
                  <a:lnTo>
                    <a:pt x="296" y="138"/>
                  </a:lnTo>
                  <a:lnTo>
                    <a:pt x="296" y="138"/>
                  </a:lnTo>
                  <a:lnTo>
                    <a:pt x="289" y="142"/>
                  </a:lnTo>
                  <a:lnTo>
                    <a:pt x="289" y="142"/>
                  </a:lnTo>
                  <a:lnTo>
                    <a:pt x="283" y="140"/>
                  </a:lnTo>
                  <a:lnTo>
                    <a:pt x="283" y="140"/>
                  </a:lnTo>
                  <a:lnTo>
                    <a:pt x="279" y="136"/>
                  </a:lnTo>
                  <a:lnTo>
                    <a:pt x="279" y="136"/>
                  </a:lnTo>
                  <a:lnTo>
                    <a:pt x="277" y="127"/>
                  </a:lnTo>
                  <a:lnTo>
                    <a:pt x="275" y="117"/>
                  </a:lnTo>
                  <a:lnTo>
                    <a:pt x="275" y="117"/>
                  </a:lnTo>
                  <a:lnTo>
                    <a:pt x="273" y="115"/>
                  </a:lnTo>
                  <a:lnTo>
                    <a:pt x="271" y="114"/>
                  </a:lnTo>
                  <a:lnTo>
                    <a:pt x="262" y="110"/>
                  </a:lnTo>
                  <a:lnTo>
                    <a:pt x="235" y="108"/>
                  </a:lnTo>
                  <a:lnTo>
                    <a:pt x="235" y="108"/>
                  </a:lnTo>
                  <a:lnTo>
                    <a:pt x="222" y="108"/>
                  </a:lnTo>
                  <a:lnTo>
                    <a:pt x="213" y="106"/>
                  </a:lnTo>
                  <a:lnTo>
                    <a:pt x="213" y="106"/>
                  </a:lnTo>
                  <a:lnTo>
                    <a:pt x="209" y="108"/>
                  </a:lnTo>
                  <a:lnTo>
                    <a:pt x="203" y="114"/>
                  </a:lnTo>
                  <a:lnTo>
                    <a:pt x="203" y="114"/>
                  </a:lnTo>
                  <a:lnTo>
                    <a:pt x="196" y="121"/>
                  </a:lnTo>
                  <a:lnTo>
                    <a:pt x="190" y="131"/>
                  </a:lnTo>
                  <a:lnTo>
                    <a:pt x="190" y="131"/>
                  </a:lnTo>
                  <a:lnTo>
                    <a:pt x="188" y="133"/>
                  </a:lnTo>
                  <a:lnTo>
                    <a:pt x="188" y="133"/>
                  </a:lnTo>
                  <a:lnTo>
                    <a:pt x="186" y="138"/>
                  </a:lnTo>
                  <a:lnTo>
                    <a:pt x="180" y="142"/>
                  </a:lnTo>
                  <a:lnTo>
                    <a:pt x="177" y="144"/>
                  </a:lnTo>
                  <a:lnTo>
                    <a:pt x="169" y="144"/>
                  </a:lnTo>
                  <a:lnTo>
                    <a:pt x="169" y="144"/>
                  </a:lnTo>
                  <a:lnTo>
                    <a:pt x="152" y="144"/>
                  </a:lnTo>
                  <a:lnTo>
                    <a:pt x="137" y="142"/>
                  </a:lnTo>
                  <a:lnTo>
                    <a:pt x="137" y="142"/>
                  </a:lnTo>
                  <a:lnTo>
                    <a:pt x="125" y="140"/>
                  </a:lnTo>
                  <a:lnTo>
                    <a:pt x="114" y="142"/>
                  </a:lnTo>
                  <a:lnTo>
                    <a:pt x="114" y="142"/>
                  </a:lnTo>
                  <a:lnTo>
                    <a:pt x="101" y="142"/>
                  </a:lnTo>
                  <a:lnTo>
                    <a:pt x="86" y="144"/>
                  </a:lnTo>
                  <a:lnTo>
                    <a:pt x="86" y="144"/>
                  </a:lnTo>
                  <a:lnTo>
                    <a:pt x="67" y="142"/>
                  </a:lnTo>
                  <a:lnTo>
                    <a:pt x="61" y="140"/>
                  </a:lnTo>
                  <a:lnTo>
                    <a:pt x="55" y="136"/>
                  </a:lnTo>
                  <a:lnTo>
                    <a:pt x="55" y="136"/>
                  </a:lnTo>
                  <a:lnTo>
                    <a:pt x="48" y="129"/>
                  </a:lnTo>
                  <a:lnTo>
                    <a:pt x="40" y="117"/>
                  </a:lnTo>
                  <a:lnTo>
                    <a:pt x="40" y="117"/>
                  </a:lnTo>
                  <a:lnTo>
                    <a:pt x="29" y="129"/>
                  </a:lnTo>
                  <a:lnTo>
                    <a:pt x="23" y="134"/>
                  </a:lnTo>
                  <a:lnTo>
                    <a:pt x="21" y="140"/>
                  </a:lnTo>
                  <a:lnTo>
                    <a:pt x="21" y="140"/>
                  </a:lnTo>
                  <a:lnTo>
                    <a:pt x="23" y="151"/>
                  </a:lnTo>
                  <a:lnTo>
                    <a:pt x="23" y="151"/>
                  </a:lnTo>
                  <a:lnTo>
                    <a:pt x="27" y="161"/>
                  </a:lnTo>
                  <a:lnTo>
                    <a:pt x="29" y="170"/>
                  </a:lnTo>
                  <a:lnTo>
                    <a:pt x="29" y="182"/>
                  </a:lnTo>
                  <a:lnTo>
                    <a:pt x="25" y="193"/>
                  </a:lnTo>
                  <a:lnTo>
                    <a:pt x="25" y="193"/>
                  </a:lnTo>
                  <a:lnTo>
                    <a:pt x="17" y="206"/>
                  </a:lnTo>
                  <a:lnTo>
                    <a:pt x="17" y="206"/>
                  </a:lnTo>
                  <a:lnTo>
                    <a:pt x="10" y="220"/>
                  </a:lnTo>
                  <a:lnTo>
                    <a:pt x="0" y="231"/>
                  </a:lnTo>
                  <a:lnTo>
                    <a:pt x="0" y="231"/>
                  </a:lnTo>
                  <a:lnTo>
                    <a:pt x="0" y="235"/>
                  </a:lnTo>
                  <a:lnTo>
                    <a:pt x="0" y="239"/>
                  </a:lnTo>
                  <a:lnTo>
                    <a:pt x="2" y="248"/>
                  </a:lnTo>
                  <a:lnTo>
                    <a:pt x="2" y="248"/>
                  </a:lnTo>
                  <a:lnTo>
                    <a:pt x="6" y="260"/>
                  </a:lnTo>
                  <a:lnTo>
                    <a:pt x="8" y="265"/>
                  </a:lnTo>
                  <a:lnTo>
                    <a:pt x="6" y="271"/>
                  </a:lnTo>
                  <a:lnTo>
                    <a:pt x="6" y="271"/>
                  </a:lnTo>
                  <a:lnTo>
                    <a:pt x="4" y="282"/>
                  </a:lnTo>
                  <a:lnTo>
                    <a:pt x="6" y="292"/>
                  </a:lnTo>
                  <a:lnTo>
                    <a:pt x="6" y="292"/>
                  </a:lnTo>
                  <a:lnTo>
                    <a:pt x="12" y="305"/>
                  </a:lnTo>
                  <a:lnTo>
                    <a:pt x="23" y="324"/>
                  </a:lnTo>
                  <a:lnTo>
                    <a:pt x="23" y="324"/>
                  </a:lnTo>
                  <a:lnTo>
                    <a:pt x="33" y="339"/>
                  </a:lnTo>
                  <a:lnTo>
                    <a:pt x="44" y="354"/>
                  </a:lnTo>
                  <a:lnTo>
                    <a:pt x="44" y="354"/>
                  </a:lnTo>
                  <a:lnTo>
                    <a:pt x="65" y="385"/>
                  </a:lnTo>
                  <a:lnTo>
                    <a:pt x="70" y="400"/>
                  </a:lnTo>
                  <a:lnTo>
                    <a:pt x="76" y="411"/>
                  </a:lnTo>
                  <a:lnTo>
                    <a:pt x="76" y="411"/>
                  </a:lnTo>
                  <a:lnTo>
                    <a:pt x="78" y="426"/>
                  </a:lnTo>
                  <a:lnTo>
                    <a:pt x="76" y="436"/>
                  </a:lnTo>
                  <a:lnTo>
                    <a:pt x="76" y="436"/>
                  </a:lnTo>
                  <a:lnTo>
                    <a:pt x="76" y="442"/>
                  </a:lnTo>
                  <a:lnTo>
                    <a:pt x="76" y="445"/>
                  </a:lnTo>
                  <a:lnTo>
                    <a:pt x="78" y="451"/>
                  </a:lnTo>
                  <a:lnTo>
                    <a:pt x="84" y="457"/>
                  </a:lnTo>
                  <a:lnTo>
                    <a:pt x="84" y="457"/>
                  </a:lnTo>
                  <a:lnTo>
                    <a:pt x="88" y="461"/>
                  </a:lnTo>
                  <a:lnTo>
                    <a:pt x="91" y="462"/>
                  </a:lnTo>
                  <a:lnTo>
                    <a:pt x="101" y="462"/>
                  </a:lnTo>
                  <a:lnTo>
                    <a:pt x="110" y="461"/>
                  </a:lnTo>
                  <a:lnTo>
                    <a:pt x="120" y="457"/>
                  </a:lnTo>
                  <a:lnTo>
                    <a:pt x="120" y="457"/>
                  </a:lnTo>
                  <a:lnTo>
                    <a:pt x="139" y="451"/>
                  </a:lnTo>
                  <a:lnTo>
                    <a:pt x="139" y="451"/>
                  </a:lnTo>
                  <a:lnTo>
                    <a:pt x="154" y="447"/>
                  </a:lnTo>
                  <a:lnTo>
                    <a:pt x="163" y="447"/>
                  </a:lnTo>
                  <a:lnTo>
                    <a:pt x="163" y="447"/>
                  </a:lnTo>
                  <a:lnTo>
                    <a:pt x="167" y="449"/>
                  </a:lnTo>
                  <a:lnTo>
                    <a:pt x="171" y="451"/>
                  </a:lnTo>
                  <a:lnTo>
                    <a:pt x="177" y="459"/>
                  </a:lnTo>
                  <a:lnTo>
                    <a:pt x="177" y="459"/>
                  </a:lnTo>
                  <a:lnTo>
                    <a:pt x="180" y="468"/>
                  </a:lnTo>
                  <a:lnTo>
                    <a:pt x="180" y="468"/>
                  </a:lnTo>
                  <a:lnTo>
                    <a:pt x="182" y="474"/>
                  </a:lnTo>
                  <a:lnTo>
                    <a:pt x="186" y="478"/>
                  </a:lnTo>
                  <a:lnTo>
                    <a:pt x="192" y="479"/>
                  </a:lnTo>
                  <a:lnTo>
                    <a:pt x="192" y="479"/>
                  </a:lnTo>
                  <a:lnTo>
                    <a:pt x="203" y="485"/>
                  </a:lnTo>
                  <a:lnTo>
                    <a:pt x="207" y="491"/>
                  </a:lnTo>
                  <a:lnTo>
                    <a:pt x="211" y="497"/>
                  </a:lnTo>
                  <a:lnTo>
                    <a:pt x="211" y="497"/>
                  </a:lnTo>
                  <a:lnTo>
                    <a:pt x="213" y="502"/>
                  </a:lnTo>
                  <a:lnTo>
                    <a:pt x="215" y="510"/>
                  </a:lnTo>
                  <a:lnTo>
                    <a:pt x="215" y="519"/>
                  </a:lnTo>
                  <a:lnTo>
                    <a:pt x="213" y="529"/>
                  </a:lnTo>
                  <a:lnTo>
                    <a:pt x="213" y="529"/>
                  </a:lnTo>
                  <a:lnTo>
                    <a:pt x="207" y="548"/>
                  </a:lnTo>
                  <a:lnTo>
                    <a:pt x="199" y="563"/>
                  </a:lnTo>
                  <a:lnTo>
                    <a:pt x="199" y="563"/>
                  </a:lnTo>
                  <a:lnTo>
                    <a:pt x="192" y="570"/>
                  </a:lnTo>
                  <a:lnTo>
                    <a:pt x="186" y="578"/>
                  </a:lnTo>
                  <a:lnTo>
                    <a:pt x="180" y="582"/>
                  </a:lnTo>
                  <a:lnTo>
                    <a:pt x="175" y="586"/>
                  </a:lnTo>
                  <a:lnTo>
                    <a:pt x="175" y="586"/>
                  </a:lnTo>
                  <a:lnTo>
                    <a:pt x="173" y="588"/>
                  </a:lnTo>
                  <a:lnTo>
                    <a:pt x="173" y="589"/>
                  </a:lnTo>
                  <a:lnTo>
                    <a:pt x="171" y="599"/>
                  </a:lnTo>
                  <a:lnTo>
                    <a:pt x="171" y="599"/>
                  </a:lnTo>
                  <a:lnTo>
                    <a:pt x="173" y="605"/>
                  </a:lnTo>
                  <a:lnTo>
                    <a:pt x="171" y="608"/>
                  </a:lnTo>
                  <a:lnTo>
                    <a:pt x="171" y="608"/>
                  </a:lnTo>
                  <a:lnTo>
                    <a:pt x="160" y="620"/>
                  </a:lnTo>
                  <a:lnTo>
                    <a:pt x="160" y="620"/>
                  </a:lnTo>
                  <a:lnTo>
                    <a:pt x="146" y="629"/>
                  </a:lnTo>
                  <a:lnTo>
                    <a:pt x="146" y="629"/>
                  </a:lnTo>
                  <a:lnTo>
                    <a:pt x="137" y="639"/>
                  </a:lnTo>
                  <a:lnTo>
                    <a:pt x="137" y="639"/>
                  </a:lnTo>
                  <a:lnTo>
                    <a:pt x="129" y="646"/>
                  </a:lnTo>
                  <a:lnTo>
                    <a:pt x="125" y="650"/>
                  </a:lnTo>
                  <a:lnTo>
                    <a:pt x="120" y="652"/>
                  </a:lnTo>
                  <a:lnTo>
                    <a:pt x="120" y="652"/>
                  </a:lnTo>
                  <a:lnTo>
                    <a:pt x="112" y="654"/>
                  </a:lnTo>
                  <a:lnTo>
                    <a:pt x="112" y="654"/>
                  </a:lnTo>
                  <a:lnTo>
                    <a:pt x="101" y="660"/>
                  </a:lnTo>
                  <a:lnTo>
                    <a:pt x="97" y="662"/>
                  </a:lnTo>
                  <a:lnTo>
                    <a:pt x="93" y="665"/>
                  </a:lnTo>
                  <a:lnTo>
                    <a:pt x="93" y="665"/>
                  </a:lnTo>
                  <a:lnTo>
                    <a:pt x="88" y="671"/>
                  </a:lnTo>
                  <a:lnTo>
                    <a:pt x="80" y="675"/>
                  </a:lnTo>
                  <a:lnTo>
                    <a:pt x="80" y="675"/>
                  </a:lnTo>
                  <a:lnTo>
                    <a:pt x="67" y="684"/>
                  </a:lnTo>
                  <a:lnTo>
                    <a:pt x="61" y="688"/>
                  </a:lnTo>
                  <a:lnTo>
                    <a:pt x="55" y="696"/>
                  </a:lnTo>
                  <a:lnTo>
                    <a:pt x="55" y="696"/>
                  </a:lnTo>
                  <a:lnTo>
                    <a:pt x="52" y="703"/>
                  </a:lnTo>
                  <a:lnTo>
                    <a:pt x="52" y="711"/>
                  </a:lnTo>
                  <a:lnTo>
                    <a:pt x="55" y="716"/>
                  </a:lnTo>
                  <a:lnTo>
                    <a:pt x="59" y="724"/>
                  </a:lnTo>
                  <a:lnTo>
                    <a:pt x="59" y="724"/>
                  </a:lnTo>
                  <a:lnTo>
                    <a:pt x="63" y="732"/>
                  </a:lnTo>
                  <a:lnTo>
                    <a:pt x="67" y="739"/>
                  </a:lnTo>
                  <a:lnTo>
                    <a:pt x="67" y="739"/>
                  </a:lnTo>
                  <a:lnTo>
                    <a:pt x="78" y="764"/>
                  </a:lnTo>
                  <a:lnTo>
                    <a:pt x="78" y="764"/>
                  </a:lnTo>
                  <a:lnTo>
                    <a:pt x="86" y="777"/>
                  </a:lnTo>
                  <a:lnTo>
                    <a:pt x="89" y="790"/>
                  </a:lnTo>
                  <a:lnTo>
                    <a:pt x="89" y="790"/>
                  </a:lnTo>
                  <a:lnTo>
                    <a:pt x="93" y="798"/>
                  </a:lnTo>
                  <a:lnTo>
                    <a:pt x="97" y="806"/>
                  </a:lnTo>
                  <a:lnTo>
                    <a:pt x="97" y="806"/>
                  </a:lnTo>
                  <a:lnTo>
                    <a:pt x="105" y="821"/>
                  </a:lnTo>
                  <a:lnTo>
                    <a:pt x="106" y="828"/>
                  </a:lnTo>
                  <a:lnTo>
                    <a:pt x="106" y="836"/>
                  </a:lnTo>
                  <a:lnTo>
                    <a:pt x="106" y="836"/>
                  </a:lnTo>
                  <a:lnTo>
                    <a:pt x="106" y="844"/>
                  </a:lnTo>
                  <a:lnTo>
                    <a:pt x="108" y="845"/>
                  </a:lnTo>
                  <a:lnTo>
                    <a:pt x="108" y="845"/>
                  </a:lnTo>
                  <a:lnTo>
                    <a:pt x="112" y="847"/>
                  </a:lnTo>
                  <a:lnTo>
                    <a:pt x="120" y="849"/>
                  </a:lnTo>
                  <a:lnTo>
                    <a:pt x="120" y="849"/>
                  </a:lnTo>
                  <a:lnTo>
                    <a:pt x="127" y="851"/>
                  </a:lnTo>
                  <a:lnTo>
                    <a:pt x="131" y="855"/>
                  </a:lnTo>
                  <a:lnTo>
                    <a:pt x="131" y="855"/>
                  </a:lnTo>
                  <a:lnTo>
                    <a:pt x="137" y="861"/>
                  </a:lnTo>
                  <a:lnTo>
                    <a:pt x="148" y="862"/>
                  </a:lnTo>
                  <a:lnTo>
                    <a:pt x="148" y="862"/>
                  </a:lnTo>
                  <a:lnTo>
                    <a:pt x="156" y="864"/>
                  </a:lnTo>
                  <a:lnTo>
                    <a:pt x="160" y="864"/>
                  </a:lnTo>
                  <a:lnTo>
                    <a:pt x="165" y="861"/>
                  </a:lnTo>
                  <a:lnTo>
                    <a:pt x="165" y="861"/>
                  </a:lnTo>
                  <a:lnTo>
                    <a:pt x="173" y="855"/>
                  </a:lnTo>
                  <a:lnTo>
                    <a:pt x="173" y="855"/>
                  </a:lnTo>
                  <a:lnTo>
                    <a:pt x="179" y="853"/>
                  </a:lnTo>
                  <a:lnTo>
                    <a:pt x="184" y="853"/>
                  </a:lnTo>
                  <a:lnTo>
                    <a:pt x="190" y="855"/>
                  </a:lnTo>
                  <a:lnTo>
                    <a:pt x="194" y="859"/>
                  </a:lnTo>
                  <a:lnTo>
                    <a:pt x="194" y="859"/>
                  </a:lnTo>
                  <a:lnTo>
                    <a:pt x="199" y="861"/>
                  </a:lnTo>
                  <a:lnTo>
                    <a:pt x="203" y="862"/>
                  </a:lnTo>
                  <a:lnTo>
                    <a:pt x="203" y="862"/>
                  </a:lnTo>
                  <a:lnTo>
                    <a:pt x="207" y="861"/>
                  </a:lnTo>
                  <a:lnTo>
                    <a:pt x="209" y="855"/>
                  </a:lnTo>
                  <a:lnTo>
                    <a:pt x="209" y="855"/>
                  </a:lnTo>
                  <a:lnTo>
                    <a:pt x="213" y="847"/>
                  </a:lnTo>
                  <a:lnTo>
                    <a:pt x="218" y="840"/>
                  </a:lnTo>
                  <a:lnTo>
                    <a:pt x="218" y="840"/>
                  </a:lnTo>
                  <a:lnTo>
                    <a:pt x="222" y="838"/>
                  </a:lnTo>
                  <a:lnTo>
                    <a:pt x="224" y="838"/>
                  </a:lnTo>
                  <a:lnTo>
                    <a:pt x="226" y="840"/>
                  </a:lnTo>
                  <a:lnTo>
                    <a:pt x="230" y="842"/>
                  </a:lnTo>
                  <a:lnTo>
                    <a:pt x="230" y="842"/>
                  </a:lnTo>
                  <a:lnTo>
                    <a:pt x="232" y="847"/>
                  </a:lnTo>
                  <a:lnTo>
                    <a:pt x="232" y="847"/>
                  </a:lnTo>
                  <a:lnTo>
                    <a:pt x="235" y="853"/>
                  </a:lnTo>
                  <a:lnTo>
                    <a:pt x="239" y="857"/>
                  </a:lnTo>
                  <a:lnTo>
                    <a:pt x="243" y="862"/>
                  </a:lnTo>
                  <a:lnTo>
                    <a:pt x="251" y="864"/>
                  </a:lnTo>
                  <a:lnTo>
                    <a:pt x="251" y="864"/>
                  </a:lnTo>
                  <a:lnTo>
                    <a:pt x="258" y="864"/>
                  </a:lnTo>
                  <a:lnTo>
                    <a:pt x="262" y="864"/>
                  </a:lnTo>
                  <a:lnTo>
                    <a:pt x="270" y="861"/>
                  </a:lnTo>
                  <a:lnTo>
                    <a:pt x="270" y="861"/>
                  </a:lnTo>
                  <a:lnTo>
                    <a:pt x="279" y="855"/>
                  </a:lnTo>
                  <a:lnTo>
                    <a:pt x="287" y="853"/>
                  </a:lnTo>
                  <a:lnTo>
                    <a:pt x="296" y="851"/>
                  </a:lnTo>
                  <a:lnTo>
                    <a:pt x="296" y="851"/>
                  </a:lnTo>
                  <a:lnTo>
                    <a:pt x="307" y="853"/>
                  </a:lnTo>
                  <a:lnTo>
                    <a:pt x="313" y="855"/>
                  </a:lnTo>
                  <a:lnTo>
                    <a:pt x="317" y="861"/>
                  </a:lnTo>
                  <a:lnTo>
                    <a:pt x="321" y="866"/>
                  </a:lnTo>
                  <a:lnTo>
                    <a:pt x="321" y="866"/>
                  </a:lnTo>
                  <a:lnTo>
                    <a:pt x="325" y="876"/>
                  </a:lnTo>
                  <a:lnTo>
                    <a:pt x="328" y="880"/>
                  </a:lnTo>
                  <a:lnTo>
                    <a:pt x="334" y="881"/>
                  </a:lnTo>
                  <a:lnTo>
                    <a:pt x="334" y="881"/>
                  </a:lnTo>
                  <a:lnTo>
                    <a:pt x="340" y="883"/>
                  </a:lnTo>
                  <a:lnTo>
                    <a:pt x="345" y="883"/>
                  </a:lnTo>
                  <a:lnTo>
                    <a:pt x="357" y="881"/>
                  </a:lnTo>
                  <a:lnTo>
                    <a:pt x="370" y="876"/>
                  </a:lnTo>
                  <a:lnTo>
                    <a:pt x="381" y="870"/>
                  </a:lnTo>
                  <a:lnTo>
                    <a:pt x="381" y="870"/>
                  </a:lnTo>
                  <a:lnTo>
                    <a:pt x="395" y="864"/>
                  </a:lnTo>
                  <a:lnTo>
                    <a:pt x="406" y="861"/>
                  </a:lnTo>
                  <a:lnTo>
                    <a:pt x="406" y="861"/>
                  </a:lnTo>
                  <a:lnTo>
                    <a:pt x="414" y="859"/>
                  </a:lnTo>
                  <a:lnTo>
                    <a:pt x="417" y="861"/>
                  </a:lnTo>
                  <a:lnTo>
                    <a:pt x="421" y="862"/>
                  </a:lnTo>
                  <a:lnTo>
                    <a:pt x="421" y="866"/>
                  </a:lnTo>
                  <a:lnTo>
                    <a:pt x="421" y="866"/>
                  </a:lnTo>
                  <a:lnTo>
                    <a:pt x="423" y="872"/>
                  </a:lnTo>
                  <a:lnTo>
                    <a:pt x="423" y="872"/>
                  </a:lnTo>
                  <a:lnTo>
                    <a:pt x="423" y="880"/>
                  </a:lnTo>
                  <a:lnTo>
                    <a:pt x="427" y="889"/>
                  </a:lnTo>
                  <a:lnTo>
                    <a:pt x="427" y="889"/>
                  </a:lnTo>
                  <a:lnTo>
                    <a:pt x="431" y="895"/>
                  </a:lnTo>
                  <a:lnTo>
                    <a:pt x="435" y="897"/>
                  </a:lnTo>
                  <a:lnTo>
                    <a:pt x="436" y="897"/>
                  </a:lnTo>
                  <a:lnTo>
                    <a:pt x="440" y="895"/>
                  </a:lnTo>
                  <a:lnTo>
                    <a:pt x="440" y="895"/>
                  </a:lnTo>
                  <a:lnTo>
                    <a:pt x="448" y="893"/>
                  </a:lnTo>
                  <a:lnTo>
                    <a:pt x="457" y="891"/>
                  </a:lnTo>
                  <a:lnTo>
                    <a:pt x="457" y="891"/>
                  </a:lnTo>
                  <a:lnTo>
                    <a:pt x="463" y="893"/>
                  </a:lnTo>
                  <a:lnTo>
                    <a:pt x="469" y="897"/>
                  </a:lnTo>
                  <a:lnTo>
                    <a:pt x="476" y="906"/>
                  </a:lnTo>
                  <a:lnTo>
                    <a:pt x="476" y="906"/>
                  </a:lnTo>
                  <a:lnTo>
                    <a:pt x="486" y="917"/>
                  </a:lnTo>
                  <a:lnTo>
                    <a:pt x="491" y="923"/>
                  </a:lnTo>
                  <a:lnTo>
                    <a:pt x="499" y="927"/>
                  </a:lnTo>
                  <a:lnTo>
                    <a:pt x="499" y="927"/>
                  </a:lnTo>
                  <a:lnTo>
                    <a:pt x="507" y="931"/>
                  </a:lnTo>
                  <a:lnTo>
                    <a:pt x="512" y="931"/>
                  </a:lnTo>
                  <a:lnTo>
                    <a:pt x="516" y="927"/>
                  </a:lnTo>
                  <a:lnTo>
                    <a:pt x="518" y="923"/>
                  </a:lnTo>
                  <a:lnTo>
                    <a:pt x="518" y="923"/>
                  </a:lnTo>
                  <a:lnTo>
                    <a:pt x="524" y="916"/>
                  </a:lnTo>
                  <a:lnTo>
                    <a:pt x="531" y="908"/>
                  </a:lnTo>
                  <a:lnTo>
                    <a:pt x="531" y="908"/>
                  </a:lnTo>
                  <a:lnTo>
                    <a:pt x="537" y="902"/>
                  </a:lnTo>
                  <a:lnTo>
                    <a:pt x="545" y="900"/>
                  </a:lnTo>
                  <a:lnTo>
                    <a:pt x="548" y="899"/>
                  </a:lnTo>
                  <a:lnTo>
                    <a:pt x="552" y="900"/>
                  </a:lnTo>
                  <a:lnTo>
                    <a:pt x="552" y="900"/>
                  </a:lnTo>
                  <a:lnTo>
                    <a:pt x="556" y="899"/>
                  </a:lnTo>
                  <a:lnTo>
                    <a:pt x="556" y="893"/>
                  </a:lnTo>
                  <a:lnTo>
                    <a:pt x="556" y="893"/>
                  </a:lnTo>
                  <a:lnTo>
                    <a:pt x="556" y="883"/>
                  </a:lnTo>
                  <a:lnTo>
                    <a:pt x="554" y="876"/>
                  </a:lnTo>
                  <a:lnTo>
                    <a:pt x="554" y="876"/>
                  </a:lnTo>
                  <a:lnTo>
                    <a:pt x="550" y="866"/>
                  </a:lnTo>
                  <a:lnTo>
                    <a:pt x="546" y="853"/>
                  </a:lnTo>
                  <a:lnTo>
                    <a:pt x="546" y="853"/>
                  </a:lnTo>
                  <a:lnTo>
                    <a:pt x="545" y="847"/>
                  </a:lnTo>
                  <a:lnTo>
                    <a:pt x="539" y="845"/>
                  </a:lnTo>
                  <a:lnTo>
                    <a:pt x="531" y="844"/>
                  </a:lnTo>
                  <a:lnTo>
                    <a:pt x="524" y="842"/>
                  </a:lnTo>
                  <a:lnTo>
                    <a:pt x="524" y="842"/>
                  </a:lnTo>
                  <a:lnTo>
                    <a:pt x="516" y="842"/>
                  </a:lnTo>
                  <a:lnTo>
                    <a:pt x="507" y="840"/>
                  </a:lnTo>
                  <a:lnTo>
                    <a:pt x="497" y="836"/>
                  </a:lnTo>
                  <a:lnTo>
                    <a:pt x="491" y="828"/>
                  </a:lnTo>
                  <a:lnTo>
                    <a:pt x="491" y="828"/>
                  </a:lnTo>
                  <a:lnTo>
                    <a:pt x="486" y="821"/>
                  </a:lnTo>
                  <a:lnTo>
                    <a:pt x="484" y="813"/>
                  </a:lnTo>
                  <a:lnTo>
                    <a:pt x="484" y="813"/>
                  </a:lnTo>
                  <a:lnTo>
                    <a:pt x="482" y="806"/>
                  </a:lnTo>
                  <a:lnTo>
                    <a:pt x="482" y="798"/>
                  </a:lnTo>
                  <a:lnTo>
                    <a:pt x="482" y="798"/>
                  </a:lnTo>
                  <a:lnTo>
                    <a:pt x="486" y="792"/>
                  </a:lnTo>
                  <a:lnTo>
                    <a:pt x="491" y="787"/>
                  </a:lnTo>
                  <a:lnTo>
                    <a:pt x="491" y="787"/>
                  </a:lnTo>
                  <a:lnTo>
                    <a:pt x="499" y="783"/>
                  </a:lnTo>
                  <a:lnTo>
                    <a:pt x="499" y="783"/>
                  </a:lnTo>
                  <a:lnTo>
                    <a:pt x="505" y="781"/>
                  </a:lnTo>
                  <a:lnTo>
                    <a:pt x="512" y="781"/>
                  </a:lnTo>
                  <a:lnTo>
                    <a:pt x="512" y="781"/>
                  </a:lnTo>
                  <a:lnTo>
                    <a:pt x="522" y="779"/>
                  </a:lnTo>
                  <a:lnTo>
                    <a:pt x="529" y="777"/>
                  </a:lnTo>
                  <a:lnTo>
                    <a:pt x="535" y="773"/>
                  </a:lnTo>
                  <a:lnTo>
                    <a:pt x="537" y="770"/>
                  </a:lnTo>
                  <a:lnTo>
                    <a:pt x="539" y="764"/>
                  </a:lnTo>
                  <a:lnTo>
                    <a:pt x="539" y="764"/>
                  </a:lnTo>
                  <a:lnTo>
                    <a:pt x="539" y="756"/>
                  </a:lnTo>
                  <a:lnTo>
                    <a:pt x="537" y="753"/>
                  </a:lnTo>
                  <a:lnTo>
                    <a:pt x="535" y="749"/>
                  </a:lnTo>
                  <a:lnTo>
                    <a:pt x="535" y="749"/>
                  </a:lnTo>
                  <a:lnTo>
                    <a:pt x="531" y="747"/>
                  </a:lnTo>
                  <a:lnTo>
                    <a:pt x="531" y="743"/>
                  </a:lnTo>
                  <a:lnTo>
                    <a:pt x="531" y="739"/>
                  </a:lnTo>
                  <a:lnTo>
                    <a:pt x="535" y="735"/>
                  </a:lnTo>
                  <a:lnTo>
                    <a:pt x="535" y="735"/>
                  </a:lnTo>
                  <a:lnTo>
                    <a:pt x="543" y="728"/>
                  </a:lnTo>
                  <a:lnTo>
                    <a:pt x="548" y="724"/>
                  </a:lnTo>
                  <a:lnTo>
                    <a:pt x="548" y="724"/>
                  </a:lnTo>
                  <a:lnTo>
                    <a:pt x="554" y="722"/>
                  </a:lnTo>
                  <a:lnTo>
                    <a:pt x="556" y="720"/>
                  </a:lnTo>
                  <a:lnTo>
                    <a:pt x="558" y="715"/>
                  </a:lnTo>
                  <a:lnTo>
                    <a:pt x="558" y="715"/>
                  </a:lnTo>
                  <a:lnTo>
                    <a:pt x="562" y="703"/>
                  </a:lnTo>
                  <a:lnTo>
                    <a:pt x="569" y="698"/>
                  </a:lnTo>
                  <a:lnTo>
                    <a:pt x="577" y="692"/>
                  </a:lnTo>
                  <a:lnTo>
                    <a:pt x="588" y="690"/>
                  </a:lnTo>
                  <a:lnTo>
                    <a:pt x="588" y="690"/>
                  </a:lnTo>
                  <a:lnTo>
                    <a:pt x="594" y="688"/>
                  </a:lnTo>
                  <a:lnTo>
                    <a:pt x="594" y="688"/>
                  </a:lnTo>
                  <a:lnTo>
                    <a:pt x="601" y="684"/>
                  </a:lnTo>
                  <a:lnTo>
                    <a:pt x="605" y="680"/>
                  </a:lnTo>
                  <a:lnTo>
                    <a:pt x="605" y="680"/>
                  </a:lnTo>
                  <a:lnTo>
                    <a:pt x="611" y="673"/>
                  </a:lnTo>
                  <a:lnTo>
                    <a:pt x="617" y="667"/>
                  </a:lnTo>
                  <a:lnTo>
                    <a:pt x="626" y="662"/>
                  </a:lnTo>
                  <a:lnTo>
                    <a:pt x="626" y="662"/>
                  </a:lnTo>
                  <a:lnTo>
                    <a:pt x="639" y="654"/>
                  </a:lnTo>
                  <a:lnTo>
                    <a:pt x="645" y="650"/>
                  </a:lnTo>
                  <a:lnTo>
                    <a:pt x="645" y="650"/>
                  </a:lnTo>
                  <a:lnTo>
                    <a:pt x="649" y="646"/>
                  </a:lnTo>
                  <a:lnTo>
                    <a:pt x="656" y="639"/>
                  </a:lnTo>
                  <a:lnTo>
                    <a:pt x="656" y="639"/>
                  </a:lnTo>
                  <a:lnTo>
                    <a:pt x="668" y="633"/>
                  </a:lnTo>
                  <a:lnTo>
                    <a:pt x="679" y="631"/>
                  </a:lnTo>
                  <a:lnTo>
                    <a:pt x="704" y="629"/>
                  </a:lnTo>
                  <a:lnTo>
                    <a:pt x="704" y="629"/>
                  </a:lnTo>
                  <a:lnTo>
                    <a:pt x="721" y="627"/>
                  </a:lnTo>
                  <a:lnTo>
                    <a:pt x="721" y="627"/>
                  </a:lnTo>
                  <a:lnTo>
                    <a:pt x="725" y="624"/>
                  </a:lnTo>
                  <a:lnTo>
                    <a:pt x="725" y="624"/>
                  </a:lnTo>
                  <a:lnTo>
                    <a:pt x="727" y="622"/>
                  </a:lnTo>
                  <a:lnTo>
                    <a:pt x="727" y="618"/>
                  </a:lnTo>
                  <a:lnTo>
                    <a:pt x="727" y="618"/>
                  </a:lnTo>
                  <a:lnTo>
                    <a:pt x="723" y="608"/>
                  </a:lnTo>
                  <a:lnTo>
                    <a:pt x="723" y="608"/>
                  </a:lnTo>
                  <a:lnTo>
                    <a:pt x="719" y="603"/>
                  </a:lnTo>
                  <a:lnTo>
                    <a:pt x="713" y="601"/>
                  </a:lnTo>
                  <a:lnTo>
                    <a:pt x="713" y="601"/>
                  </a:lnTo>
                  <a:lnTo>
                    <a:pt x="708" y="597"/>
                  </a:lnTo>
                  <a:lnTo>
                    <a:pt x="702" y="591"/>
                  </a:lnTo>
                  <a:lnTo>
                    <a:pt x="698" y="586"/>
                  </a:lnTo>
                  <a:lnTo>
                    <a:pt x="692" y="576"/>
                  </a:lnTo>
                  <a:lnTo>
                    <a:pt x="692" y="576"/>
                  </a:lnTo>
                  <a:lnTo>
                    <a:pt x="689" y="559"/>
                  </a:lnTo>
                  <a:lnTo>
                    <a:pt x="687" y="552"/>
                  </a:lnTo>
                  <a:lnTo>
                    <a:pt x="689" y="542"/>
                  </a:lnTo>
                  <a:lnTo>
                    <a:pt x="689" y="542"/>
                  </a:lnTo>
                  <a:lnTo>
                    <a:pt x="691" y="536"/>
                  </a:lnTo>
                  <a:lnTo>
                    <a:pt x="692" y="533"/>
                  </a:lnTo>
                  <a:lnTo>
                    <a:pt x="696" y="531"/>
                  </a:lnTo>
                  <a:lnTo>
                    <a:pt x="702" y="531"/>
                  </a:lnTo>
                  <a:lnTo>
                    <a:pt x="702" y="531"/>
                  </a:lnTo>
                  <a:close/>
                </a:path>
              </a:pathLst>
            </a:custGeom>
            <a:grp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a:ln>
                    <a:noFill/>
                  </a:ln>
                  <a:solidFill>
                    <a:prstClr val="white"/>
                  </a:solidFill>
                  <a:effectLst/>
                  <a:uLnTx/>
                  <a:uFillTx/>
                  <a:latin typeface="Calibri"/>
                  <a:ea typeface="+mn-ea"/>
                  <a:cs typeface="+mn-cs"/>
                </a:rPr>
                <a:t>20%</a:t>
              </a:r>
              <a:endParaRPr kumimoji="0" lang="fr-FR" sz="2400" b="1" i="0" u="none" strike="noStrike" kern="1200" cap="none" spc="0" normalizeH="0" baseline="0" noProof="0" dirty="0">
                <a:ln>
                  <a:noFill/>
                </a:ln>
                <a:solidFill>
                  <a:srgbClr val="000000"/>
                </a:solidFill>
                <a:effectLst/>
                <a:uLnTx/>
                <a:uFillTx/>
                <a:latin typeface="Calibri"/>
                <a:ea typeface="+mn-ea"/>
                <a:cs typeface="+mn-cs"/>
              </a:endParaRPr>
            </a:p>
          </p:txBody>
        </p:sp>
      </p:grpSp>
      <p:sp>
        <p:nvSpPr>
          <p:cNvPr id="68" name="Freeform 20">
            <a:extLst>
              <a:ext uri="{FF2B5EF4-FFF2-40B4-BE49-F238E27FC236}">
                <a16:creationId xmlns:a16="http://schemas.microsoft.com/office/drawing/2014/main" id="{0A39C825-C752-37EF-619E-2011290D40F8}"/>
              </a:ext>
            </a:extLst>
          </p:cNvPr>
          <p:cNvSpPr>
            <a:spLocks/>
          </p:cNvSpPr>
          <p:nvPr/>
        </p:nvSpPr>
        <p:spPr bwMode="auto">
          <a:xfrm>
            <a:off x="7193163" y="3917287"/>
            <a:ext cx="901399" cy="1001697"/>
          </a:xfrm>
          <a:custGeom>
            <a:avLst/>
            <a:gdLst>
              <a:gd name="T0" fmla="*/ 495 w 701"/>
              <a:gd name="T1" fmla="*/ 633 h 779"/>
              <a:gd name="T2" fmla="*/ 525 w 701"/>
              <a:gd name="T3" fmla="*/ 572 h 779"/>
              <a:gd name="T4" fmla="*/ 548 w 701"/>
              <a:gd name="T5" fmla="*/ 540 h 779"/>
              <a:gd name="T6" fmla="*/ 574 w 701"/>
              <a:gd name="T7" fmla="*/ 512 h 779"/>
              <a:gd name="T8" fmla="*/ 620 w 701"/>
              <a:gd name="T9" fmla="*/ 466 h 779"/>
              <a:gd name="T10" fmla="*/ 608 w 701"/>
              <a:gd name="T11" fmla="*/ 436 h 779"/>
              <a:gd name="T12" fmla="*/ 601 w 701"/>
              <a:gd name="T13" fmla="*/ 388 h 779"/>
              <a:gd name="T14" fmla="*/ 584 w 701"/>
              <a:gd name="T15" fmla="*/ 347 h 779"/>
              <a:gd name="T16" fmla="*/ 650 w 701"/>
              <a:gd name="T17" fmla="*/ 335 h 779"/>
              <a:gd name="T18" fmla="*/ 701 w 701"/>
              <a:gd name="T19" fmla="*/ 299 h 779"/>
              <a:gd name="T20" fmla="*/ 690 w 701"/>
              <a:gd name="T21" fmla="*/ 260 h 779"/>
              <a:gd name="T22" fmla="*/ 660 w 701"/>
              <a:gd name="T23" fmla="*/ 248 h 779"/>
              <a:gd name="T24" fmla="*/ 622 w 701"/>
              <a:gd name="T25" fmla="*/ 201 h 779"/>
              <a:gd name="T26" fmla="*/ 607 w 701"/>
              <a:gd name="T27" fmla="*/ 157 h 779"/>
              <a:gd name="T28" fmla="*/ 569 w 701"/>
              <a:gd name="T29" fmla="*/ 102 h 779"/>
              <a:gd name="T30" fmla="*/ 552 w 701"/>
              <a:gd name="T31" fmla="*/ 70 h 779"/>
              <a:gd name="T32" fmla="*/ 502 w 701"/>
              <a:gd name="T33" fmla="*/ 93 h 779"/>
              <a:gd name="T34" fmla="*/ 466 w 701"/>
              <a:gd name="T35" fmla="*/ 68 h 779"/>
              <a:gd name="T36" fmla="*/ 443 w 701"/>
              <a:gd name="T37" fmla="*/ 23 h 779"/>
              <a:gd name="T38" fmla="*/ 379 w 701"/>
              <a:gd name="T39" fmla="*/ 32 h 779"/>
              <a:gd name="T40" fmla="*/ 326 w 701"/>
              <a:gd name="T41" fmla="*/ 32 h 779"/>
              <a:gd name="T42" fmla="*/ 222 w 701"/>
              <a:gd name="T43" fmla="*/ 53 h 779"/>
              <a:gd name="T44" fmla="*/ 167 w 701"/>
              <a:gd name="T45" fmla="*/ 51 h 779"/>
              <a:gd name="T46" fmla="*/ 184 w 701"/>
              <a:gd name="T47" fmla="*/ 95 h 779"/>
              <a:gd name="T48" fmla="*/ 210 w 701"/>
              <a:gd name="T49" fmla="*/ 153 h 779"/>
              <a:gd name="T50" fmla="*/ 223 w 701"/>
              <a:gd name="T51" fmla="*/ 233 h 779"/>
              <a:gd name="T52" fmla="*/ 233 w 701"/>
              <a:gd name="T53" fmla="*/ 273 h 779"/>
              <a:gd name="T54" fmla="*/ 235 w 701"/>
              <a:gd name="T55" fmla="*/ 301 h 779"/>
              <a:gd name="T56" fmla="*/ 201 w 701"/>
              <a:gd name="T57" fmla="*/ 313 h 779"/>
              <a:gd name="T58" fmla="*/ 169 w 701"/>
              <a:gd name="T59" fmla="*/ 320 h 779"/>
              <a:gd name="T60" fmla="*/ 127 w 701"/>
              <a:gd name="T61" fmla="*/ 301 h 779"/>
              <a:gd name="T62" fmla="*/ 85 w 701"/>
              <a:gd name="T63" fmla="*/ 311 h 779"/>
              <a:gd name="T64" fmla="*/ 110 w 701"/>
              <a:gd name="T65" fmla="*/ 309 h 779"/>
              <a:gd name="T66" fmla="*/ 66 w 701"/>
              <a:gd name="T67" fmla="*/ 347 h 779"/>
              <a:gd name="T68" fmla="*/ 28 w 701"/>
              <a:gd name="T69" fmla="*/ 337 h 779"/>
              <a:gd name="T70" fmla="*/ 2 w 701"/>
              <a:gd name="T71" fmla="*/ 335 h 779"/>
              <a:gd name="T72" fmla="*/ 74 w 701"/>
              <a:gd name="T73" fmla="*/ 366 h 779"/>
              <a:gd name="T74" fmla="*/ 108 w 701"/>
              <a:gd name="T75" fmla="*/ 394 h 779"/>
              <a:gd name="T76" fmla="*/ 100 w 701"/>
              <a:gd name="T77" fmla="*/ 423 h 779"/>
              <a:gd name="T78" fmla="*/ 106 w 701"/>
              <a:gd name="T79" fmla="*/ 470 h 779"/>
              <a:gd name="T80" fmla="*/ 76 w 701"/>
              <a:gd name="T81" fmla="*/ 466 h 779"/>
              <a:gd name="T82" fmla="*/ 57 w 701"/>
              <a:gd name="T83" fmla="*/ 428 h 779"/>
              <a:gd name="T84" fmla="*/ 34 w 701"/>
              <a:gd name="T85" fmla="*/ 407 h 779"/>
              <a:gd name="T86" fmla="*/ 30 w 701"/>
              <a:gd name="T87" fmla="*/ 442 h 779"/>
              <a:gd name="T88" fmla="*/ 55 w 701"/>
              <a:gd name="T89" fmla="*/ 472 h 779"/>
              <a:gd name="T90" fmla="*/ 53 w 701"/>
              <a:gd name="T91" fmla="*/ 514 h 779"/>
              <a:gd name="T92" fmla="*/ 83 w 701"/>
              <a:gd name="T93" fmla="*/ 550 h 779"/>
              <a:gd name="T94" fmla="*/ 187 w 701"/>
              <a:gd name="T95" fmla="*/ 644 h 779"/>
              <a:gd name="T96" fmla="*/ 212 w 701"/>
              <a:gd name="T97" fmla="*/ 686 h 779"/>
              <a:gd name="T98" fmla="*/ 241 w 701"/>
              <a:gd name="T99" fmla="*/ 715 h 779"/>
              <a:gd name="T100" fmla="*/ 273 w 701"/>
              <a:gd name="T101" fmla="*/ 739 h 779"/>
              <a:gd name="T102" fmla="*/ 297 w 701"/>
              <a:gd name="T103" fmla="*/ 766 h 779"/>
              <a:gd name="T104" fmla="*/ 364 w 701"/>
              <a:gd name="T105" fmla="*/ 775 h 779"/>
              <a:gd name="T106" fmla="*/ 390 w 701"/>
              <a:gd name="T107" fmla="*/ 745 h 779"/>
              <a:gd name="T108" fmla="*/ 421 w 701"/>
              <a:gd name="T109" fmla="*/ 732 h 779"/>
              <a:gd name="T110" fmla="*/ 445 w 701"/>
              <a:gd name="T111" fmla="*/ 718 h 779"/>
              <a:gd name="T112" fmla="*/ 457 w 701"/>
              <a:gd name="T113" fmla="*/ 656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01" h="779">
                <a:moveTo>
                  <a:pt x="464" y="652"/>
                </a:moveTo>
                <a:lnTo>
                  <a:pt x="464" y="652"/>
                </a:lnTo>
                <a:lnTo>
                  <a:pt x="479" y="644"/>
                </a:lnTo>
                <a:lnTo>
                  <a:pt x="479" y="644"/>
                </a:lnTo>
                <a:lnTo>
                  <a:pt x="485" y="643"/>
                </a:lnTo>
                <a:lnTo>
                  <a:pt x="489" y="639"/>
                </a:lnTo>
                <a:lnTo>
                  <a:pt x="495" y="633"/>
                </a:lnTo>
                <a:lnTo>
                  <a:pt x="500" y="624"/>
                </a:lnTo>
                <a:lnTo>
                  <a:pt x="500" y="624"/>
                </a:lnTo>
                <a:lnTo>
                  <a:pt x="506" y="610"/>
                </a:lnTo>
                <a:lnTo>
                  <a:pt x="512" y="597"/>
                </a:lnTo>
                <a:lnTo>
                  <a:pt x="512" y="597"/>
                </a:lnTo>
                <a:lnTo>
                  <a:pt x="519" y="580"/>
                </a:lnTo>
                <a:lnTo>
                  <a:pt x="525" y="572"/>
                </a:lnTo>
                <a:lnTo>
                  <a:pt x="531" y="567"/>
                </a:lnTo>
                <a:lnTo>
                  <a:pt x="531" y="567"/>
                </a:lnTo>
                <a:lnTo>
                  <a:pt x="534" y="565"/>
                </a:lnTo>
                <a:lnTo>
                  <a:pt x="536" y="561"/>
                </a:lnTo>
                <a:lnTo>
                  <a:pt x="540" y="552"/>
                </a:lnTo>
                <a:lnTo>
                  <a:pt x="540" y="552"/>
                </a:lnTo>
                <a:lnTo>
                  <a:pt x="548" y="540"/>
                </a:lnTo>
                <a:lnTo>
                  <a:pt x="553" y="534"/>
                </a:lnTo>
                <a:lnTo>
                  <a:pt x="559" y="531"/>
                </a:lnTo>
                <a:lnTo>
                  <a:pt x="559" y="531"/>
                </a:lnTo>
                <a:lnTo>
                  <a:pt x="563" y="527"/>
                </a:lnTo>
                <a:lnTo>
                  <a:pt x="567" y="521"/>
                </a:lnTo>
                <a:lnTo>
                  <a:pt x="574" y="512"/>
                </a:lnTo>
                <a:lnTo>
                  <a:pt x="574" y="512"/>
                </a:lnTo>
                <a:lnTo>
                  <a:pt x="584" y="495"/>
                </a:lnTo>
                <a:lnTo>
                  <a:pt x="591" y="487"/>
                </a:lnTo>
                <a:lnTo>
                  <a:pt x="601" y="479"/>
                </a:lnTo>
                <a:lnTo>
                  <a:pt x="601" y="479"/>
                </a:lnTo>
                <a:lnTo>
                  <a:pt x="607" y="476"/>
                </a:lnTo>
                <a:lnTo>
                  <a:pt x="607" y="476"/>
                </a:lnTo>
                <a:lnTo>
                  <a:pt x="620" y="466"/>
                </a:lnTo>
                <a:lnTo>
                  <a:pt x="620" y="466"/>
                </a:lnTo>
                <a:lnTo>
                  <a:pt x="624" y="464"/>
                </a:lnTo>
                <a:lnTo>
                  <a:pt x="624" y="461"/>
                </a:lnTo>
                <a:lnTo>
                  <a:pt x="622" y="455"/>
                </a:lnTo>
                <a:lnTo>
                  <a:pt x="618" y="449"/>
                </a:lnTo>
                <a:lnTo>
                  <a:pt x="618" y="449"/>
                </a:lnTo>
                <a:lnTo>
                  <a:pt x="608" y="436"/>
                </a:lnTo>
                <a:lnTo>
                  <a:pt x="605" y="423"/>
                </a:lnTo>
                <a:lnTo>
                  <a:pt x="605" y="423"/>
                </a:lnTo>
                <a:lnTo>
                  <a:pt x="603" y="409"/>
                </a:lnTo>
                <a:lnTo>
                  <a:pt x="605" y="396"/>
                </a:lnTo>
                <a:lnTo>
                  <a:pt x="605" y="396"/>
                </a:lnTo>
                <a:lnTo>
                  <a:pt x="603" y="392"/>
                </a:lnTo>
                <a:lnTo>
                  <a:pt x="601" y="388"/>
                </a:lnTo>
                <a:lnTo>
                  <a:pt x="593" y="379"/>
                </a:lnTo>
                <a:lnTo>
                  <a:pt x="593" y="379"/>
                </a:lnTo>
                <a:lnTo>
                  <a:pt x="586" y="364"/>
                </a:lnTo>
                <a:lnTo>
                  <a:pt x="582" y="358"/>
                </a:lnTo>
                <a:lnTo>
                  <a:pt x="582" y="352"/>
                </a:lnTo>
                <a:lnTo>
                  <a:pt x="582" y="352"/>
                </a:lnTo>
                <a:lnTo>
                  <a:pt x="584" y="347"/>
                </a:lnTo>
                <a:lnTo>
                  <a:pt x="588" y="343"/>
                </a:lnTo>
                <a:lnTo>
                  <a:pt x="597" y="341"/>
                </a:lnTo>
                <a:lnTo>
                  <a:pt x="608" y="341"/>
                </a:lnTo>
                <a:lnTo>
                  <a:pt x="608" y="341"/>
                </a:lnTo>
                <a:lnTo>
                  <a:pt x="624" y="341"/>
                </a:lnTo>
                <a:lnTo>
                  <a:pt x="639" y="339"/>
                </a:lnTo>
                <a:lnTo>
                  <a:pt x="650" y="335"/>
                </a:lnTo>
                <a:lnTo>
                  <a:pt x="660" y="332"/>
                </a:lnTo>
                <a:lnTo>
                  <a:pt x="677" y="320"/>
                </a:lnTo>
                <a:lnTo>
                  <a:pt x="688" y="311"/>
                </a:lnTo>
                <a:lnTo>
                  <a:pt x="688" y="311"/>
                </a:lnTo>
                <a:lnTo>
                  <a:pt x="694" y="305"/>
                </a:lnTo>
                <a:lnTo>
                  <a:pt x="694" y="305"/>
                </a:lnTo>
                <a:lnTo>
                  <a:pt x="701" y="299"/>
                </a:lnTo>
                <a:lnTo>
                  <a:pt x="701" y="299"/>
                </a:lnTo>
                <a:lnTo>
                  <a:pt x="696" y="286"/>
                </a:lnTo>
                <a:lnTo>
                  <a:pt x="694" y="278"/>
                </a:lnTo>
                <a:lnTo>
                  <a:pt x="694" y="269"/>
                </a:lnTo>
                <a:lnTo>
                  <a:pt x="694" y="269"/>
                </a:lnTo>
                <a:lnTo>
                  <a:pt x="694" y="263"/>
                </a:lnTo>
                <a:lnTo>
                  <a:pt x="690" y="260"/>
                </a:lnTo>
                <a:lnTo>
                  <a:pt x="690" y="260"/>
                </a:lnTo>
                <a:lnTo>
                  <a:pt x="686" y="258"/>
                </a:lnTo>
                <a:lnTo>
                  <a:pt x="680" y="256"/>
                </a:lnTo>
                <a:lnTo>
                  <a:pt x="680" y="256"/>
                </a:lnTo>
                <a:lnTo>
                  <a:pt x="671" y="254"/>
                </a:lnTo>
                <a:lnTo>
                  <a:pt x="660" y="248"/>
                </a:lnTo>
                <a:lnTo>
                  <a:pt x="660" y="248"/>
                </a:lnTo>
                <a:lnTo>
                  <a:pt x="648" y="241"/>
                </a:lnTo>
                <a:lnTo>
                  <a:pt x="635" y="229"/>
                </a:lnTo>
                <a:lnTo>
                  <a:pt x="635" y="229"/>
                </a:lnTo>
                <a:lnTo>
                  <a:pt x="629" y="220"/>
                </a:lnTo>
                <a:lnTo>
                  <a:pt x="625" y="212"/>
                </a:lnTo>
                <a:lnTo>
                  <a:pt x="622" y="201"/>
                </a:lnTo>
                <a:lnTo>
                  <a:pt x="622" y="201"/>
                </a:lnTo>
                <a:lnTo>
                  <a:pt x="620" y="191"/>
                </a:lnTo>
                <a:lnTo>
                  <a:pt x="616" y="180"/>
                </a:lnTo>
                <a:lnTo>
                  <a:pt x="616" y="180"/>
                </a:lnTo>
                <a:lnTo>
                  <a:pt x="612" y="169"/>
                </a:lnTo>
                <a:lnTo>
                  <a:pt x="607" y="157"/>
                </a:lnTo>
                <a:lnTo>
                  <a:pt x="607" y="157"/>
                </a:lnTo>
                <a:lnTo>
                  <a:pt x="607" y="157"/>
                </a:lnTo>
                <a:lnTo>
                  <a:pt x="603" y="146"/>
                </a:lnTo>
                <a:lnTo>
                  <a:pt x="599" y="134"/>
                </a:lnTo>
                <a:lnTo>
                  <a:pt x="591" y="125"/>
                </a:lnTo>
                <a:lnTo>
                  <a:pt x="584" y="117"/>
                </a:lnTo>
                <a:lnTo>
                  <a:pt x="584" y="117"/>
                </a:lnTo>
                <a:lnTo>
                  <a:pt x="574" y="110"/>
                </a:lnTo>
                <a:lnTo>
                  <a:pt x="569" y="102"/>
                </a:lnTo>
                <a:lnTo>
                  <a:pt x="565" y="95"/>
                </a:lnTo>
                <a:lnTo>
                  <a:pt x="563" y="87"/>
                </a:lnTo>
                <a:lnTo>
                  <a:pt x="563" y="87"/>
                </a:lnTo>
                <a:lnTo>
                  <a:pt x="559" y="76"/>
                </a:lnTo>
                <a:lnTo>
                  <a:pt x="555" y="72"/>
                </a:lnTo>
                <a:lnTo>
                  <a:pt x="552" y="70"/>
                </a:lnTo>
                <a:lnTo>
                  <a:pt x="552" y="70"/>
                </a:lnTo>
                <a:lnTo>
                  <a:pt x="546" y="70"/>
                </a:lnTo>
                <a:lnTo>
                  <a:pt x="538" y="72"/>
                </a:lnTo>
                <a:lnTo>
                  <a:pt x="523" y="81"/>
                </a:lnTo>
                <a:lnTo>
                  <a:pt x="523" y="81"/>
                </a:lnTo>
                <a:lnTo>
                  <a:pt x="512" y="89"/>
                </a:lnTo>
                <a:lnTo>
                  <a:pt x="502" y="93"/>
                </a:lnTo>
                <a:lnTo>
                  <a:pt x="502" y="93"/>
                </a:lnTo>
                <a:lnTo>
                  <a:pt x="491" y="95"/>
                </a:lnTo>
                <a:lnTo>
                  <a:pt x="485" y="93"/>
                </a:lnTo>
                <a:lnTo>
                  <a:pt x="481" y="91"/>
                </a:lnTo>
                <a:lnTo>
                  <a:pt x="481" y="91"/>
                </a:lnTo>
                <a:lnTo>
                  <a:pt x="474" y="83"/>
                </a:lnTo>
                <a:lnTo>
                  <a:pt x="466" y="68"/>
                </a:lnTo>
                <a:lnTo>
                  <a:pt x="466" y="68"/>
                </a:lnTo>
                <a:lnTo>
                  <a:pt x="462" y="57"/>
                </a:lnTo>
                <a:lnTo>
                  <a:pt x="461" y="49"/>
                </a:lnTo>
                <a:lnTo>
                  <a:pt x="461" y="49"/>
                </a:lnTo>
                <a:lnTo>
                  <a:pt x="459" y="40"/>
                </a:lnTo>
                <a:lnTo>
                  <a:pt x="453" y="32"/>
                </a:lnTo>
                <a:lnTo>
                  <a:pt x="453" y="32"/>
                </a:lnTo>
                <a:lnTo>
                  <a:pt x="443" y="23"/>
                </a:lnTo>
                <a:lnTo>
                  <a:pt x="428" y="15"/>
                </a:lnTo>
                <a:lnTo>
                  <a:pt x="402" y="0"/>
                </a:lnTo>
                <a:lnTo>
                  <a:pt x="402" y="0"/>
                </a:lnTo>
                <a:lnTo>
                  <a:pt x="392" y="13"/>
                </a:lnTo>
                <a:lnTo>
                  <a:pt x="392" y="13"/>
                </a:lnTo>
                <a:lnTo>
                  <a:pt x="385" y="26"/>
                </a:lnTo>
                <a:lnTo>
                  <a:pt x="379" y="32"/>
                </a:lnTo>
                <a:lnTo>
                  <a:pt x="370" y="36"/>
                </a:lnTo>
                <a:lnTo>
                  <a:pt x="370" y="36"/>
                </a:lnTo>
                <a:lnTo>
                  <a:pt x="362" y="38"/>
                </a:lnTo>
                <a:lnTo>
                  <a:pt x="354" y="38"/>
                </a:lnTo>
                <a:lnTo>
                  <a:pt x="339" y="36"/>
                </a:lnTo>
                <a:lnTo>
                  <a:pt x="339" y="36"/>
                </a:lnTo>
                <a:lnTo>
                  <a:pt x="326" y="32"/>
                </a:lnTo>
                <a:lnTo>
                  <a:pt x="316" y="32"/>
                </a:lnTo>
                <a:lnTo>
                  <a:pt x="309" y="32"/>
                </a:lnTo>
                <a:lnTo>
                  <a:pt x="309" y="32"/>
                </a:lnTo>
                <a:lnTo>
                  <a:pt x="309" y="32"/>
                </a:lnTo>
                <a:lnTo>
                  <a:pt x="265" y="40"/>
                </a:lnTo>
                <a:lnTo>
                  <a:pt x="242" y="45"/>
                </a:lnTo>
                <a:lnTo>
                  <a:pt x="222" y="53"/>
                </a:lnTo>
                <a:lnTo>
                  <a:pt x="222" y="53"/>
                </a:lnTo>
                <a:lnTo>
                  <a:pt x="212" y="57"/>
                </a:lnTo>
                <a:lnTo>
                  <a:pt x="201" y="57"/>
                </a:lnTo>
                <a:lnTo>
                  <a:pt x="180" y="53"/>
                </a:lnTo>
                <a:lnTo>
                  <a:pt x="180" y="53"/>
                </a:lnTo>
                <a:lnTo>
                  <a:pt x="172" y="51"/>
                </a:lnTo>
                <a:lnTo>
                  <a:pt x="167" y="51"/>
                </a:lnTo>
                <a:lnTo>
                  <a:pt x="167" y="51"/>
                </a:lnTo>
                <a:lnTo>
                  <a:pt x="165" y="53"/>
                </a:lnTo>
                <a:lnTo>
                  <a:pt x="165" y="57"/>
                </a:lnTo>
                <a:lnTo>
                  <a:pt x="165" y="57"/>
                </a:lnTo>
                <a:lnTo>
                  <a:pt x="169" y="66"/>
                </a:lnTo>
                <a:lnTo>
                  <a:pt x="172" y="76"/>
                </a:lnTo>
                <a:lnTo>
                  <a:pt x="184" y="95"/>
                </a:lnTo>
                <a:lnTo>
                  <a:pt x="184" y="95"/>
                </a:lnTo>
                <a:lnTo>
                  <a:pt x="191" y="110"/>
                </a:lnTo>
                <a:lnTo>
                  <a:pt x="199" y="125"/>
                </a:lnTo>
                <a:lnTo>
                  <a:pt x="199" y="125"/>
                </a:lnTo>
                <a:lnTo>
                  <a:pt x="205" y="138"/>
                </a:lnTo>
                <a:lnTo>
                  <a:pt x="210" y="153"/>
                </a:lnTo>
                <a:lnTo>
                  <a:pt x="210" y="153"/>
                </a:lnTo>
                <a:lnTo>
                  <a:pt x="220" y="170"/>
                </a:lnTo>
                <a:lnTo>
                  <a:pt x="227" y="189"/>
                </a:lnTo>
                <a:lnTo>
                  <a:pt x="227" y="189"/>
                </a:lnTo>
                <a:lnTo>
                  <a:pt x="229" y="205"/>
                </a:lnTo>
                <a:lnTo>
                  <a:pt x="229" y="216"/>
                </a:lnTo>
                <a:lnTo>
                  <a:pt x="227" y="225"/>
                </a:lnTo>
                <a:lnTo>
                  <a:pt x="223" y="233"/>
                </a:lnTo>
                <a:lnTo>
                  <a:pt x="223" y="233"/>
                </a:lnTo>
                <a:lnTo>
                  <a:pt x="222" y="241"/>
                </a:lnTo>
                <a:lnTo>
                  <a:pt x="222" y="241"/>
                </a:lnTo>
                <a:lnTo>
                  <a:pt x="223" y="250"/>
                </a:lnTo>
                <a:lnTo>
                  <a:pt x="227" y="263"/>
                </a:lnTo>
                <a:lnTo>
                  <a:pt x="227" y="263"/>
                </a:lnTo>
                <a:lnTo>
                  <a:pt x="233" y="273"/>
                </a:lnTo>
                <a:lnTo>
                  <a:pt x="235" y="280"/>
                </a:lnTo>
                <a:lnTo>
                  <a:pt x="235" y="280"/>
                </a:lnTo>
                <a:lnTo>
                  <a:pt x="237" y="292"/>
                </a:lnTo>
                <a:lnTo>
                  <a:pt x="237" y="296"/>
                </a:lnTo>
                <a:lnTo>
                  <a:pt x="235" y="299"/>
                </a:lnTo>
                <a:lnTo>
                  <a:pt x="235" y="301"/>
                </a:lnTo>
                <a:lnTo>
                  <a:pt x="235" y="301"/>
                </a:lnTo>
                <a:lnTo>
                  <a:pt x="233" y="305"/>
                </a:lnTo>
                <a:lnTo>
                  <a:pt x="227" y="307"/>
                </a:lnTo>
                <a:lnTo>
                  <a:pt x="222" y="309"/>
                </a:lnTo>
                <a:lnTo>
                  <a:pt x="212" y="311"/>
                </a:lnTo>
                <a:lnTo>
                  <a:pt x="212" y="311"/>
                </a:lnTo>
                <a:lnTo>
                  <a:pt x="206" y="311"/>
                </a:lnTo>
                <a:lnTo>
                  <a:pt x="201" y="313"/>
                </a:lnTo>
                <a:lnTo>
                  <a:pt x="193" y="316"/>
                </a:lnTo>
                <a:lnTo>
                  <a:pt x="193" y="316"/>
                </a:lnTo>
                <a:lnTo>
                  <a:pt x="189" y="320"/>
                </a:lnTo>
                <a:lnTo>
                  <a:pt x="184" y="322"/>
                </a:lnTo>
                <a:lnTo>
                  <a:pt x="178" y="322"/>
                </a:lnTo>
                <a:lnTo>
                  <a:pt x="169" y="320"/>
                </a:lnTo>
                <a:lnTo>
                  <a:pt x="169" y="320"/>
                </a:lnTo>
                <a:lnTo>
                  <a:pt x="155" y="315"/>
                </a:lnTo>
                <a:lnTo>
                  <a:pt x="146" y="309"/>
                </a:lnTo>
                <a:lnTo>
                  <a:pt x="146" y="309"/>
                </a:lnTo>
                <a:lnTo>
                  <a:pt x="138" y="305"/>
                </a:lnTo>
                <a:lnTo>
                  <a:pt x="132" y="303"/>
                </a:lnTo>
                <a:lnTo>
                  <a:pt x="132" y="303"/>
                </a:lnTo>
                <a:lnTo>
                  <a:pt x="127" y="301"/>
                </a:lnTo>
                <a:lnTo>
                  <a:pt x="123" y="297"/>
                </a:lnTo>
                <a:lnTo>
                  <a:pt x="123" y="297"/>
                </a:lnTo>
                <a:lnTo>
                  <a:pt x="117" y="296"/>
                </a:lnTo>
                <a:lnTo>
                  <a:pt x="114" y="296"/>
                </a:lnTo>
                <a:lnTo>
                  <a:pt x="108" y="297"/>
                </a:lnTo>
                <a:lnTo>
                  <a:pt x="108" y="297"/>
                </a:lnTo>
                <a:lnTo>
                  <a:pt x="85" y="311"/>
                </a:lnTo>
                <a:lnTo>
                  <a:pt x="85" y="311"/>
                </a:lnTo>
                <a:lnTo>
                  <a:pt x="96" y="307"/>
                </a:lnTo>
                <a:lnTo>
                  <a:pt x="100" y="305"/>
                </a:lnTo>
                <a:lnTo>
                  <a:pt x="106" y="305"/>
                </a:lnTo>
                <a:lnTo>
                  <a:pt x="106" y="305"/>
                </a:lnTo>
                <a:lnTo>
                  <a:pt x="108" y="305"/>
                </a:lnTo>
                <a:lnTo>
                  <a:pt x="110" y="309"/>
                </a:lnTo>
                <a:lnTo>
                  <a:pt x="108" y="316"/>
                </a:lnTo>
                <a:lnTo>
                  <a:pt x="95" y="335"/>
                </a:lnTo>
                <a:lnTo>
                  <a:pt x="95" y="335"/>
                </a:lnTo>
                <a:lnTo>
                  <a:pt x="89" y="341"/>
                </a:lnTo>
                <a:lnTo>
                  <a:pt x="83" y="345"/>
                </a:lnTo>
                <a:lnTo>
                  <a:pt x="76" y="347"/>
                </a:lnTo>
                <a:lnTo>
                  <a:pt x="66" y="347"/>
                </a:lnTo>
                <a:lnTo>
                  <a:pt x="66" y="347"/>
                </a:lnTo>
                <a:lnTo>
                  <a:pt x="55" y="349"/>
                </a:lnTo>
                <a:lnTo>
                  <a:pt x="49" y="347"/>
                </a:lnTo>
                <a:lnTo>
                  <a:pt x="43" y="345"/>
                </a:lnTo>
                <a:lnTo>
                  <a:pt x="38" y="341"/>
                </a:lnTo>
                <a:lnTo>
                  <a:pt x="38" y="341"/>
                </a:lnTo>
                <a:lnTo>
                  <a:pt x="28" y="337"/>
                </a:lnTo>
                <a:lnTo>
                  <a:pt x="17" y="333"/>
                </a:lnTo>
                <a:lnTo>
                  <a:pt x="7" y="332"/>
                </a:lnTo>
                <a:lnTo>
                  <a:pt x="2" y="332"/>
                </a:lnTo>
                <a:lnTo>
                  <a:pt x="0" y="332"/>
                </a:lnTo>
                <a:lnTo>
                  <a:pt x="0" y="332"/>
                </a:lnTo>
                <a:lnTo>
                  <a:pt x="0" y="333"/>
                </a:lnTo>
                <a:lnTo>
                  <a:pt x="2" y="335"/>
                </a:lnTo>
                <a:lnTo>
                  <a:pt x="7" y="343"/>
                </a:lnTo>
                <a:lnTo>
                  <a:pt x="19" y="349"/>
                </a:lnTo>
                <a:lnTo>
                  <a:pt x="34" y="356"/>
                </a:lnTo>
                <a:lnTo>
                  <a:pt x="34" y="356"/>
                </a:lnTo>
                <a:lnTo>
                  <a:pt x="55" y="364"/>
                </a:lnTo>
                <a:lnTo>
                  <a:pt x="62" y="366"/>
                </a:lnTo>
                <a:lnTo>
                  <a:pt x="74" y="366"/>
                </a:lnTo>
                <a:lnTo>
                  <a:pt x="74" y="366"/>
                </a:lnTo>
                <a:lnTo>
                  <a:pt x="85" y="368"/>
                </a:lnTo>
                <a:lnTo>
                  <a:pt x="95" y="371"/>
                </a:lnTo>
                <a:lnTo>
                  <a:pt x="100" y="379"/>
                </a:lnTo>
                <a:lnTo>
                  <a:pt x="104" y="385"/>
                </a:lnTo>
                <a:lnTo>
                  <a:pt x="104" y="385"/>
                </a:lnTo>
                <a:lnTo>
                  <a:pt x="108" y="394"/>
                </a:lnTo>
                <a:lnTo>
                  <a:pt x="110" y="402"/>
                </a:lnTo>
                <a:lnTo>
                  <a:pt x="108" y="411"/>
                </a:lnTo>
                <a:lnTo>
                  <a:pt x="108" y="413"/>
                </a:lnTo>
                <a:lnTo>
                  <a:pt x="104" y="417"/>
                </a:lnTo>
                <a:lnTo>
                  <a:pt x="104" y="417"/>
                </a:lnTo>
                <a:lnTo>
                  <a:pt x="102" y="419"/>
                </a:lnTo>
                <a:lnTo>
                  <a:pt x="100" y="423"/>
                </a:lnTo>
                <a:lnTo>
                  <a:pt x="100" y="430"/>
                </a:lnTo>
                <a:lnTo>
                  <a:pt x="108" y="453"/>
                </a:lnTo>
                <a:lnTo>
                  <a:pt x="108" y="453"/>
                </a:lnTo>
                <a:lnTo>
                  <a:pt x="108" y="459"/>
                </a:lnTo>
                <a:lnTo>
                  <a:pt x="108" y="464"/>
                </a:lnTo>
                <a:lnTo>
                  <a:pt x="108" y="468"/>
                </a:lnTo>
                <a:lnTo>
                  <a:pt x="106" y="470"/>
                </a:lnTo>
                <a:lnTo>
                  <a:pt x="98" y="474"/>
                </a:lnTo>
                <a:lnTo>
                  <a:pt x="89" y="476"/>
                </a:lnTo>
                <a:lnTo>
                  <a:pt x="89" y="476"/>
                </a:lnTo>
                <a:lnTo>
                  <a:pt x="83" y="478"/>
                </a:lnTo>
                <a:lnTo>
                  <a:pt x="81" y="476"/>
                </a:lnTo>
                <a:lnTo>
                  <a:pt x="77" y="472"/>
                </a:lnTo>
                <a:lnTo>
                  <a:pt x="76" y="466"/>
                </a:lnTo>
                <a:lnTo>
                  <a:pt x="74" y="455"/>
                </a:lnTo>
                <a:lnTo>
                  <a:pt x="72" y="443"/>
                </a:lnTo>
                <a:lnTo>
                  <a:pt x="72" y="443"/>
                </a:lnTo>
                <a:lnTo>
                  <a:pt x="72" y="440"/>
                </a:lnTo>
                <a:lnTo>
                  <a:pt x="70" y="436"/>
                </a:lnTo>
                <a:lnTo>
                  <a:pt x="62" y="432"/>
                </a:lnTo>
                <a:lnTo>
                  <a:pt x="57" y="428"/>
                </a:lnTo>
                <a:lnTo>
                  <a:pt x="57" y="426"/>
                </a:lnTo>
                <a:lnTo>
                  <a:pt x="55" y="423"/>
                </a:lnTo>
                <a:lnTo>
                  <a:pt x="55" y="423"/>
                </a:lnTo>
                <a:lnTo>
                  <a:pt x="55" y="419"/>
                </a:lnTo>
                <a:lnTo>
                  <a:pt x="51" y="417"/>
                </a:lnTo>
                <a:lnTo>
                  <a:pt x="41" y="411"/>
                </a:lnTo>
                <a:lnTo>
                  <a:pt x="34" y="407"/>
                </a:lnTo>
                <a:lnTo>
                  <a:pt x="32" y="407"/>
                </a:lnTo>
                <a:lnTo>
                  <a:pt x="30" y="409"/>
                </a:lnTo>
                <a:lnTo>
                  <a:pt x="30" y="409"/>
                </a:lnTo>
                <a:lnTo>
                  <a:pt x="32" y="413"/>
                </a:lnTo>
                <a:lnTo>
                  <a:pt x="30" y="417"/>
                </a:lnTo>
                <a:lnTo>
                  <a:pt x="30" y="426"/>
                </a:lnTo>
                <a:lnTo>
                  <a:pt x="30" y="442"/>
                </a:lnTo>
                <a:lnTo>
                  <a:pt x="30" y="442"/>
                </a:lnTo>
                <a:lnTo>
                  <a:pt x="32" y="451"/>
                </a:lnTo>
                <a:lnTo>
                  <a:pt x="34" y="457"/>
                </a:lnTo>
                <a:lnTo>
                  <a:pt x="38" y="461"/>
                </a:lnTo>
                <a:lnTo>
                  <a:pt x="41" y="464"/>
                </a:lnTo>
                <a:lnTo>
                  <a:pt x="51" y="470"/>
                </a:lnTo>
                <a:lnTo>
                  <a:pt x="55" y="472"/>
                </a:lnTo>
                <a:lnTo>
                  <a:pt x="59" y="476"/>
                </a:lnTo>
                <a:lnTo>
                  <a:pt x="59" y="476"/>
                </a:lnTo>
                <a:lnTo>
                  <a:pt x="62" y="485"/>
                </a:lnTo>
                <a:lnTo>
                  <a:pt x="60" y="495"/>
                </a:lnTo>
                <a:lnTo>
                  <a:pt x="59" y="504"/>
                </a:lnTo>
                <a:lnTo>
                  <a:pt x="53" y="514"/>
                </a:lnTo>
                <a:lnTo>
                  <a:pt x="53" y="514"/>
                </a:lnTo>
                <a:lnTo>
                  <a:pt x="53" y="519"/>
                </a:lnTo>
                <a:lnTo>
                  <a:pt x="53" y="525"/>
                </a:lnTo>
                <a:lnTo>
                  <a:pt x="57" y="529"/>
                </a:lnTo>
                <a:lnTo>
                  <a:pt x="60" y="533"/>
                </a:lnTo>
                <a:lnTo>
                  <a:pt x="72" y="542"/>
                </a:lnTo>
                <a:lnTo>
                  <a:pt x="83" y="550"/>
                </a:lnTo>
                <a:lnTo>
                  <a:pt x="83" y="550"/>
                </a:lnTo>
                <a:lnTo>
                  <a:pt x="104" y="565"/>
                </a:lnTo>
                <a:lnTo>
                  <a:pt x="136" y="589"/>
                </a:lnTo>
                <a:lnTo>
                  <a:pt x="136" y="589"/>
                </a:lnTo>
                <a:lnTo>
                  <a:pt x="157" y="607"/>
                </a:lnTo>
                <a:lnTo>
                  <a:pt x="174" y="624"/>
                </a:lnTo>
                <a:lnTo>
                  <a:pt x="182" y="633"/>
                </a:lnTo>
                <a:lnTo>
                  <a:pt x="187" y="644"/>
                </a:lnTo>
                <a:lnTo>
                  <a:pt x="191" y="656"/>
                </a:lnTo>
                <a:lnTo>
                  <a:pt x="195" y="667"/>
                </a:lnTo>
                <a:lnTo>
                  <a:pt x="195" y="667"/>
                </a:lnTo>
                <a:lnTo>
                  <a:pt x="197" y="686"/>
                </a:lnTo>
                <a:lnTo>
                  <a:pt x="197" y="686"/>
                </a:lnTo>
                <a:lnTo>
                  <a:pt x="205" y="686"/>
                </a:lnTo>
                <a:lnTo>
                  <a:pt x="212" y="686"/>
                </a:lnTo>
                <a:lnTo>
                  <a:pt x="220" y="688"/>
                </a:lnTo>
                <a:lnTo>
                  <a:pt x="227" y="692"/>
                </a:lnTo>
                <a:lnTo>
                  <a:pt x="227" y="692"/>
                </a:lnTo>
                <a:lnTo>
                  <a:pt x="235" y="701"/>
                </a:lnTo>
                <a:lnTo>
                  <a:pt x="239" y="709"/>
                </a:lnTo>
                <a:lnTo>
                  <a:pt x="239" y="709"/>
                </a:lnTo>
                <a:lnTo>
                  <a:pt x="241" y="715"/>
                </a:lnTo>
                <a:lnTo>
                  <a:pt x="244" y="718"/>
                </a:lnTo>
                <a:lnTo>
                  <a:pt x="250" y="722"/>
                </a:lnTo>
                <a:lnTo>
                  <a:pt x="256" y="724"/>
                </a:lnTo>
                <a:lnTo>
                  <a:pt x="256" y="724"/>
                </a:lnTo>
                <a:lnTo>
                  <a:pt x="263" y="728"/>
                </a:lnTo>
                <a:lnTo>
                  <a:pt x="269" y="734"/>
                </a:lnTo>
                <a:lnTo>
                  <a:pt x="273" y="739"/>
                </a:lnTo>
                <a:lnTo>
                  <a:pt x="275" y="747"/>
                </a:lnTo>
                <a:lnTo>
                  <a:pt x="275" y="747"/>
                </a:lnTo>
                <a:lnTo>
                  <a:pt x="278" y="756"/>
                </a:lnTo>
                <a:lnTo>
                  <a:pt x="282" y="760"/>
                </a:lnTo>
                <a:lnTo>
                  <a:pt x="286" y="762"/>
                </a:lnTo>
                <a:lnTo>
                  <a:pt x="286" y="762"/>
                </a:lnTo>
                <a:lnTo>
                  <a:pt x="297" y="766"/>
                </a:lnTo>
                <a:lnTo>
                  <a:pt x="305" y="770"/>
                </a:lnTo>
                <a:lnTo>
                  <a:pt x="305" y="770"/>
                </a:lnTo>
                <a:lnTo>
                  <a:pt x="315" y="773"/>
                </a:lnTo>
                <a:lnTo>
                  <a:pt x="332" y="777"/>
                </a:lnTo>
                <a:lnTo>
                  <a:pt x="332" y="777"/>
                </a:lnTo>
                <a:lnTo>
                  <a:pt x="349" y="779"/>
                </a:lnTo>
                <a:lnTo>
                  <a:pt x="364" y="775"/>
                </a:lnTo>
                <a:lnTo>
                  <a:pt x="364" y="775"/>
                </a:lnTo>
                <a:lnTo>
                  <a:pt x="373" y="771"/>
                </a:lnTo>
                <a:lnTo>
                  <a:pt x="377" y="768"/>
                </a:lnTo>
                <a:lnTo>
                  <a:pt x="379" y="762"/>
                </a:lnTo>
                <a:lnTo>
                  <a:pt x="379" y="762"/>
                </a:lnTo>
                <a:lnTo>
                  <a:pt x="385" y="753"/>
                </a:lnTo>
                <a:lnTo>
                  <a:pt x="390" y="745"/>
                </a:lnTo>
                <a:lnTo>
                  <a:pt x="390" y="745"/>
                </a:lnTo>
                <a:lnTo>
                  <a:pt x="400" y="737"/>
                </a:lnTo>
                <a:lnTo>
                  <a:pt x="409" y="734"/>
                </a:lnTo>
                <a:lnTo>
                  <a:pt x="409" y="734"/>
                </a:lnTo>
                <a:lnTo>
                  <a:pt x="413" y="732"/>
                </a:lnTo>
                <a:lnTo>
                  <a:pt x="421" y="732"/>
                </a:lnTo>
                <a:lnTo>
                  <a:pt x="421" y="732"/>
                </a:lnTo>
                <a:lnTo>
                  <a:pt x="428" y="732"/>
                </a:lnTo>
                <a:lnTo>
                  <a:pt x="436" y="730"/>
                </a:lnTo>
                <a:lnTo>
                  <a:pt x="440" y="730"/>
                </a:lnTo>
                <a:lnTo>
                  <a:pt x="443" y="726"/>
                </a:lnTo>
                <a:lnTo>
                  <a:pt x="445" y="722"/>
                </a:lnTo>
                <a:lnTo>
                  <a:pt x="445" y="718"/>
                </a:lnTo>
                <a:lnTo>
                  <a:pt x="445" y="718"/>
                </a:lnTo>
                <a:lnTo>
                  <a:pt x="445" y="705"/>
                </a:lnTo>
                <a:lnTo>
                  <a:pt x="445" y="705"/>
                </a:lnTo>
                <a:lnTo>
                  <a:pt x="445" y="690"/>
                </a:lnTo>
                <a:lnTo>
                  <a:pt x="445" y="675"/>
                </a:lnTo>
                <a:lnTo>
                  <a:pt x="449" y="667"/>
                </a:lnTo>
                <a:lnTo>
                  <a:pt x="451" y="661"/>
                </a:lnTo>
                <a:lnTo>
                  <a:pt x="457" y="656"/>
                </a:lnTo>
                <a:lnTo>
                  <a:pt x="464" y="652"/>
                </a:lnTo>
                <a:lnTo>
                  <a:pt x="464" y="652"/>
                </a:lnTo>
                <a:close/>
              </a:path>
            </a:pathLst>
          </a:custGeom>
          <a:solidFill>
            <a:srgbClr val="F3F0B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222223"/>
              </a:solidFill>
              <a:effectLst/>
              <a:uLnTx/>
              <a:uFillTx/>
              <a:latin typeface="Calibri"/>
              <a:ea typeface="+mn-ea"/>
              <a:cs typeface="+mn-cs"/>
            </a:endParaRPr>
          </a:p>
        </p:txBody>
      </p:sp>
      <p:sp>
        <p:nvSpPr>
          <p:cNvPr id="69" name="Freeform 21">
            <a:extLst>
              <a:ext uri="{FF2B5EF4-FFF2-40B4-BE49-F238E27FC236}">
                <a16:creationId xmlns:a16="http://schemas.microsoft.com/office/drawing/2014/main" id="{9C20C35C-DBCA-8609-0CE1-E8C86F7E5217}"/>
              </a:ext>
            </a:extLst>
          </p:cNvPr>
          <p:cNvSpPr>
            <a:spLocks/>
          </p:cNvSpPr>
          <p:nvPr/>
        </p:nvSpPr>
        <p:spPr bwMode="auto">
          <a:xfrm>
            <a:off x="7902966" y="4282475"/>
            <a:ext cx="669942" cy="743236"/>
          </a:xfrm>
          <a:custGeom>
            <a:avLst/>
            <a:gdLst>
              <a:gd name="T0" fmla="*/ 237 w 521"/>
              <a:gd name="T1" fmla="*/ 541 h 578"/>
              <a:gd name="T2" fmla="*/ 284 w 521"/>
              <a:gd name="T3" fmla="*/ 561 h 578"/>
              <a:gd name="T4" fmla="*/ 314 w 521"/>
              <a:gd name="T5" fmla="*/ 577 h 578"/>
              <a:gd name="T6" fmla="*/ 337 w 521"/>
              <a:gd name="T7" fmla="*/ 575 h 578"/>
              <a:gd name="T8" fmla="*/ 369 w 521"/>
              <a:gd name="T9" fmla="*/ 565 h 578"/>
              <a:gd name="T10" fmla="*/ 403 w 521"/>
              <a:gd name="T11" fmla="*/ 522 h 578"/>
              <a:gd name="T12" fmla="*/ 415 w 521"/>
              <a:gd name="T13" fmla="*/ 493 h 578"/>
              <a:gd name="T14" fmla="*/ 415 w 521"/>
              <a:gd name="T15" fmla="*/ 467 h 578"/>
              <a:gd name="T16" fmla="*/ 441 w 521"/>
              <a:gd name="T17" fmla="*/ 446 h 578"/>
              <a:gd name="T18" fmla="*/ 457 w 521"/>
              <a:gd name="T19" fmla="*/ 408 h 578"/>
              <a:gd name="T20" fmla="*/ 466 w 521"/>
              <a:gd name="T21" fmla="*/ 393 h 578"/>
              <a:gd name="T22" fmla="*/ 496 w 521"/>
              <a:gd name="T23" fmla="*/ 398 h 578"/>
              <a:gd name="T24" fmla="*/ 496 w 521"/>
              <a:gd name="T25" fmla="*/ 383 h 578"/>
              <a:gd name="T26" fmla="*/ 496 w 521"/>
              <a:gd name="T27" fmla="*/ 360 h 578"/>
              <a:gd name="T28" fmla="*/ 489 w 521"/>
              <a:gd name="T29" fmla="*/ 321 h 578"/>
              <a:gd name="T30" fmla="*/ 502 w 521"/>
              <a:gd name="T31" fmla="*/ 298 h 578"/>
              <a:gd name="T32" fmla="*/ 491 w 521"/>
              <a:gd name="T33" fmla="*/ 264 h 578"/>
              <a:gd name="T34" fmla="*/ 474 w 521"/>
              <a:gd name="T35" fmla="*/ 233 h 578"/>
              <a:gd name="T36" fmla="*/ 485 w 521"/>
              <a:gd name="T37" fmla="*/ 222 h 578"/>
              <a:gd name="T38" fmla="*/ 506 w 521"/>
              <a:gd name="T39" fmla="*/ 199 h 578"/>
              <a:gd name="T40" fmla="*/ 521 w 521"/>
              <a:gd name="T41" fmla="*/ 144 h 578"/>
              <a:gd name="T42" fmla="*/ 504 w 521"/>
              <a:gd name="T43" fmla="*/ 93 h 578"/>
              <a:gd name="T44" fmla="*/ 462 w 521"/>
              <a:gd name="T45" fmla="*/ 46 h 578"/>
              <a:gd name="T46" fmla="*/ 434 w 521"/>
              <a:gd name="T47" fmla="*/ 13 h 578"/>
              <a:gd name="T48" fmla="*/ 386 w 521"/>
              <a:gd name="T49" fmla="*/ 15 h 578"/>
              <a:gd name="T50" fmla="*/ 341 w 521"/>
              <a:gd name="T51" fmla="*/ 6 h 578"/>
              <a:gd name="T52" fmla="*/ 322 w 521"/>
              <a:gd name="T53" fmla="*/ 2 h 578"/>
              <a:gd name="T54" fmla="*/ 293 w 521"/>
              <a:gd name="T55" fmla="*/ 17 h 578"/>
              <a:gd name="T56" fmla="*/ 233 w 521"/>
              <a:gd name="T57" fmla="*/ 21 h 578"/>
              <a:gd name="T58" fmla="*/ 185 w 521"/>
              <a:gd name="T59" fmla="*/ 25 h 578"/>
              <a:gd name="T60" fmla="*/ 151 w 521"/>
              <a:gd name="T61" fmla="*/ 23 h 578"/>
              <a:gd name="T62" fmla="*/ 128 w 521"/>
              <a:gd name="T63" fmla="*/ 42 h 578"/>
              <a:gd name="T64" fmla="*/ 73 w 521"/>
              <a:gd name="T65" fmla="*/ 65 h 578"/>
              <a:gd name="T66" fmla="*/ 37 w 521"/>
              <a:gd name="T67" fmla="*/ 68 h 578"/>
              <a:gd name="T68" fmla="*/ 49 w 521"/>
              <a:gd name="T69" fmla="*/ 89 h 578"/>
              <a:gd name="T70" fmla="*/ 58 w 521"/>
              <a:gd name="T71" fmla="*/ 125 h 578"/>
              <a:gd name="T72" fmla="*/ 72 w 521"/>
              <a:gd name="T73" fmla="*/ 161 h 578"/>
              <a:gd name="T74" fmla="*/ 73 w 521"/>
              <a:gd name="T75" fmla="*/ 190 h 578"/>
              <a:gd name="T76" fmla="*/ 45 w 521"/>
              <a:gd name="T77" fmla="*/ 209 h 578"/>
              <a:gd name="T78" fmla="*/ 17 w 521"/>
              <a:gd name="T79" fmla="*/ 249 h 578"/>
              <a:gd name="T80" fmla="*/ 0 w 521"/>
              <a:gd name="T81" fmla="*/ 266 h 578"/>
              <a:gd name="T82" fmla="*/ 41 w 521"/>
              <a:gd name="T83" fmla="*/ 286 h 578"/>
              <a:gd name="T84" fmla="*/ 36 w 521"/>
              <a:gd name="T85" fmla="*/ 315 h 578"/>
              <a:gd name="T86" fmla="*/ 58 w 521"/>
              <a:gd name="T87" fmla="*/ 313 h 578"/>
              <a:gd name="T88" fmla="*/ 92 w 521"/>
              <a:gd name="T89" fmla="*/ 307 h 578"/>
              <a:gd name="T90" fmla="*/ 110 w 521"/>
              <a:gd name="T91" fmla="*/ 323 h 578"/>
              <a:gd name="T92" fmla="*/ 121 w 521"/>
              <a:gd name="T93" fmla="*/ 336 h 578"/>
              <a:gd name="T94" fmla="*/ 147 w 521"/>
              <a:gd name="T95" fmla="*/ 345 h 578"/>
              <a:gd name="T96" fmla="*/ 153 w 521"/>
              <a:gd name="T97" fmla="*/ 366 h 578"/>
              <a:gd name="T98" fmla="*/ 166 w 521"/>
              <a:gd name="T99" fmla="*/ 387 h 578"/>
              <a:gd name="T100" fmla="*/ 191 w 521"/>
              <a:gd name="T101" fmla="*/ 408 h 578"/>
              <a:gd name="T102" fmla="*/ 182 w 521"/>
              <a:gd name="T103" fmla="*/ 440 h 578"/>
              <a:gd name="T104" fmla="*/ 174 w 521"/>
              <a:gd name="T105" fmla="*/ 459 h 578"/>
              <a:gd name="T106" fmla="*/ 202 w 521"/>
              <a:gd name="T107" fmla="*/ 495 h 578"/>
              <a:gd name="T108" fmla="*/ 214 w 521"/>
              <a:gd name="T109" fmla="*/ 520 h 578"/>
              <a:gd name="T110" fmla="*/ 221 w 521"/>
              <a:gd name="T111" fmla="*/ 535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1" h="578">
                <a:moveTo>
                  <a:pt x="221" y="535"/>
                </a:moveTo>
                <a:lnTo>
                  <a:pt x="221" y="535"/>
                </a:lnTo>
                <a:lnTo>
                  <a:pt x="229" y="542"/>
                </a:lnTo>
                <a:lnTo>
                  <a:pt x="229" y="542"/>
                </a:lnTo>
                <a:lnTo>
                  <a:pt x="237" y="541"/>
                </a:lnTo>
                <a:lnTo>
                  <a:pt x="250" y="542"/>
                </a:lnTo>
                <a:lnTo>
                  <a:pt x="250" y="542"/>
                </a:lnTo>
                <a:lnTo>
                  <a:pt x="261" y="546"/>
                </a:lnTo>
                <a:lnTo>
                  <a:pt x="271" y="550"/>
                </a:lnTo>
                <a:lnTo>
                  <a:pt x="284" y="561"/>
                </a:lnTo>
                <a:lnTo>
                  <a:pt x="284" y="561"/>
                </a:lnTo>
                <a:lnTo>
                  <a:pt x="293" y="567"/>
                </a:lnTo>
                <a:lnTo>
                  <a:pt x="293" y="567"/>
                </a:lnTo>
                <a:lnTo>
                  <a:pt x="303" y="573"/>
                </a:lnTo>
                <a:lnTo>
                  <a:pt x="314" y="577"/>
                </a:lnTo>
                <a:lnTo>
                  <a:pt x="314" y="577"/>
                </a:lnTo>
                <a:lnTo>
                  <a:pt x="322" y="578"/>
                </a:lnTo>
                <a:lnTo>
                  <a:pt x="331" y="577"/>
                </a:lnTo>
                <a:lnTo>
                  <a:pt x="331" y="577"/>
                </a:lnTo>
                <a:lnTo>
                  <a:pt x="337" y="575"/>
                </a:lnTo>
                <a:lnTo>
                  <a:pt x="337" y="575"/>
                </a:lnTo>
                <a:lnTo>
                  <a:pt x="350" y="569"/>
                </a:lnTo>
                <a:lnTo>
                  <a:pt x="350" y="569"/>
                </a:lnTo>
                <a:lnTo>
                  <a:pt x="364" y="567"/>
                </a:lnTo>
                <a:lnTo>
                  <a:pt x="369" y="565"/>
                </a:lnTo>
                <a:lnTo>
                  <a:pt x="377" y="567"/>
                </a:lnTo>
                <a:lnTo>
                  <a:pt x="377" y="567"/>
                </a:lnTo>
                <a:lnTo>
                  <a:pt x="388" y="546"/>
                </a:lnTo>
                <a:lnTo>
                  <a:pt x="396" y="533"/>
                </a:lnTo>
                <a:lnTo>
                  <a:pt x="403" y="522"/>
                </a:lnTo>
                <a:lnTo>
                  <a:pt x="403" y="522"/>
                </a:lnTo>
                <a:lnTo>
                  <a:pt x="411" y="512"/>
                </a:lnTo>
                <a:lnTo>
                  <a:pt x="415" y="501"/>
                </a:lnTo>
                <a:lnTo>
                  <a:pt x="415" y="501"/>
                </a:lnTo>
                <a:lnTo>
                  <a:pt x="415" y="493"/>
                </a:lnTo>
                <a:lnTo>
                  <a:pt x="413" y="484"/>
                </a:lnTo>
                <a:lnTo>
                  <a:pt x="413" y="484"/>
                </a:lnTo>
                <a:lnTo>
                  <a:pt x="411" y="474"/>
                </a:lnTo>
                <a:lnTo>
                  <a:pt x="413" y="470"/>
                </a:lnTo>
                <a:lnTo>
                  <a:pt x="415" y="467"/>
                </a:lnTo>
                <a:lnTo>
                  <a:pt x="422" y="461"/>
                </a:lnTo>
                <a:lnTo>
                  <a:pt x="432" y="453"/>
                </a:lnTo>
                <a:lnTo>
                  <a:pt x="434" y="453"/>
                </a:lnTo>
                <a:lnTo>
                  <a:pt x="434" y="453"/>
                </a:lnTo>
                <a:lnTo>
                  <a:pt x="441" y="446"/>
                </a:lnTo>
                <a:lnTo>
                  <a:pt x="449" y="434"/>
                </a:lnTo>
                <a:lnTo>
                  <a:pt x="449" y="434"/>
                </a:lnTo>
                <a:lnTo>
                  <a:pt x="455" y="421"/>
                </a:lnTo>
                <a:lnTo>
                  <a:pt x="457" y="408"/>
                </a:lnTo>
                <a:lnTo>
                  <a:pt x="457" y="408"/>
                </a:lnTo>
                <a:lnTo>
                  <a:pt x="458" y="400"/>
                </a:lnTo>
                <a:lnTo>
                  <a:pt x="460" y="395"/>
                </a:lnTo>
                <a:lnTo>
                  <a:pt x="462" y="393"/>
                </a:lnTo>
                <a:lnTo>
                  <a:pt x="466" y="393"/>
                </a:lnTo>
                <a:lnTo>
                  <a:pt x="466" y="393"/>
                </a:lnTo>
                <a:lnTo>
                  <a:pt x="474" y="395"/>
                </a:lnTo>
                <a:lnTo>
                  <a:pt x="474" y="395"/>
                </a:lnTo>
                <a:lnTo>
                  <a:pt x="489" y="396"/>
                </a:lnTo>
                <a:lnTo>
                  <a:pt x="489" y="396"/>
                </a:lnTo>
                <a:lnTo>
                  <a:pt x="496" y="398"/>
                </a:lnTo>
                <a:lnTo>
                  <a:pt x="498" y="396"/>
                </a:lnTo>
                <a:lnTo>
                  <a:pt x="498" y="396"/>
                </a:lnTo>
                <a:lnTo>
                  <a:pt x="498" y="389"/>
                </a:lnTo>
                <a:lnTo>
                  <a:pt x="498" y="389"/>
                </a:lnTo>
                <a:lnTo>
                  <a:pt x="496" y="383"/>
                </a:lnTo>
                <a:lnTo>
                  <a:pt x="496" y="376"/>
                </a:lnTo>
                <a:lnTo>
                  <a:pt x="496" y="376"/>
                </a:lnTo>
                <a:lnTo>
                  <a:pt x="498" y="370"/>
                </a:lnTo>
                <a:lnTo>
                  <a:pt x="496" y="360"/>
                </a:lnTo>
                <a:lnTo>
                  <a:pt x="496" y="360"/>
                </a:lnTo>
                <a:lnTo>
                  <a:pt x="494" y="347"/>
                </a:lnTo>
                <a:lnTo>
                  <a:pt x="489" y="334"/>
                </a:lnTo>
                <a:lnTo>
                  <a:pt x="489" y="334"/>
                </a:lnTo>
                <a:lnTo>
                  <a:pt x="487" y="326"/>
                </a:lnTo>
                <a:lnTo>
                  <a:pt x="489" y="321"/>
                </a:lnTo>
                <a:lnTo>
                  <a:pt x="493" y="315"/>
                </a:lnTo>
                <a:lnTo>
                  <a:pt x="496" y="309"/>
                </a:lnTo>
                <a:lnTo>
                  <a:pt x="496" y="309"/>
                </a:lnTo>
                <a:lnTo>
                  <a:pt x="502" y="302"/>
                </a:lnTo>
                <a:lnTo>
                  <a:pt x="502" y="298"/>
                </a:lnTo>
                <a:lnTo>
                  <a:pt x="504" y="292"/>
                </a:lnTo>
                <a:lnTo>
                  <a:pt x="504" y="292"/>
                </a:lnTo>
                <a:lnTo>
                  <a:pt x="502" y="285"/>
                </a:lnTo>
                <a:lnTo>
                  <a:pt x="500" y="277"/>
                </a:lnTo>
                <a:lnTo>
                  <a:pt x="491" y="264"/>
                </a:lnTo>
                <a:lnTo>
                  <a:pt x="491" y="264"/>
                </a:lnTo>
                <a:lnTo>
                  <a:pt x="481" y="250"/>
                </a:lnTo>
                <a:lnTo>
                  <a:pt x="481" y="250"/>
                </a:lnTo>
                <a:lnTo>
                  <a:pt x="475" y="241"/>
                </a:lnTo>
                <a:lnTo>
                  <a:pt x="474" y="233"/>
                </a:lnTo>
                <a:lnTo>
                  <a:pt x="475" y="230"/>
                </a:lnTo>
                <a:lnTo>
                  <a:pt x="479" y="226"/>
                </a:lnTo>
                <a:lnTo>
                  <a:pt x="479" y="226"/>
                </a:lnTo>
                <a:lnTo>
                  <a:pt x="485" y="222"/>
                </a:lnTo>
                <a:lnTo>
                  <a:pt x="485" y="222"/>
                </a:lnTo>
                <a:lnTo>
                  <a:pt x="491" y="220"/>
                </a:lnTo>
                <a:lnTo>
                  <a:pt x="496" y="214"/>
                </a:lnTo>
                <a:lnTo>
                  <a:pt x="498" y="211"/>
                </a:lnTo>
                <a:lnTo>
                  <a:pt x="498" y="211"/>
                </a:lnTo>
                <a:lnTo>
                  <a:pt x="506" y="199"/>
                </a:lnTo>
                <a:lnTo>
                  <a:pt x="513" y="188"/>
                </a:lnTo>
                <a:lnTo>
                  <a:pt x="519" y="175"/>
                </a:lnTo>
                <a:lnTo>
                  <a:pt x="521" y="159"/>
                </a:lnTo>
                <a:lnTo>
                  <a:pt x="521" y="159"/>
                </a:lnTo>
                <a:lnTo>
                  <a:pt x="521" y="144"/>
                </a:lnTo>
                <a:lnTo>
                  <a:pt x="517" y="129"/>
                </a:lnTo>
                <a:lnTo>
                  <a:pt x="508" y="103"/>
                </a:lnTo>
                <a:lnTo>
                  <a:pt x="508" y="103"/>
                </a:lnTo>
                <a:lnTo>
                  <a:pt x="504" y="93"/>
                </a:lnTo>
                <a:lnTo>
                  <a:pt x="504" y="93"/>
                </a:lnTo>
                <a:lnTo>
                  <a:pt x="500" y="84"/>
                </a:lnTo>
                <a:lnTo>
                  <a:pt x="491" y="74"/>
                </a:lnTo>
                <a:lnTo>
                  <a:pt x="491" y="74"/>
                </a:lnTo>
                <a:lnTo>
                  <a:pt x="477" y="59"/>
                </a:lnTo>
                <a:lnTo>
                  <a:pt x="462" y="46"/>
                </a:lnTo>
                <a:lnTo>
                  <a:pt x="462" y="46"/>
                </a:lnTo>
                <a:lnTo>
                  <a:pt x="453" y="38"/>
                </a:lnTo>
                <a:lnTo>
                  <a:pt x="445" y="29"/>
                </a:lnTo>
                <a:lnTo>
                  <a:pt x="434" y="13"/>
                </a:lnTo>
                <a:lnTo>
                  <a:pt x="434" y="13"/>
                </a:lnTo>
                <a:lnTo>
                  <a:pt x="424" y="15"/>
                </a:lnTo>
                <a:lnTo>
                  <a:pt x="411" y="15"/>
                </a:lnTo>
                <a:lnTo>
                  <a:pt x="411" y="15"/>
                </a:lnTo>
                <a:lnTo>
                  <a:pt x="400" y="15"/>
                </a:lnTo>
                <a:lnTo>
                  <a:pt x="386" y="15"/>
                </a:lnTo>
                <a:lnTo>
                  <a:pt x="386" y="15"/>
                </a:lnTo>
                <a:lnTo>
                  <a:pt x="373" y="15"/>
                </a:lnTo>
                <a:lnTo>
                  <a:pt x="360" y="13"/>
                </a:lnTo>
                <a:lnTo>
                  <a:pt x="350" y="12"/>
                </a:lnTo>
                <a:lnTo>
                  <a:pt x="341" y="6"/>
                </a:lnTo>
                <a:lnTo>
                  <a:pt x="341" y="6"/>
                </a:lnTo>
                <a:lnTo>
                  <a:pt x="331" y="2"/>
                </a:lnTo>
                <a:lnTo>
                  <a:pt x="331" y="2"/>
                </a:lnTo>
                <a:lnTo>
                  <a:pt x="326" y="0"/>
                </a:lnTo>
                <a:lnTo>
                  <a:pt x="322" y="2"/>
                </a:lnTo>
                <a:lnTo>
                  <a:pt x="314" y="8"/>
                </a:lnTo>
                <a:lnTo>
                  <a:pt x="314" y="8"/>
                </a:lnTo>
                <a:lnTo>
                  <a:pt x="305" y="13"/>
                </a:lnTo>
                <a:lnTo>
                  <a:pt x="299" y="17"/>
                </a:lnTo>
                <a:lnTo>
                  <a:pt x="293" y="17"/>
                </a:lnTo>
                <a:lnTo>
                  <a:pt x="293" y="17"/>
                </a:lnTo>
                <a:lnTo>
                  <a:pt x="265" y="19"/>
                </a:lnTo>
                <a:lnTo>
                  <a:pt x="265" y="19"/>
                </a:lnTo>
                <a:lnTo>
                  <a:pt x="248" y="21"/>
                </a:lnTo>
                <a:lnTo>
                  <a:pt x="233" y="21"/>
                </a:lnTo>
                <a:lnTo>
                  <a:pt x="233" y="21"/>
                </a:lnTo>
                <a:lnTo>
                  <a:pt x="218" y="25"/>
                </a:lnTo>
                <a:lnTo>
                  <a:pt x="218" y="25"/>
                </a:lnTo>
                <a:lnTo>
                  <a:pt x="206" y="27"/>
                </a:lnTo>
                <a:lnTo>
                  <a:pt x="185" y="25"/>
                </a:lnTo>
                <a:lnTo>
                  <a:pt x="176" y="23"/>
                </a:lnTo>
                <a:lnTo>
                  <a:pt x="176" y="23"/>
                </a:lnTo>
                <a:lnTo>
                  <a:pt x="165" y="21"/>
                </a:lnTo>
                <a:lnTo>
                  <a:pt x="157" y="21"/>
                </a:lnTo>
                <a:lnTo>
                  <a:pt x="151" y="23"/>
                </a:lnTo>
                <a:lnTo>
                  <a:pt x="146" y="27"/>
                </a:lnTo>
                <a:lnTo>
                  <a:pt x="146" y="27"/>
                </a:lnTo>
                <a:lnTo>
                  <a:pt x="142" y="32"/>
                </a:lnTo>
                <a:lnTo>
                  <a:pt x="142" y="32"/>
                </a:lnTo>
                <a:lnTo>
                  <a:pt x="128" y="42"/>
                </a:lnTo>
                <a:lnTo>
                  <a:pt x="121" y="48"/>
                </a:lnTo>
                <a:lnTo>
                  <a:pt x="111" y="53"/>
                </a:lnTo>
                <a:lnTo>
                  <a:pt x="100" y="59"/>
                </a:lnTo>
                <a:lnTo>
                  <a:pt x="89" y="63"/>
                </a:lnTo>
                <a:lnTo>
                  <a:pt x="73" y="65"/>
                </a:lnTo>
                <a:lnTo>
                  <a:pt x="56" y="65"/>
                </a:lnTo>
                <a:lnTo>
                  <a:pt x="56" y="65"/>
                </a:lnTo>
                <a:lnTo>
                  <a:pt x="41" y="65"/>
                </a:lnTo>
                <a:lnTo>
                  <a:pt x="39" y="67"/>
                </a:lnTo>
                <a:lnTo>
                  <a:pt x="37" y="68"/>
                </a:lnTo>
                <a:lnTo>
                  <a:pt x="37" y="68"/>
                </a:lnTo>
                <a:lnTo>
                  <a:pt x="37" y="72"/>
                </a:lnTo>
                <a:lnTo>
                  <a:pt x="41" y="78"/>
                </a:lnTo>
                <a:lnTo>
                  <a:pt x="49" y="89"/>
                </a:lnTo>
                <a:lnTo>
                  <a:pt x="49" y="89"/>
                </a:lnTo>
                <a:lnTo>
                  <a:pt x="56" y="103"/>
                </a:lnTo>
                <a:lnTo>
                  <a:pt x="60" y="108"/>
                </a:lnTo>
                <a:lnTo>
                  <a:pt x="60" y="114"/>
                </a:lnTo>
                <a:lnTo>
                  <a:pt x="60" y="114"/>
                </a:lnTo>
                <a:lnTo>
                  <a:pt x="58" y="125"/>
                </a:lnTo>
                <a:lnTo>
                  <a:pt x="60" y="137"/>
                </a:lnTo>
                <a:lnTo>
                  <a:pt x="60" y="137"/>
                </a:lnTo>
                <a:lnTo>
                  <a:pt x="64" y="148"/>
                </a:lnTo>
                <a:lnTo>
                  <a:pt x="72" y="161"/>
                </a:lnTo>
                <a:lnTo>
                  <a:pt x="72" y="161"/>
                </a:lnTo>
                <a:lnTo>
                  <a:pt x="79" y="169"/>
                </a:lnTo>
                <a:lnTo>
                  <a:pt x="81" y="177"/>
                </a:lnTo>
                <a:lnTo>
                  <a:pt x="79" y="182"/>
                </a:lnTo>
                <a:lnTo>
                  <a:pt x="73" y="190"/>
                </a:lnTo>
                <a:lnTo>
                  <a:pt x="73" y="190"/>
                </a:lnTo>
                <a:lnTo>
                  <a:pt x="60" y="197"/>
                </a:lnTo>
                <a:lnTo>
                  <a:pt x="60" y="197"/>
                </a:lnTo>
                <a:lnTo>
                  <a:pt x="53" y="201"/>
                </a:lnTo>
                <a:lnTo>
                  <a:pt x="53" y="201"/>
                </a:lnTo>
                <a:lnTo>
                  <a:pt x="45" y="209"/>
                </a:lnTo>
                <a:lnTo>
                  <a:pt x="37" y="216"/>
                </a:lnTo>
                <a:lnTo>
                  <a:pt x="28" y="232"/>
                </a:lnTo>
                <a:lnTo>
                  <a:pt x="28" y="232"/>
                </a:lnTo>
                <a:lnTo>
                  <a:pt x="20" y="243"/>
                </a:lnTo>
                <a:lnTo>
                  <a:pt x="17" y="249"/>
                </a:lnTo>
                <a:lnTo>
                  <a:pt x="11" y="252"/>
                </a:lnTo>
                <a:lnTo>
                  <a:pt x="11" y="252"/>
                </a:lnTo>
                <a:lnTo>
                  <a:pt x="3" y="258"/>
                </a:lnTo>
                <a:lnTo>
                  <a:pt x="0" y="266"/>
                </a:lnTo>
                <a:lnTo>
                  <a:pt x="0" y="266"/>
                </a:lnTo>
                <a:lnTo>
                  <a:pt x="13" y="271"/>
                </a:lnTo>
                <a:lnTo>
                  <a:pt x="32" y="277"/>
                </a:lnTo>
                <a:lnTo>
                  <a:pt x="32" y="277"/>
                </a:lnTo>
                <a:lnTo>
                  <a:pt x="39" y="281"/>
                </a:lnTo>
                <a:lnTo>
                  <a:pt x="41" y="286"/>
                </a:lnTo>
                <a:lnTo>
                  <a:pt x="41" y="292"/>
                </a:lnTo>
                <a:lnTo>
                  <a:pt x="39" y="300"/>
                </a:lnTo>
                <a:lnTo>
                  <a:pt x="39" y="300"/>
                </a:lnTo>
                <a:lnTo>
                  <a:pt x="36" y="315"/>
                </a:lnTo>
                <a:lnTo>
                  <a:pt x="36" y="315"/>
                </a:lnTo>
                <a:lnTo>
                  <a:pt x="36" y="317"/>
                </a:lnTo>
                <a:lnTo>
                  <a:pt x="37" y="319"/>
                </a:lnTo>
                <a:lnTo>
                  <a:pt x="37" y="319"/>
                </a:lnTo>
                <a:lnTo>
                  <a:pt x="47" y="317"/>
                </a:lnTo>
                <a:lnTo>
                  <a:pt x="58" y="313"/>
                </a:lnTo>
                <a:lnTo>
                  <a:pt x="58" y="313"/>
                </a:lnTo>
                <a:lnTo>
                  <a:pt x="70" y="309"/>
                </a:lnTo>
                <a:lnTo>
                  <a:pt x="81" y="307"/>
                </a:lnTo>
                <a:lnTo>
                  <a:pt x="81" y="307"/>
                </a:lnTo>
                <a:lnTo>
                  <a:pt x="92" y="307"/>
                </a:lnTo>
                <a:lnTo>
                  <a:pt x="98" y="307"/>
                </a:lnTo>
                <a:lnTo>
                  <a:pt x="102" y="309"/>
                </a:lnTo>
                <a:lnTo>
                  <a:pt x="106" y="315"/>
                </a:lnTo>
                <a:lnTo>
                  <a:pt x="106" y="315"/>
                </a:lnTo>
                <a:lnTo>
                  <a:pt x="110" y="323"/>
                </a:lnTo>
                <a:lnTo>
                  <a:pt x="110" y="323"/>
                </a:lnTo>
                <a:lnTo>
                  <a:pt x="113" y="326"/>
                </a:lnTo>
                <a:lnTo>
                  <a:pt x="113" y="326"/>
                </a:lnTo>
                <a:lnTo>
                  <a:pt x="117" y="332"/>
                </a:lnTo>
                <a:lnTo>
                  <a:pt x="121" y="336"/>
                </a:lnTo>
                <a:lnTo>
                  <a:pt x="128" y="340"/>
                </a:lnTo>
                <a:lnTo>
                  <a:pt x="138" y="341"/>
                </a:lnTo>
                <a:lnTo>
                  <a:pt x="138" y="341"/>
                </a:lnTo>
                <a:lnTo>
                  <a:pt x="144" y="343"/>
                </a:lnTo>
                <a:lnTo>
                  <a:pt x="147" y="345"/>
                </a:lnTo>
                <a:lnTo>
                  <a:pt x="151" y="347"/>
                </a:lnTo>
                <a:lnTo>
                  <a:pt x="153" y="351"/>
                </a:lnTo>
                <a:lnTo>
                  <a:pt x="155" y="359"/>
                </a:lnTo>
                <a:lnTo>
                  <a:pt x="153" y="366"/>
                </a:lnTo>
                <a:lnTo>
                  <a:pt x="153" y="366"/>
                </a:lnTo>
                <a:lnTo>
                  <a:pt x="153" y="376"/>
                </a:lnTo>
                <a:lnTo>
                  <a:pt x="153" y="376"/>
                </a:lnTo>
                <a:lnTo>
                  <a:pt x="155" y="377"/>
                </a:lnTo>
                <a:lnTo>
                  <a:pt x="157" y="381"/>
                </a:lnTo>
                <a:lnTo>
                  <a:pt x="166" y="387"/>
                </a:lnTo>
                <a:lnTo>
                  <a:pt x="166" y="387"/>
                </a:lnTo>
                <a:lnTo>
                  <a:pt x="178" y="393"/>
                </a:lnTo>
                <a:lnTo>
                  <a:pt x="187" y="402"/>
                </a:lnTo>
                <a:lnTo>
                  <a:pt x="187" y="402"/>
                </a:lnTo>
                <a:lnTo>
                  <a:pt x="191" y="408"/>
                </a:lnTo>
                <a:lnTo>
                  <a:pt x="193" y="412"/>
                </a:lnTo>
                <a:lnTo>
                  <a:pt x="193" y="417"/>
                </a:lnTo>
                <a:lnTo>
                  <a:pt x="193" y="421"/>
                </a:lnTo>
                <a:lnTo>
                  <a:pt x="187" y="431"/>
                </a:lnTo>
                <a:lnTo>
                  <a:pt x="182" y="440"/>
                </a:lnTo>
                <a:lnTo>
                  <a:pt x="182" y="440"/>
                </a:lnTo>
                <a:lnTo>
                  <a:pt x="176" y="450"/>
                </a:lnTo>
                <a:lnTo>
                  <a:pt x="176" y="450"/>
                </a:lnTo>
                <a:lnTo>
                  <a:pt x="174" y="453"/>
                </a:lnTo>
                <a:lnTo>
                  <a:pt x="174" y="459"/>
                </a:lnTo>
                <a:lnTo>
                  <a:pt x="176" y="465"/>
                </a:lnTo>
                <a:lnTo>
                  <a:pt x="178" y="472"/>
                </a:lnTo>
                <a:lnTo>
                  <a:pt x="178" y="472"/>
                </a:lnTo>
                <a:lnTo>
                  <a:pt x="187" y="484"/>
                </a:lnTo>
                <a:lnTo>
                  <a:pt x="202" y="495"/>
                </a:lnTo>
                <a:lnTo>
                  <a:pt x="202" y="495"/>
                </a:lnTo>
                <a:lnTo>
                  <a:pt x="210" y="503"/>
                </a:lnTo>
                <a:lnTo>
                  <a:pt x="216" y="510"/>
                </a:lnTo>
                <a:lnTo>
                  <a:pt x="216" y="516"/>
                </a:lnTo>
                <a:lnTo>
                  <a:pt x="214" y="520"/>
                </a:lnTo>
                <a:lnTo>
                  <a:pt x="214" y="520"/>
                </a:lnTo>
                <a:lnTo>
                  <a:pt x="214" y="523"/>
                </a:lnTo>
                <a:lnTo>
                  <a:pt x="214" y="525"/>
                </a:lnTo>
                <a:lnTo>
                  <a:pt x="216" y="531"/>
                </a:lnTo>
                <a:lnTo>
                  <a:pt x="221" y="535"/>
                </a:lnTo>
                <a:lnTo>
                  <a:pt x="221" y="535"/>
                </a:lnTo>
                <a:close/>
              </a:path>
            </a:pathLst>
          </a:custGeom>
          <a:solidFill>
            <a:srgbClr val="A5CEE3"/>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222223"/>
              </a:solidFill>
              <a:effectLst/>
              <a:uLnTx/>
              <a:uFillTx/>
              <a:latin typeface="Calibri"/>
              <a:ea typeface="+mn-ea"/>
              <a:cs typeface="+mn-cs"/>
            </a:endParaRPr>
          </a:p>
        </p:txBody>
      </p:sp>
      <p:sp>
        <p:nvSpPr>
          <p:cNvPr id="70" name="Freeform 25">
            <a:extLst>
              <a:ext uri="{FF2B5EF4-FFF2-40B4-BE49-F238E27FC236}">
                <a16:creationId xmlns:a16="http://schemas.microsoft.com/office/drawing/2014/main" id="{F45A1A21-E17A-E0B6-9322-2676EB46D67A}"/>
              </a:ext>
            </a:extLst>
          </p:cNvPr>
          <p:cNvSpPr>
            <a:spLocks/>
          </p:cNvSpPr>
          <p:nvPr/>
        </p:nvSpPr>
        <p:spPr bwMode="auto">
          <a:xfrm>
            <a:off x="7528776" y="4987135"/>
            <a:ext cx="1343740" cy="1224153"/>
          </a:xfrm>
          <a:custGeom>
            <a:avLst/>
            <a:gdLst>
              <a:gd name="T0" fmla="*/ 647 w 1045"/>
              <a:gd name="T1" fmla="*/ 908 h 952"/>
              <a:gd name="T2" fmla="*/ 691 w 1045"/>
              <a:gd name="T3" fmla="*/ 899 h 952"/>
              <a:gd name="T4" fmla="*/ 622 w 1045"/>
              <a:gd name="T5" fmla="*/ 867 h 952"/>
              <a:gd name="T6" fmla="*/ 641 w 1045"/>
              <a:gd name="T7" fmla="*/ 834 h 952"/>
              <a:gd name="T8" fmla="*/ 634 w 1045"/>
              <a:gd name="T9" fmla="*/ 793 h 952"/>
              <a:gd name="T10" fmla="*/ 634 w 1045"/>
              <a:gd name="T11" fmla="*/ 755 h 952"/>
              <a:gd name="T12" fmla="*/ 573 w 1045"/>
              <a:gd name="T13" fmla="*/ 711 h 952"/>
              <a:gd name="T14" fmla="*/ 571 w 1045"/>
              <a:gd name="T15" fmla="*/ 660 h 952"/>
              <a:gd name="T16" fmla="*/ 602 w 1045"/>
              <a:gd name="T17" fmla="*/ 622 h 952"/>
              <a:gd name="T18" fmla="*/ 636 w 1045"/>
              <a:gd name="T19" fmla="*/ 614 h 952"/>
              <a:gd name="T20" fmla="*/ 712 w 1045"/>
              <a:gd name="T21" fmla="*/ 624 h 952"/>
              <a:gd name="T22" fmla="*/ 753 w 1045"/>
              <a:gd name="T23" fmla="*/ 603 h 952"/>
              <a:gd name="T24" fmla="*/ 827 w 1045"/>
              <a:gd name="T25" fmla="*/ 597 h 952"/>
              <a:gd name="T26" fmla="*/ 833 w 1045"/>
              <a:gd name="T27" fmla="*/ 533 h 952"/>
              <a:gd name="T28" fmla="*/ 894 w 1045"/>
              <a:gd name="T29" fmla="*/ 527 h 952"/>
              <a:gd name="T30" fmla="*/ 943 w 1045"/>
              <a:gd name="T31" fmla="*/ 501 h 952"/>
              <a:gd name="T32" fmla="*/ 945 w 1045"/>
              <a:gd name="T33" fmla="*/ 455 h 952"/>
              <a:gd name="T34" fmla="*/ 986 w 1045"/>
              <a:gd name="T35" fmla="*/ 457 h 952"/>
              <a:gd name="T36" fmla="*/ 1036 w 1045"/>
              <a:gd name="T37" fmla="*/ 406 h 952"/>
              <a:gd name="T38" fmla="*/ 1024 w 1045"/>
              <a:gd name="T39" fmla="*/ 366 h 952"/>
              <a:gd name="T40" fmla="*/ 1024 w 1045"/>
              <a:gd name="T41" fmla="*/ 324 h 952"/>
              <a:gd name="T42" fmla="*/ 996 w 1045"/>
              <a:gd name="T43" fmla="*/ 317 h 952"/>
              <a:gd name="T44" fmla="*/ 966 w 1045"/>
              <a:gd name="T45" fmla="*/ 281 h 952"/>
              <a:gd name="T46" fmla="*/ 960 w 1045"/>
              <a:gd name="T47" fmla="*/ 212 h 952"/>
              <a:gd name="T48" fmla="*/ 916 w 1045"/>
              <a:gd name="T49" fmla="*/ 135 h 952"/>
              <a:gd name="T50" fmla="*/ 869 w 1045"/>
              <a:gd name="T51" fmla="*/ 46 h 952"/>
              <a:gd name="T52" fmla="*/ 829 w 1045"/>
              <a:gd name="T53" fmla="*/ 68 h 952"/>
              <a:gd name="T54" fmla="*/ 774 w 1045"/>
              <a:gd name="T55" fmla="*/ 144 h 952"/>
              <a:gd name="T56" fmla="*/ 740 w 1045"/>
              <a:gd name="T57" fmla="*/ 139 h 952"/>
              <a:gd name="T58" fmla="*/ 693 w 1045"/>
              <a:gd name="T59" fmla="*/ 135 h 952"/>
              <a:gd name="T60" fmla="*/ 693 w 1045"/>
              <a:gd name="T61" fmla="*/ 78 h 952"/>
              <a:gd name="T62" fmla="*/ 643 w 1045"/>
              <a:gd name="T63" fmla="*/ 29 h 952"/>
              <a:gd name="T64" fmla="*/ 581 w 1045"/>
              <a:gd name="T65" fmla="*/ 27 h 952"/>
              <a:gd name="T66" fmla="*/ 524 w 1045"/>
              <a:gd name="T67" fmla="*/ 2 h 952"/>
              <a:gd name="T68" fmla="*/ 497 w 1045"/>
              <a:gd name="T69" fmla="*/ 70 h 952"/>
              <a:gd name="T70" fmla="*/ 461 w 1045"/>
              <a:gd name="T71" fmla="*/ 104 h 952"/>
              <a:gd name="T72" fmla="*/ 385 w 1045"/>
              <a:gd name="T73" fmla="*/ 175 h 952"/>
              <a:gd name="T74" fmla="*/ 376 w 1045"/>
              <a:gd name="T75" fmla="*/ 252 h 952"/>
              <a:gd name="T76" fmla="*/ 355 w 1045"/>
              <a:gd name="T77" fmla="*/ 290 h 952"/>
              <a:gd name="T78" fmla="*/ 334 w 1045"/>
              <a:gd name="T79" fmla="*/ 338 h 952"/>
              <a:gd name="T80" fmla="*/ 251 w 1045"/>
              <a:gd name="T81" fmla="*/ 374 h 952"/>
              <a:gd name="T82" fmla="*/ 179 w 1045"/>
              <a:gd name="T83" fmla="*/ 377 h 952"/>
              <a:gd name="T84" fmla="*/ 120 w 1045"/>
              <a:gd name="T85" fmla="*/ 425 h 952"/>
              <a:gd name="T86" fmla="*/ 86 w 1045"/>
              <a:gd name="T87" fmla="*/ 406 h 952"/>
              <a:gd name="T88" fmla="*/ 57 w 1045"/>
              <a:gd name="T89" fmla="*/ 413 h 952"/>
              <a:gd name="T90" fmla="*/ 36 w 1045"/>
              <a:gd name="T91" fmla="*/ 504 h 952"/>
              <a:gd name="T92" fmla="*/ 48 w 1045"/>
              <a:gd name="T93" fmla="*/ 542 h 952"/>
              <a:gd name="T94" fmla="*/ 95 w 1045"/>
              <a:gd name="T95" fmla="*/ 632 h 952"/>
              <a:gd name="T96" fmla="*/ 50 w 1045"/>
              <a:gd name="T97" fmla="*/ 726 h 952"/>
              <a:gd name="T98" fmla="*/ 19 w 1045"/>
              <a:gd name="T99" fmla="*/ 806 h 952"/>
              <a:gd name="T100" fmla="*/ 76 w 1045"/>
              <a:gd name="T101" fmla="*/ 865 h 952"/>
              <a:gd name="T102" fmla="*/ 289 w 1045"/>
              <a:gd name="T103" fmla="*/ 859 h 952"/>
              <a:gd name="T104" fmla="*/ 304 w 1045"/>
              <a:gd name="T105" fmla="*/ 815 h 952"/>
              <a:gd name="T106" fmla="*/ 387 w 1045"/>
              <a:gd name="T107" fmla="*/ 840 h 952"/>
              <a:gd name="T108" fmla="*/ 476 w 1045"/>
              <a:gd name="T109" fmla="*/ 869 h 952"/>
              <a:gd name="T110" fmla="*/ 495 w 1045"/>
              <a:gd name="T111" fmla="*/ 912 h 952"/>
              <a:gd name="T112" fmla="*/ 554 w 1045"/>
              <a:gd name="T113" fmla="*/ 899 h 952"/>
              <a:gd name="T114" fmla="*/ 573 w 1045"/>
              <a:gd name="T115" fmla="*/ 95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45" h="952">
                <a:moveTo>
                  <a:pt x="617" y="937"/>
                </a:moveTo>
                <a:lnTo>
                  <a:pt x="617" y="937"/>
                </a:lnTo>
                <a:lnTo>
                  <a:pt x="620" y="939"/>
                </a:lnTo>
                <a:lnTo>
                  <a:pt x="626" y="937"/>
                </a:lnTo>
                <a:lnTo>
                  <a:pt x="632" y="933"/>
                </a:lnTo>
                <a:lnTo>
                  <a:pt x="638" y="925"/>
                </a:lnTo>
                <a:lnTo>
                  <a:pt x="641" y="918"/>
                </a:lnTo>
                <a:lnTo>
                  <a:pt x="641" y="916"/>
                </a:lnTo>
                <a:lnTo>
                  <a:pt x="641" y="916"/>
                </a:lnTo>
                <a:lnTo>
                  <a:pt x="647" y="908"/>
                </a:lnTo>
                <a:lnTo>
                  <a:pt x="653" y="905"/>
                </a:lnTo>
                <a:lnTo>
                  <a:pt x="660" y="903"/>
                </a:lnTo>
                <a:lnTo>
                  <a:pt x="670" y="903"/>
                </a:lnTo>
                <a:lnTo>
                  <a:pt x="670" y="903"/>
                </a:lnTo>
                <a:lnTo>
                  <a:pt x="685" y="903"/>
                </a:lnTo>
                <a:lnTo>
                  <a:pt x="685" y="903"/>
                </a:lnTo>
                <a:lnTo>
                  <a:pt x="693" y="901"/>
                </a:lnTo>
                <a:lnTo>
                  <a:pt x="693" y="901"/>
                </a:lnTo>
                <a:lnTo>
                  <a:pt x="693" y="901"/>
                </a:lnTo>
                <a:lnTo>
                  <a:pt x="691" y="899"/>
                </a:lnTo>
                <a:lnTo>
                  <a:pt x="691" y="899"/>
                </a:lnTo>
                <a:lnTo>
                  <a:pt x="681" y="893"/>
                </a:lnTo>
                <a:lnTo>
                  <a:pt x="670" y="889"/>
                </a:lnTo>
                <a:lnTo>
                  <a:pt x="670" y="889"/>
                </a:lnTo>
                <a:lnTo>
                  <a:pt x="655" y="887"/>
                </a:lnTo>
                <a:lnTo>
                  <a:pt x="645" y="884"/>
                </a:lnTo>
                <a:lnTo>
                  <a:pt x="645" y="884"/>
                </a:lnTo>
                <a:lnTo>
                  <a:pt x="634" y="876"/>
                </a:lnTo>
                <a:lnTo>
                  <a:pt x="622" y="867"/>
                </a:lnTo>
                <a:lnTo>
                  <a:pt x="622" y="867"/>
                </a:lnTo>
                <a:lnTo>
                  <a:pt x="619" y="861"/>
                </a:lnTo>
                <a:lnTo>
                  <a:pt x="617" y="855"/>
                </a:lnTo>
                <a:lnTo>
                  <a:pt x="617" y="851"/>
                </a:lnTo>
                <a:lnTo>
                  <a:pt x="620" y="846"/>
                </a:lnTo>
                <a:lnTo>
                  <a:pt x="620" y="846"/>
                </a:lnTo>
                <a:lnTo>
                  <a:pt x="628" y="842"/>
                </a:lnTo>
                <a:lnTo>
                  <a:pt x="636" y="836"/>
                </a:lnTo>
                <a:lnTo>
                  <a:pt x="636" y="836"/>
                </a:lnTo>
                <a:lnTo>
                  <a:pt x="641" y="834"/>
                </a:lnTo>
                <a:lnTo>
                  <a:pt x="641" y="834"/>
                </a:lnTo>
                <a:lnTo>
                  <a:pt x="645" y="833"/>
                </a:lnTo>
                <a:lnTo>
                  <a:pt x="647" y="829"/>
                </a:lnTo>
                <a:lnTo>
                  <a:pt x="645" y="823"/>
                </a:lnTo>
                <a:lnTo>
                  <a:pt x="645" y="823"/>
                </a:lnTo>
                <a:lnTo>
                  <a:pt x="638" y="812"/>
                </a:lnTo>
                <a:lnTo>
                  <a:pt x="638" y="810"/>
                </a:lnTo>
                <a:lnTo>
                  <a:pt x="638" y="810"/>
                </a:lnTo>
                <a:lnTo>
                  <a:pt x="634" y="804"/>
                </a:lnTo>
                <a:lnTo>
                  <a:pt x="632" y="798"/>
                </a:lnTo>
                <a:lnTo>
                  <a:pt x="634" y="793"/>
                </a:lnTo>
                <a:lnTo>
                  <a:pt x="636" y="787"/>
                </a:lnTo>
                <a:lnTo>
                  <a:pt x="636" y="787"/>
                </a:lnTo>
                <a:lnTo>
                  <a:pt x="638" y="779"/>
                </a:lnTo>
                <a:lnTo>
                  <a:pt x="641" y="770"/>
                </a:lnTo>
                <a:lnTo>
                  <a:pt x="641" y="770"/>
                </a:lnTo>
                <a:lnTo>
                  <a:pt x="641" y="764"/>
                </a:lnTo>
                <a:lnTo>
                  <a:pt x="639" y="760"/>
                </a:lnTo>
                <a:lnTo>
                  <a:pt x="638" y="757"/>
                </a:lnTo>
                <a:lnTo>
                  <a:pt x="634" y="755"/>
                </a:lnTo>
                <a:lnTo>
                  <a:pt x="634" y="755"/>
                </a:lnTo>
                <a:lnTo>
                  <a:pt x="628" y="749"/>
                </a:lnTo>
                <a:lnTo>
                  <a:pt x="626" y="747"/>
                </a:lnTo>
                <a:lnTo>
                  <a:pt x="624" y="741"/>
                </a:lnTo>
                <a:lnTo>
                  <a:pt x="624" y="741"/>
                </a:lnTo>
                <a:lnTo>
                  <a:pt x="622" y="740"/>
                </a:lnTo>
                <a:lnTo>
                  <a:pt x="619" y="736"/>
                </a:lnTo>
                <a:lnTo>
                  <a:pt x="605" y="730"/>
                </a:lnTo>
                <a:lnTo>
                  <a:pt x="605" y="730"/>
                </a:lnTo>
                <a:lnTo>
                  <a:pt x="590" y="723"/>
                </a:lnTo>
                <a:lnTo>
                  <a:pt x="573" y="711"/>
                </a:lnTo>
                <a:lnTo>
                  <a:pt x="573" y="711"/>
                </a:lnTo>
                <a:lnTo>
                  <a:pt x="565" y="705"/>
                </a:lnTo>
                <a:lnTo>
                  <a:pt x="560" y="698"/>
                </a:lnTo>
                <a:lnTo>
                  <a:pt x="556" y="692"/>
                </a:lnTo>
                <a:lnTo>
                  <a:pt x="554" y="687"/>
                </a:lnTo>
                <a:lnTo>
                  <a:pt x="554" y="687"/>
                </a:lnTo>
                <a:lnTo>
                  <a:pt x="556" y="679"/>
                </a:lnTo>
                <a:lnTo>
                  <a:pt x="560" y="673"/>
                </a:lnTo>
                <a:lnTo>
                  <a:pt x="564" y="666"/>
                </a:lnTo>
                <a:lnTo>
                  <a:pt x="571" y="660"/>
                </a:lnTo>
                <a:lnTo>
                  <a:pt x="571" y="660"/>
                </a:lnTo>
                <a:lnTo>
                  <a:pt x="584" y="645"/>
                </a:lnTo>
                <a:lnTo>
                  <a:pt x="586" y="641"/>
                </a:lnTo>
                <a:lnTo>
                  <a:pt x="588" y="635"/>
                </a:lnTo>
                <a:lnTo>
                  <a:pt x="588" y="635"/>
                </a:lnTo>
                <a:lnTo>
                  <a:pt x="590" y="632"/>
                </a:lnTo>
                <a:lnTo>
                  <a:pt x="590" y="632"/>
                </a:lnTo>
                <a:lnTo>
                  <a:pt x="594" y="626"/>
                </a:lnTo>
                <a:lnTo>
                  <a:pt x="598" y="622"/>
                </a:lnTo>
                <a:lnTo>
                  <a:pt x="602" y="622"/>
                </a:lnTo>
                <a:lnTo>
                  <a:pt x="607" y="624"/>
                </a:lnTo>
                <a:lnTo>
                  <a:pt x="607" y="624"/>
                </a:lnTo>
                <a:lnTo>
                  <a:pt x="613" y="624"/>
                </a:lnTo>
                <a:lnTo>
                  <a:pt x="617" y="622"/>
                </a:lnTo>
                <a:lnTo>
                  <a:pt x="617" y="622"/>
                </a:lnTo>
                <a:lnTo>
                  <a:pt x="620" y="618"/>
                </a:lnTo>
                <a:lnTo>
                  <a:pt x="624" y="616"/>
                </a:lnTo>
                <a:lnTo>
                  <a:pt x="630" y="614"/>
                </a:lnTo>
                <a:lnTo>
                  <a:pt x="636" y="614"/>
                </a:lnTo>
                <a:lnTo>
                  <a:pt x="636" y="614"/>
                </a:lnTo>
                <a:lnTo>
                  <a:pt x="647" y="614"/>
                </a:lnTo>
                <a:lnTo>
                  <a:pt x="647" y="614"/>
                </a:lnTo>
                <a:lnTo>
                  <a:pt x="660" y="614"/>
                </a:lnTo>
                <a:lnTo>
                  <a:pt x="675" y="618"/>
                </a:lnTo>
                <a:lnTo>
                  <a:pt x="675" y="618"/>
                </a:lnTo>
                <a:lnTo>
                  <a:pt x="693" y="624"/>
                </a:lnTo>
                <a:lnTo>
                  <a:pt x="693" y="624"/>
                </a:lnTo>
                <a:lnTo>
                  <a:pt x="704" y="626"/>
                </a:lnTo>
                <a:lnTo>
                  <a:pt x="710" y="626"/>
                </a:lnTo>
                <a:lnTo>
                  <a:pt x="712" y="624"/>
                </a:lnTo>
                <a:lnTo>
                  <a:pt x="713" y="620"/>
                </a:lnTo>
                <a:lnTo>
                  <a:pt x="713" y="620"/>
                </a:lnTo>
                <a:lnTo>
                  <a:pt x="717" y="609"/>
                </a:lnTo>
                <a:lnTo>
                  <a:pt x="717" y="609"/>
                </a:lnTo>
                <a:lnTo>
                  <a:pt x="719" y="603"/>
                </a:lnTo>
                <a:lnTo>
                  <a:pt x="723" y="601"/>
                </a:lnTo>
                <a:lnTo>
                  <a:pt x="727" y="599"/>
                </a:lnTo>
                <a:lnTo>
                  <a:pt x="730" y="597"/>
                </a:lnTo>
                <a:lnTo>
                  <a:pt x="740" y="599"/>
                </a:lnTo>
                <a:lnTo>
                  <a:pt x="753" y="603"/>
                </a:lnTo>
                <a:lnTo>
                  <a:pt x="753" y="603"/>
                </a:lnTo>
                <a:lnTo>
                  <a:pt x="772" y="609"/>
                </a:lnTo>
                <a:lnTo>
                  <a:pt x="784" y="609"/>
                </a:lnTo>
                <a:lnTo>
                  <a:pt x="795" y="609"/>
                </a:lnTo>
                <a:lnTo>
                  <a:pt x="795" y="609"/>
                </a:lnTo>
                <a:lnTo>
                  <a:pt x="816" y="605"/>
                </a:lnTo>
                <a:lnTo>
                  <a:pt x="821" y="603"/>
                </a:lnTo>
                <a:lnTo>
                  <a:pt x="825" y="599"/>
                </a:lnTo>
                <a:lnTo>
                  <a:pt x="825" y="599"/>
                </a:lnTo>
                <a:lnTo>
                  <a:pt x="827" y="597"/>
                </a:lnTo>
                <a:lnTo>
                  <a:pt x="827" y="594"/>
                </a:lnTo>
                <a:lnTo>
                  <a:pt x="827" y="586"/>
                </a:lnTo>
                <a:lnTo>
                  <a:pt x="827" y="586"/>
                </a:lnTo>
                <a:lnTo>
                  <a:pt x="827" y="575"/>
                </a:lnTo>
                <a:lnTo>
                  <a:pt x="827" y="563"/>
                </a:lnTo>
                <a:lnTo>
                  <a:pt x="827" y="563"/>
                </a:lnTo>
                <a:lnTo>
                  <a:pt x="829" y="548"/>
                </a:lnTo>
                <a:lnTo>
                  <a:pt x="831" y="537"/>
                </a:lnTo>
                <a:lnTo>
                  <a:pt x="831" y="537"/>
                </a:lnTo>
                <a:lnTo>
                  <a:pt x="833" y="533"/>
                </a:lnTo>
                <a:lnTo>
                  <a:pt x="835" y="531"/>
                </a:lnTo>
                <a:lnTo>
                  <a:pt x="842" y="527"/>
                </a:lnTo>
                <a:lnTo>
                  <a:pt x="850" y="529"/>
                </a:lnTo>
                <a:lnTo>
                  <a:pt x="859" y="531"/>
                </a:lnTo>
                <a:lnTo>
                  <a:pt x="859" y="531"/>
                </a:lnTo>
                <a:lnTo>
                  <a:pt x="869" y="533"/>
                </a:lnTo>
                <a:lnTo>
                  <a:pt x="878" y="533"/>
                </a:lnTo>
                <a:lnTo>
                  <a:pt x="878" y="533"/>
                </a:lnTo>
                <a:lnTo>
                  <a:pt x="886" y="531"/>
                </a:lnTo>
                <a:lnTo>
                  <a:pt x="894" y="527"/>
                </a:lnTo>
                <a:lnTo>
                  <a:pt x="905" y="514"/>
                </a:lnTo>
                <a:lnTo>
                  <a:pt x="905" y="514"/>
                </a:lnTo>
                <a:lnTo>
                  <a:pt x="909" y="508"/>
                </a:lnTo>
                <a:lnTo>
                  <a:pt x="909" y="508"/>
                </a:lnTo>
                <a:lnTo>
                  <a:pt x="913" y="504"/>
                </a:lnTo>
                <a:lnTo>
                  <a:pt x="918" y="503"/>
                </a:lnTo>
                <a:lnTo>
                  <a:pt x="930" y="503"/>
                </a:lnTo>
                <a:lnTo>
                  <a:pt x="930" y="503"/>
                </a:lnTo>
                <a:lnTo>
                  <a:pt x="937" y="503"/>
                </a:lnTo>
                <a:lnTo>
                  <a:pt x="943" y="501"/>
                </a:lnTo>
                <a:lnTo>
                  <a:pt x="943" y="501"/>
                </a:lnTo>
                <a:lnTo>
                  <a:pt x="947" y="497"/>
                </a:lnTo>
                <a:lnTo>
                  <a:pt x="947" y="493"/>
                </a:lnTo>
                <a:lnTo>
                  <a:pt x="945" y="482"/>
                </a:lnTo>
                <a:lnTo>
                  <a:pt x="945" y="482"/>
                </a:lnTo>
                <a:lnTo>
                  <a:pt x="941" y="467"/>
                </a:lnTo>
                <a:lnTo>
                  <a:pt x="941" y="467"/>
                </a:lnTo>
                <a:lnTo>
                  <a:pt x="941" y="463"/>
                </a:lnTo>
                <a:lnTo>
                  <a:pt x="941" y="459"/>
                </a:lnTo>
                <a:lnTo>
                  <a:pt x="945" y="455"/>
                </a:lnTo>
                <a:lnTo>
                  <a:pt x="949" y="455"/>
                </a:lnTo>
                <a:lnTo>
                  <a:pt x="949" y="455"/>
                </a:lnTo>
                <a:lnTo>
                  <a:pt x="954" y="455"/>
                </a:lnTo>
                <a:lnTo>
                  <a:pt x="960" y="457"/>
                </a:lnTo>
                <a:lnTo>
                  <a:pt x="960" y="457"/>
                </a:lnTo>
                <a:lnTo>
                  <a:pt x="971" y="459"/>
                </a:lnTo>
                <a:lnTo>
                  <a:pt x="971" y="459"/>
                </a:lnTo>
                <a:lnTo>
                  <a:pt x="979" y="459"/>
                </a:lnTo>
                <a:lnTo>
                  <a:pt x="986" y="457"/>
                </a:lnTo>
                <a:lnTo>
                  <a:pt x="986" y="457"/>
                </a:lnTo>
                <a:lnTo>
                  <a:pt x="990" y="455"/>
                </a:lnTo>
                <a:lnTo>
                  <a:pt x="994" y="450"/>
                </a:lnTo>
                <a:lnTo>
                  <a:pt x="994" y="450"/>
                </a:lnTo>
                <a:lnTo>
                  <a:pt x="1002" y="440"/>
                </a:lnTo>
                <a:lnTo>
                  <a:pt x="1013" y="429"/>
                </a:lnTo>
                <a:lnTo>
                  <a:pt x="1013" y="429"/>
                </a:lnTo>
                <a:lnTo>
                  <a:pt x="1022" y="421"/>
                </a:lnTo>
                <a:lnTo>
                  <a:pt x="1030" y="413"/>
                </a:lnTo>
                <a:lnTo>
                  <a:pt x="1030" y="413"/>
                </a:lnTo>
                <a:lnTo>
                  <a:pt x="1036" y="406"/>
                </a:lnTo>
                <a:lnTo>
                  <a:pt x="1036" y="406"/>
                </a:lnTo>
                <a:lnTo>
                  <a:pt x="1043" y="395"/>
                </a:lnTo>
                <a:lnTo>
                  <a:pt x="1045" y="389"/>
                </a:lnTo>
                <a:lnTo>
                  <a:pt x="1045" y="383"/>
                </a:lnTo>
                <a:lnTo>
                  <a:pt x="1045" y="383"/>
                </a:lnTo>
                <a:lnTo>
                  <a:pt x="1043" y="381"/>
                </a:lnTo>
                <a:lnTo>
                  <a:pt x="1041" y="377"/>
                </a:lnTo>
                <a:lnTo>
                  <a:pt x="1034" y="374"/>
                </a:lnTo>
                <a:lnTo>
                  <a:pt x="1034" y="374"/>
                </a:lnTo>
                <a:lnTo>
                  <a:pt x="1024" y="366"/>
                </a:lnTo>
                <a:lnTo>
                  <a:pt x="1019" y="360"/>
                </a:lnTo>
                <a:lnTo>
                  <a:pt x="1015" y="355"/>
                </a:lnTo>
                <a:lnTo>
                  <a:pt x="1015" y="355"/>
                </a:lnTo>
                <a:lnTo>
                  <a:pt x="1013" y="347"/>
                </a:lnTo>
                <a:lnTo>
                  <a:pt x="1013" y="341"/>
                </a:lnTo>
                <a:lnTo>
                  <a:pt x="1015" y="336"/>
                </a:lnTo>
                <a:lnTo>
                  <a:pt x="1021" y="332"/>
                </a:lnTo>
                <a:lnTo>
                  <a:pt x="1021" y="332"/>
                </a:lnTo>
                <a:lnTo>
                  <a:pt x="1022" y="328"/>
                </a:lnTo>
                <a:lnTo>
                  <a:pt x="1024" y="324"/>
                </a:lnTo>
                <a:lnTo>
                  <a:pt x="1024" y="322"/>
                </a:lnTo>
                <a:lnTo>
                  <a:pt x="1024" y="322"/>
                </a:lnTo>
                <a:lnTo>
                  <a:pt x="1022" y="321"/>
                </a:lnTo>
                <a:lnTo>
                  <a:pt x="1021" y="319"/>
                </a:lnTo>
                <a:lnTo>
                  <a:pt x="1015" y="321"/>
                </a:lnTo>
                <a:lnTo>
                  <a:pt x="1015" y="321"/>
                </a:lnTo>
                <a:lnTo>
                  <a:pt x="1005" y="321"/>
                </a:lnTo>
                <a:lnTo>
                  <a:pt x="1000" y="319"/>
                </a:lnTo>
                <a:lnTo>
                  <a:pt x="996" y="317"/>
                </a:lnTo>
                <a:lnTo>
                  <a:pt x="996" y="317"/>
                </a:lnTo>
                <a:lnTo>
                  <a:pt x="990" y="311"/>
                </a:lnTo>
                <a:lnTo>
                  <a:pt x="985" y="307"/>
                </a:lnTo>
                <a:lnTo>
                  <a:pt x="985" y="307"/>
                </a:lnTo>
                <a:lnTo>
                  <a:pt x="971" y="300"/>
                </a:lnTo>
                <a:lnTo>
                  <a:pt x="971" y="300"/>
                </a:lnTo>
                <a:lnTo>
                  <a:pt x="968" y="296"/>
                </a:lnTo>
                <a:lnTo>
                  <a:pt x="966" y="292"/>
                </a:lnTo>
                <a:lnTo>
                  <a:pt x="966" y="285"/>
                </a:lnTo>
                <a:lnTo>
                  <a:pt x="966" y="285"/>
                </a:lnTo>
                <a:lnTo>
                  <a:pt x="966" y="281"/>
                </a:lnTo>
                <a:lnTo>
                  <a:pt x="966" y="277"/>
                </a:lnTo>
                <a:lnTo>
                  <a:pt x="966" y="277"/>
                </a:lnTo>
                <a:lnTo>
                  <a:pt x="962" y="269"/>
                </a:lnTo>
                <a:lnTo>
                  <a:pt x="962" y="260"/>
                </a:lnTo>
                <a:lnTo>
                  <a:pt x="962" y="241"/>
                </a:lnTo>
                <a:lnTo>
                  <a:pt x="962" y="241"/>
                </a:lnTo>
                <a:lnTo>
                  <a:pt x="964" y="230"/>
                </a:lnTo>
                <a:lnTo>
                  <a:pt x="964" y="230"/>
                </a:lnTo>
                <a:lnTo>
                  <a:pt x="962" y="220"/>
                </a:lnTo>
                <a:lnTo>
                  <a:pt x="960" y="212"/>
                </a:lnTo>
                <a:lnTo>
                  <a:pt x="952" y="194"/>
                </a:lnTo>
                <a:lnTo>
                  <a:pt x="952" y="194"/>
                </a:lnTo>
                <a:lnTo>
                  <a:pt x="947" y="176"/>
                </a:lnTo>
                <a:lnTo>
                  <a:pt x="947" y="176"/>
                </a:lnTo>
                <a:lnTo>
                  <a:pt x="939" y="165"/>
                </a:lnTo>
                <a:lnTo>
                  <a:pt x="931" y="156"/>
                </a:lnTo>
                <a:lnTo>
                  <a:pt x="931" y="156"/>
                </a:lnTo>
                <a:lnTo>
                  <a:pt x="924" y="146"/>
                </a:lnTo>
                <a:lnTo>
                  <a:pt x="916" y="135"/>
                </a:lnTo>
                <a:lnTo>
                  <a:pt x="916" y="135"/>
                </a:lnTo>
                <a:lnTo>
                  <a:pt x="903" y="110"/>
                </a:lnTo>
                <a:lnTo>
                  <a:pt x="903" y="110"/>
                </a:lnTo>
                <a:lnTo>
                  <a:pt x="888" y="87"/>
                </a:lnTo>
                <a:lnTo>
                  <a:pt x="888" y="87"/>
                </a:lnTo>
                <a:lnTo>
                  <a:pt x="882" y="78"/>
                </a:lnTo>
                <a:lnTo>
                  <a:pt x="876" y="70"/>
                </a:lnTo>
                <a:lnTo>
                  <a:pt x="871" y="55"/>
                </a:lnTo>
                <a:lnTo>
                  <a:pt x="871" y="55"/>
                </a:lnTo>
                <a:lnTo>
                  <a:pt x="869" y="46"/>
                </a:lnTo>
                <a:lnTo>
                  <a:pt x="869" y="46"/>
                </a:lnTo>
                <a:lnTo>
                  <a:pt x="867" y="44"/>
                </a:lnTo>
                <a:lnTo>
                  <a:pt x="867" y="44"/>
                </a:lnTo>
                <a:lnTo>
                  <a:pt x="863" y="44"/>
                </a:lnTo>
                <a:lnTo>
                  <a:pt x="863" y="44"/>
                </a:lnTo>
                <a:lnTo>
                  <a:pt x="858" y="46"/>
                </a:lnTo>
                <a:lnTo>
                  <a:pt x="858" y="46"/>
                </a:lnTo>
                <a:lnTo>
                  <a:pt x="852" y="48"/>
                </a:lnTo>
                <a:lnTo>
                  <a:pt x="844" y="53"/>
                </a:lnTo>
                <a:lnTo>
                  <a:pt x="837" y="61"/>
                </a:lnTo>
                <a:lnTo>
                  <a:pt x="829" y="68"/>
                </a:lnTo>
                <a:lnTo>
                  <a:pt x="829" y="68"/>
                </a:lnTo>
                <a:lnTo>
                  <a:pt x="820" y="85"/>
                </a:lnTo>
                <a:lnTo>
                  <a:pt x="812" y="101"/>
                </a:lnTo>
                <a:lnTo>
                  <a:pt x="812" y="101"/>
                </a:lnTo>
                <a:lnTo>
                  <a:pt x="801" y="120"/>
                </a:lnTo>
                <a:lnTo>
                  <a:pt x="793" y="129"/>
                </a:lnTo>
                <a:lnTo>
                  <a:pt x="784" y="137"/>
                </a:lnTo>
                <a:lnTo>
                  <a:pt x="782" y="139"/>
                </a:lnTo>
                <a:lnTo>
                  <a:pt x="782" y="139"/>
                </a:lnTo>
                <a:lnTo>
                  <a:pt x="774" y="144"/>
                </a:lnTo>
                <a:lnTo>
                  <a:pt x="768" y="146"/>
                </a:lnTo>
                <a:lnTo>
                  <a:pt x="768" y="146"/>
                </a:lnTo>
                <a:lnTo>
                  <a:pt x="766" y="146"/>
                </a:lnTo>
                <a:lnTo>
                  <a:pt x="765" y="144"/>
                </a:lnTo>
                <a:lnTo>
                  <a:pt x="765" y="144"/>
                </a:lnTo>
                <a:lnTo>
                  <a:pt x="761" y="142"/>
                </a:lnTo>
                <a:lnTo>
                  <a:pt x="755" y="140"/>
                </a:lnTo>
                <a:lnTo>
                  <a:pt x="755" y="140"/>
                </a:lnTo>
                <a:lnTo>
                  <a:pt x="748" y="139"/>
                </a:lnTo>
                <a:lnTo>
                  <a:pt x="740" y="139"/>
                </a:lnTo>
                <a:lnTo>
                  <a:pt x="729" y="144"/>
                </a:lnTo>
                <a:lnTo>
                  <a:pt x="729" y="144"/>
                </a:lnTo>
                <a:lnTo>
                  <a:pt x="715" y="152"/>
                </a:lnTo>
                <a:lnTo>
                  <a:pt x="715" y="152"/>
                </a:lnTo>
                <a:lnTo>
                  <a:pt x="708" y="154"/>
                </a:lnTo>
                <a:lnTo>
                  <a:pt x="702" y="154"/>
                </a:lnTo>
                <a:lnTo>
                  <a:pt x="698" y="152"/>
                </a:lnTo>
                <a:lnTo>
                  <a:pt x="694" y="148"/>
                </a:lnTo>
                <a:lnTo>
                  <a:pt x="694" y="148"/>
                </a:lnTo>
                <a:lnTo>
                  <a:pt x="693" y="135"/>
                </a:lnTo>
                <a:lnTo>
                  <a:pt x="693" y="135"/>
                </a:lnTo>
                <a:lnTo>
                  <a:pt x="691" y="129"/>
                </a:lnTo>
                <a:lnTo>
                  <a:pt x="691" y="129"/>
                </a:lnTo>
                <a:lnTo>
                  <a:pt x="691" y="121"/>
                </a:lnTo>
                <a:lnTo>
                  <a:pt x="693" y="114"/>
                </a:lnTo>
                <a:lnTo>
                  <a:pt x="696" y="103"/>
                </a:lnTo>
                <a:lnTo>
                  <a:pt x="696" y="103"/>
                </a:lnTo>
                <a:lnTo>
                  <a:pt x="700" y="93"/>
                </a:lnTo>
                <a:lnTo>
                  <a:pt x="700" y="93"/>
                </a:lnTo>
                <a:lnTo>
                  <a:pt x="693" y="78"/>
                </a:lnTo>
                <a:lnTo>
                  <a:pt x="693" y="78"/>
                </a:lnTo>
                <a:lnTo>
                  <a:pt x="685" y="59"/>
                </a:lnTo>
                <a:lnTo>
                  <a:pt x="675" y="38"/>
                </a:lnTo>
                <a:lnTo>
                  <a:pt x="675" y="38"/>
                </a:lnTo>
                <a:lnTo>
                  <a:pt x="674" y="32"/>
                </a:lnTo>
                <a:lnTo>
                  <a:pt x="672" y="29"/>
                </a:lnTo>
                <a:lnTo>
                  <a:pt x="668" y="27"/>
                </a:lnTo>
                <a:lnTo>
                  <a:pt x="662" y="27"/>
                </a:lnTo>
                <a:lnTo>
                  <a:pt x="653" y="27"/>
                </a:lnTo>
                <a:lnTo>
                  <a:pt x="643" y="29"/>
                </a:lnTo>
                <a:lnTo>
                  <a:pt x="643" y="29"/>
                </a:lnTo>
                <a:lnTo>
                  <a:pt x="630" y="32"/>
                </a:lnTo>
                <a:lnTo>
                  <a:pt x="630" y="32"/>
                </a:lnTo>
                <a:lnTo>
                  <a:pt x="624" y="36"/>
                </a:lnTo>
                <a:lnTo>
                  <a:pt x="624" y="36"/>
                </a:lnTo>
                <a:lnTo>
                  <a:pt x="613" y="38"/>
                </a:lnTo>
                <a:lnTo>
                  <a:pt x="603" y="36"/>
                </a:lnTo>
                <a:lnTo>
                  <a:pt x="603" y="36"/>
                </a:lnTo>
                <a:lnTo>
                  <a:pt x="590" y="32"/>
                </a:lnTo>
                <a:lnTo>
                  <a:pt x="581" y="27"/>
                </a:lnTo>
                <a:lnTo>
                  <a:pt x="581" y="27"/>
                </a:lnTo>
                <a:lnTo>
                  <a:pt x="569" y="19"/>
                </a:lnTo>
                <a:lnTo>
                  <a:pt x="569" y="19"/>
                </a:lnTo>
                <a:lnTo>
                  <a:pt x="558" y="10"/>
                </a:lnTo>
                <a:lnTo>
                  <a:pt x="548" y="6"/>
                </a:lnTo>
                <a:lnTo>
                  <a:pt x="539" y="2"/>
                </a:lnTo>
                <a:lnTo>
                  <a:pt x="539" y="2"/>
                </a:lnTo>
                <a:lnTo>
                  <a:pt x="529" y="0"/>
                </a:lnTo>
                <a:lnTo>
                  <a:pt x="526" y="0"/>
                </a:lnTo>
                <a:lnTo>
                  <a:pt x="524" y="2"/>
                </a:lnTo>
                <a:lnTo>
                  <a:pt x="522" y="2"/>
                </a:lnTo>
                <a:lnTo>
                  <a:pt x="522" y="2"/>
                </a:lnTo>
                <a:lnTo>
                  <a:pt x="524" y="8"/>
                </a:lnTo>
                <a:lnTo>
                  <a:pt x="522" y="15"/>
                </a:lnTo>
                <a:lnTo>
                  <a:pt x="512" y="30"/>
                </a:lnTo>
                <a:lnTo>
                  <a:pt x="512" y="30"/>
                </a:lnTo>
                <a:lnTo>
                  <a:pt x="505" y="49"/>
                </a:lnTo>
                <a:lnTo>
                  <a:pt x="501" y="59"/>
                </a:lnTo>
                <a:lnTo>
                  <a:pt x="497" y="70"/>
                </a:lnTo>
                <a:lnTo>
                  <a:pt x="497" y="70"/>
                </a:lnTo>
                <a:lnTo>
                  <a:pt x="495" y="82"/>
                </a:lnTo>
                <a:lnTo>
                  <a:pt x="492" y="89"/>
                </a:lnTo>
                <a:lnTo>
                  <a:pt x="488" y="93"/>
                </a:lnTo>
                <a:lnTo>
                  <a:pt x="486" y="97"/>
                </a:lnTo>
                <a:lnTo>
                  <a:pt x="478" y="101"/>
                </a:lnTo>
                <a:lnTo>
                  <a:pt x="471" y="101"/>
                </a:lnTo>
                <a:lnTo>
                  <a:pt x="471" y="101"/>
                </a:lnTo>
                <a:lnTo>
                  <a:pt x="465" y="103"/>
                </a:lnTo>
                <a:lnTo>
                  <a:pt x="461" y="104"/>
                </a:lnTo>
                <a:lnTo>
                  <a:pt x="461" y="104"/>
                </a:lnTo>
                <a:lnTo>
                  <a:pt x="461" y="104"/>
                </a:lnTo>
                <a:lnTo>
                  <a:pt x="450" y="118"/>
                </a:lnTo>
                <a:lnTo>
                  <a:pt x="435" y="133"/>
                </a:lnTo>
                <a:lnTo>
                  <a:pt x="435" y="133"/>
                </a:lnTo>
                <a:lnTo>
                  <a:pt x="416" y="148"/>
                </a:lnTo>
                <a:lnTo>
                  <a:pt x="395" y="161"/>
                </a:lnTo>
                <a:lnTo>
                  <a:pt x="395" y="161"/>
                </a:lnTo>
                <a:lnTo>
                  <a:pt x="391" y="165"/>
                </a:lnTo>
                <a:lnTo>
                  <a:pt x="387" y="169"/>
                </a:lnTo>
                <a:lnTo>
                  <a:pt x="385" y="175"/>
                </a:lnTo>
                <a:lnTo>
                  <a:pt x="385" y="182"/>
                </a:lnTo>
                <a:lnTo>
                  <a:pt x="385" y="195"/>
                </a:lnTo>
                <a:lnTo>
                  <a:pt x="387" y="209"/>
                </a:lnTo>
                <a:lnTo>
                  <a:pt x="387" y="209"/>
                </a:lnTo>
                <a:lnTo>
                  <a:pt x="389" y="230"/>
                </a:lnTo>
                <a:lnTo>
                  <a:pt x="389" y="237"/>
                </a:lnTo>
                <a:lnTo>
                  <a:pt x="385" y="245"/>
                </a:lnTo>
                <a:lnTo>
                  <a:pt x="385" y="245"/>
                </a:lnTo>
                <a:lnTo>
                  <a:pt x="380" y="250"/>
                </a:lnTo>
                <a:lnTo>
                  <a:pt x="376" y="252"/>
                </a:lnTo>
                <a:lnTo>
                  <a:pt x="366" y="254"/>
                </a:lnTo>
                <a:lnTo>
                  <a:pt x="366" y="254"/>
                </a:lnTo>
                <a:lnTo>
                  <a:pt x="363" y="254"/>
                </a:lnTo>
                <a:lnTo>
                  <a:pt x="359" y="254"/>
                </a:lnTo>
                <a:lnTo>
                  <a:pt x="357" y="258"/>
                </a:lnTo>
                <a:lnTo>
                  <a:pt x="353" y="264"/>
                </a:lnTo>
                <a:lnTo>
                  <a:pt x="353" y="264"/>
                </a:lnTo>
                <a:lnTo>
                  <a:pt x="351" y="271"/>
                </a:lnTo>
                <a:lnTo>
                  <a:pt x="351" y="277"/>
                </a:lnTo>
                <a:lnTo>
                  <a:pt x="355" y="290"/>
                </a:lnTo>
                <a:lnTo>
                  <a:pt x="355" y="290"/>
                </a:lnTo>
                <a:lnTo>
                  <a:pt x="357" y="296"/>
                </a:lnTo>
                <a:lnTo>
                  <a:pt x="359" y="304"/>
                </a:lnTo>
                <a:lnTo>
                  <a:pt x="357" y="311"/>
                </a:lnTo>
                <a:lnTo>
                  <a:pt x="353" y="317"/>
                </a:lnTo>
                <a:lnTo>
                  <a:pt x="353" y="317"/>
                </a:lnTo>
                <a:lnTo>
                  <a:pt x="349" y="322"/>
                </a:lnTo>
                <a:lnTo>
                  <a:pt x="349" y="322"/>
                </a:lnTo>
                <a:lnTo>
                  <a:pt x="344" y="332"/>
                </a:lnTo>
                <a:lnTo>
                  <a:pt x="334" y="338"/>
                </a:lnTo>
                <a:lnTo>
                  <a:pt x="323" y="343"/>
                </a:lnTo>
                <a:lnTo>
                  <a:pt x="304" y="347"/>
                </a:lnTo>
                <a:lnTo>
                  <a:pt x="304" y="347"/>
                </a:lnTo>
                <a:lnTo>
                  <a:pt x="289" y="349"/>
                </a:lnTo>
                <a:lnTo>
                  <a:pt x="279" y="353"/>
                </a:lnTo>
                <a:lnTo>
                  <a:pt x="272" y="357"/>
                </a:lnTo>
                <a:lnTo>
                  <a:pt x="266" y="362"/>
                </a:lnTo>
                <a:lnTo>
                  <a:pt x="266" y="362"/>
                </a:lnTo>
                <a:lnTo>
                  <a:pt x="251" y="374"/>
                </a:lnTo>
                <a:lnTo>
                  <a:pt x="251" y="374"/>
                </a:lnTo>
                <a:lnTo>
                  <a:pt x="239" y="379"/>
                </a:lnTo>
                <a:lnTo>
                  <a:pt x="230" y="381"/>
                </a:lnTo>
                <a:lnTo>
                  <a:pt x="220" y="381"/>
                </a:lnTo>
                <a:lnTo>
                  <a:pt x="213" y="377"/>
                </a:lnTo>
                <a:lnTo>
                  <a:pt x="213" y="377"/>
                </a:lnTo>
                <a:lnTo>
                  <a:pt x="203" y="376"/>
                </a:lnTo>
                <a:lnTo>
                  <a:pt x="196" y="374"/>
                </a:lnTo>
                <a:lnTo>
                  <a:pt x="196" y="374"/>
                </a:lnTo>
                <a:lnTo>
                  <a:pt x="188" y="376"/>
                </a:lnTo>
                <a:lnTo>
                  <a:pt x="179" y="377"/>
                </a:lnTo>
                <a:lnTo>
                  <a:pt x="160" y="389"/>
                </a:lnTo>
                <a:lnTo>
                  <a:pt x="160" y="389"/>
                </a:lnTo>
                <a:lnTo>
                  <a:pt x="137" y="404"/>
                </a:lnTo>
                <a:lnTo>
                  <a:pt x="131" y="412"/>
                </a:lnTo>
                <a:lnTo>
                  <a:pt x="127" y="417"/>
                </a:lnTo>
                <a:lnTo>
                  <a:pt x="127" y="417"/>
                </a:lnTo>
                <a:lnTo>
                  <a:pt x="127" y="417"/>
                </a:lnTo>
                <a:lnTo>
                  <a:pt x="126" y="421"/>
                </a:lnTo>
                <a:lnTo>
                  <a:pt x="122" y="425"/>
                </a:lnTo>
                <a:lnTo>
                  <a:pt x="120" y="425"/>
                </a:lnTo>
                <a:lnTo>
                  <a:pt x="120" y="425"/>
                </a:lnTo>
                <a:lnTo>
                  <a:pt x="116" y="427"/>
                </a:lnTo>
                <a:lnTo>
                  <a:pt x="110" y="427"/>
                </a:lnTo>
                <a:lnTo>
                  <a:pt x="110" y="427"/>
                </a:lnTo>
                <a:lnTo>
                  <a:pt x="105" y="425"/>
                </a:lnTo>
                <a:lnTo>
                  <a:pt x="99" y="423"/>
                </a:lnTo>
                <a:lnTo>
                  <a:pt x="99" y="423"/>
                </a:lnTo>
                <a:lnTo>
                  <a:pt x="91" y="415"/>
                </a:lnTo>
                <a:lnTo>
                  <a:pt x="88" y="412"/>
                </a:lnTo>
                <a:lnTo>
                  <a:pt x="86" y="406"/>
                </a:lnTo>
                <a:lnTo>
                  <a:pt x="86" y="406"/>
                </a:lnTo>
                <a:lnTo>
                  <a:pt x="86" y="402"/>
                </a:lnTo>
                <a:lnTo>
                  <a:pt x="86" y="402"/>
                </a:lnTo>
                <a:lnTo>
                  <a:pt x="84" y="400"/>
                </a:lnTo>
                <a:lnTo>
                  <a:pt x="80" y="400"/>
                </a:lnTo>
                <a:lnTo>
                  <a:pt x="80" y="400"/>
                </a:lnTo>
                <a:lnTo>
                  <a:pt x="74" y="402"/>
                </a:lnTo>
                <a:lnTo>
                  <a:pt x="69" y="406"/>
                </a:lnTo>
                <a:lnTo>
                  <a:pt x="69" y="406"/>
                </a:lnTo>
                <a:lnTo>
                  <a:pt x="57" y="413"/>
                </a:lnTo>
                <a:lnTo>
                  <a:pt x="48" y="421"/>
                </a:lnTo>
                <a:lnTo>
                  <a:pt x="48" y="421"/>
                </a:lnTo>
                <a:lnTo>
                  <a:pt x="44" y="427"/>
                </a:lnTo>
                <a:lnTo>
                  <a:pt x="42" y="434"/>
                </a:lnTo>
                <a:lnTo>
                  <a:pt x="42" y="457"/>
                </a:lnTo>
                <a:lnTo>
                  <a:pt x="42" y="457"/>
                </a:lnTo>
                <a:lnTo>
                  <a:pt x="42" y="482"/>
                </a:lnTo>
                <a:lnTo>
                  <a:pt x="42" y="482"/>
                </a:lnTo>
                <a:lnTo>
                  <a:pt x="40" y="495"/>
                </a:lnTo>
                <a:lnTo>
                  <a:pt x="36" y="504"/>
                </a:lnTo>
                <a:lnTo>
                  <a:pt x="36" y="504"/>
                </a:lnTo>
                <a:lnTo>
                  <a:pt x="33" y="516"/>
                </a:lnTo>
                <a:lnTo>
                  <a:pt x="25" y="529"/>
                </a:lnTo>
                <a:lnTo>
                  <a:pt x="25" y="529"/>
                </a:lnTo>
                <a:lnTo>
                  <a:pt x="23" y="535"/>
                </a:lnTo>
                <a:lnTo>
                  <a:pt x="25" y="537"/>
                </a:lnTo>
                <a:lnTo>
                  <a:pt x="25" y="537"/>
                </a:lnTo>
                <a:lnTo>
                  <a:pt x="35" y="541"/>
                </a:lnTo>
                <a:lnTo>
                  <a:pt x="48" y="542"/>
                </a:lnTo>
                <a:lnTo>
                  <a:pt x="48" y="542"/>
                </a:lnTo>
                <a:lnTo>
                  <a:pt x="71" y="548"/>
                </a:lnTo>
                <a:lnTo>
                  <a:pt x="71" y="548"/>
                </a:lnTo>
                <a:lnTo>
                  <a:pt x="78" y="552"/>
                </a:lnTo>
                <a:lnTo>
                  <a:pt x="84" y="558"/>
                </a:lnTo>
                <a:lnTo>
                  <a:pt x="88" y="565"/>
                </a:lnTo>
                <a:lnTo>
                  <a:pt x="91" y="575"/>
                </a:lnTo>
                <a:lnTo>
                  <a:pt x="91" y="575"/>
                </a:lnTo>
                <a:lnTo>
                  <a:pt x="95" y="590"/>
                </a:lnTo>
                <a:lnTo>
                  <a:pt x="95" y="605"/>
                </a:lnTo>
                <a:lnTo>
                  <a:pt x="95" y="632"/>
                </a:lnTo>
                <a:lnTo>
                  <a:pt x="95" y="632"/>
                </a:lnTo>
                <a:lnTo>
                  <a:pt x="93" y="641"/>
                </a:lnTo>
                <a:lnTo>
                  <a:pt x="88" y="650"/>
                </a:lnTo>
                <a:lnTo>
                  <a:pt x="76" y="673"/>
                </a:lnTo>
                <a:lnTo>
                  <a:pt x="76" y="673"/>
                </a:lnTo>
                <a:lnTo>
                  <a:pt x="67" y="692"/>
                </a:lnTo>
                <a:lnTo>
                  <a:pt x="59" y="709"/>
                </a:lnTo>
                <a:lnTo>
                  <a:pt x="59" y="709"/>
                </a:lnTo>
                <a:lnTo>
                  <a:pt x="55" y="719"/>
                </a:lnTo>
                <a:lnTo>
                  <a:pt x="50" y="726"/>
                </a:lnTo>
                <a:lnTo>
                  <a:pt x="40" y="738"/>
                </a:lnTo>
                <a:lnTo>
                  <a:pt x="40" y="738"/>
                </a:lnTo>
                <a:lnTo>
                  <a:pt x="31" y="747"/>
                </a:lnTo>
                <a:lnTo>
                  <a:pt x="19" y="762"/>
                </a:lnTo>
                <a:lnTo>
                  <a:pt x="19" y="762"/>
                </a:lnTo>
                <a:lnTo>
                  <a:pt x="0" y="798"/>
                </a:lnTo>
                <a:lnTo>
                  <a:pt x="0" y="798"/>
                </a:lnTo>
                <a:lnTo>
                  <a:pt x="6" y="798"/>
                </a:lnTo>
                <a:lnTo>
                  <a:pt x="12" y="800"/>
                </a:lnTo>
                <a:lnTo>
                  <a:pt x="19" y="806"/>
                </a:lnTo>
                <a:lnTo>
                  <a:pt x="25" y="814"/>
                </a:lnTo>
                <a:lnTo>
                  <a:pt x="29" y="819"/>
                </a:lnTo>
                <a:lnTo>
                  <a:pt x="29" y="819"/>
                </a:lnTo>
                <a:lnTo>
                  <a:pt x="44" y="834"/>
                </a:lnTo>
                <a:lnTo>
                  <a:pt x="54" y="846"/>
                </a:lnTo>
                <a:lnTo>
                  <a:pt x="59" y="855"/>
                </a:lnTo>
                <a:lnTo>
                  <a:pt x="59" y="855"/>
                </a:lnTo>
                <a:lnTo>
                  <a:pt x="63" y="861"/>
                </a:lnTo>
                <a:lnTo>
                  <a:pt x="67" y="863"/>
                </a:lnTo>
                <a:lnTo>
                  <a:pt x="76" y="865"/>
                </a:lnTo>
                <a:lnTo>
                  <a:pt x="103" y="863"/>
                </a:lnTo>
                <a:lnTo>
                  <a:pt x="103" y="863"/>
                </a:lnTo>
                <a:lnTo>
                  <a:pt x="150" y="865"/>
                </a:lnTo>
                <a:lnTo>
                  <a:pt x="192" y="867"/>
                </a:lnTo>
                <a:lnTo>
                  <a:pt x="234" y="869"/>
                </a:lnTo>
                <a:lnTo>
                  <a:pt x="255" y="867"/>
                </a:lnTo>
                <a:lnTo>
                  <a:pt x="279" y="865"/>
                </a:lnTo>
                <a:lnTo>
                  <a:pt x="279" y="865"/>
                </a:lnTo>
                <a:lnTo>
                  <a:pt x="287" y="863"/>
                </a:lnTo>
                <a:lnTo>
                  <a:pt x="289" y="859"/>
                </a:lnTo>
                <a:lnTo>
                  <a:pt x="291" y="851"/>
                </a:lnTo>
                <a:lnTo>
                  <a:pt x="287" y="844"/>
                </a:lnTo>
                <a:lnTo>
                  <a:pt x="281" y="831"/>
                </a:lnTo>
                <a:lnTo>
                  <a:pt x="281" y="823"/>
                </a:lnTo>
                <a:lnTo>
                  <a:pt x="281" y="819"/>
                </a:lnTo>
                <a:lnTo>
                  <a:pt x="281" y="819"/>
                </a:lnTo>
                <a:lnTo>
                  <a:pt x="285" y="815"/>
                </a:lnTo>
                <a:lnTo>
                  <a:pt x="291" y="815"/>
                </a:lnTo>
                <a:lnTo>
                  <a:pt x="296" y="814"/>
                </a:lnTo>
                <a:lnTo>
                  <a:pt x="304" y="815"/>
                </a:lnTo>
                <a:lnTo>
                  <a:pt x="321" y="821"/>
                </a:lnTo>
                <a:lnTo>
                  <a:pt x="336" y="829"/>
                </a:lnTo>
                <a:lnTo>
                  <a:pt x="336" y="829"/>
                </a:lnTo>
                <a:lnTo>
                  <a:pt x="344" y="833"/>
                </a:lnTo>
                <a:lnTo>
                  <a:pt x="349" y="834"/>
                </a:lnTo>
                <a:lnTo>
                  <a:pt x="363" y="834"/>
                </a:lnTo>
                <a:lnTo>
                  <a:pt x="376" y="834"/>
                </a:lnTo>
                <a:lnTo>
                  <a:pt x="382" y="836"/>
                </a:lnTo>
                <a:lnTo>
                  <a:pt x="387" y="840"/>
                </a:lnTo>
                <a:lnTo>
                  <a:pt x="387" y="840"/>
                </a:lnTo>
                <a:lnTo>
                  <a:pt x="395" y="848"/>
                </a:lnTo>
                <a:lnTo>
                  <a:pt x="401" y="853"/>
                </a:lnTo>
                <a:lnTo>
                  <a:pt x="404" y="855"/>
                </a:lnTo>
                <a:lnTo>
                  <a:pt x="408" y="855"/>
                </a:lnTo>
                <a:lnTo>
                  <a:pt x="421" y="855"/>
                </a:lnTo>
                <a:lnTo>
                  <a:pt x="421" y="855"/>
                </a:lnTo>
                <a:lnTo>
                  <a:pt x="438" y="853"/>
                </a:lnTo>
                <a:lnTo>
                  <a:pt x="450" y="857"/>
                </a:lnTo>
                <a:lnTo>
                  <a:pt x="476" y="869"/>
                </a:lnTo>
                <a:lnTo>
                  <a:pt x="476" y="869"/>
                </a:lnTo>
                <a:lnTo>
                  <a:pt x="484" y="870"/>
                </a:lnTo>
                <a:lnTo>
                  <a:pt x="488" y="876"/>
                </a:lnTo>
                <a:lnTo>
                  <a:pt x="490" y="882"/>
                </a:lnTo>
                <a:lnTo>
                  <a:pt x="490" y="887"/>
                </a:lnTo>
                <a:lnTo>
                  <a:pt x="490" y="899"/>
                </a:lnTo>
                <a:lnTo>
                  <a:pt x="490" y="905"/>
                </a:lnTo>
                <a:lnTo>
                  <a:pt x="490" y="910"/>
                </a:lnTo>
                <a:lnTo>
                  <a:pt x="490" y="910"/>
                </a:lnTo>
                <a:lnTo>
                  <a:pt x="493" y="912"/>
                </a:lnTo>
                <a:lnTo>
                  <a:pt x="495" y="912"/>
                </a:lnTo>
                <a:lnTo>
                  <a:pt x="501" y="906"/>
                </a:lnTo>
                <a:lnTo>
                  <a:pt x="511" y="897"/>
                </a:lnTo>
                <a:lnTo>
                  <a:pt x="514" y="893"/>
                </a:lnTo>
                <a:lnTo>
                  <a:pt x="520" y="889"/>
                </a:lnTo>
                <a:lnTo>
                  <a:pt x="520" y="889"/>
                </a:lnTo>
                <a:lnTo>
                  <a:pt x="526" y="889"/>
                </a:lnTo>
                <a:lnTo>
                  <a:pt x="529" y="889"/>
                </a:lnTo>
                <a:lnTo>
                  <a:pt x="537" y="891"/>
                </a:lnTo>
                <a:lnTo>
                  <a:pt x="547" y="897"/>
                </a:lnTo>
                <a:lnTo>
                  <a:pt x="554" y="899"/>
                </a:lnTo>
                <a:lnTo>
                  <a:pt x="564" y="899"/>
                </a:lnTo>
                <a:lnTo>
                  <a:pt x="564" y="899"/>
                </a:lnTo>
                <a:lnTo>
                  <a:pt x="571" y="901"/>
                </a:lnTo>
                <a:lnTo>
                  <a:pt x="575" y="905"/>
                </a:lnTo>
                <a:lnTo>
                  <a:pt x="577" y="910"/>
                </a:lnTo>
                <a:lnTo>
                  <a:pt x="577" y="916"/>
                </a:lnTo>
                <a:lnTo>
                  <a:pt x="575" y="931"/>
                </a:lnTo>
                <a:lnTo>
                  <a:pt x="571" y="944"/>
                </a:lnTo>
                <a:lnTo>
                  <a:pt x="571" y="944"/>
                </a:lnTo>
                <a:lnTo>
                  <a:pt x="573" y="950"/>
                </a:lnTo>
                <a:lnTo>
                  <a:pt x="579" y="952"/>
                </a:lnTo>
                <a:lnTo>
                  <a:pt x="579" y="952"/>
                </a:lnTo>
                <a:lnTo>
                  <a:pt x="602" y="941"/>
                </a:lnTo>
                <a:lnTo>
                  <a:pt x="609" y="937"/>
                </a:lnTo>
                <a:lnTo>
                  <a:pt x="617" y="937"/>
                </a:lnTo>
                <a:lnTo>
                  <a:pt x="617" y="937"/>
                </a:lnTo>
                <a:close/>
              </a:path>
            </a:pathLst>
          </a:custGeom>
          <a:solidFill>
            <a:srgbClr val="A5CEE3"/>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222223"/>
              </a:solidFill>
              <a:effectLst/>
              <a:uLnTx/>
              <a:uFillTx/>
              <a:latin typeface="Calibri"/>
              <a:ea typeface="+mn-ea"/>
              <a:cs typeface="+mn-cs"/>
            </a:endParaRPr>
          </a:p>
        </p:txBody>
      </p:sp>
      <p:sp>
        <p:nvSpPr>
          <p:cNvPr id="71" name="UDA5_SUD OUEST">
            <a:extLst>
              <a:ext uri="{FF2B5EF4-FFF2-40B4-BE49-F238E27FC236}">
                <a16:creationId xmlns:a16="http://schemas.microsoft.com/office/drawing/2014/main" id="{464E71A0-BEA3-4A53-97FA-6D3AE39210A8}"/>
              </a:ext>
            </a:extLst>
          </p:cNvPr>
          <p:cNvSpPr>
            <a:spLocks/>
          </p:cNvSpPr>
          <p:nvPr/>
        </p:nvSpPr>
        <p:spPr bwMode="auto">
          <a:xfrm>
            <a:off x="7019569" y="4633519"/>
            <a:ext cx="1170147" cy="1411891"/>
          </a:xfrm>
          <a:custGeom>
            <a:avLst/>
            <a:gdLst>
              <a:gd name="T0" fmla="*/ 467 w 910"/>
              <a:gd name="T1" fmla="*/ 944 h 1098"/>
              <a:gd name="T2" fmla="*/ 480 w 910"/>
              <a:gd name="T3" fmla="*/ 852 h 1098"/>
              <a:gd name="T4" fmla="*/ 444 w 910"/>
              <a:gd name="T5" fmla="*/ 825 h 1098"/>
              <a:gd name="T6" fmla="*/ 413 w 910"/>
              <a:gd name="T7" fmla="*/ 800 h 1098"/>
              <a:gd name="T8" fmla="*/ 431 w 910"/>
              <a:gd name="T9" fmla="*/ 732 h 1098"/>
              <a:gd name="T10" fmla="*/ 468 w 910"/>
              <a:gd name="T11" fmla="*/ 670 h 1098"/>
              <a:gd name="T12" fmla="*/ 489 w 910"/>
              <a:gd name="T13" fmla="*/ 679 h 1098"/>
              <a:gd name="T14" fmla="*/ 516 w 910"/>
              <a:gd name="T15" fmla="*/ 690 h 1098"/>
              <a:gd name="T16" fmla="*/ 582 w 910"/>
              <a:gd name="T17" fmla="*/ 643 h 1098"/>
              <a:gd name="T18" fmla="*/ 633 w 910"/>
              <a:gd name="T19" fmla="*/ 647 h 1098"/>
              <a:gd name="T20" fmla="*/ 698 w 910"/>
              <a:gd name="T21" fmla="*/ 615 h 1098"/>
              <a:gd name="T22" fmla="*/ 743 w 910"/>
              <a:gd name="T23" fmla="*/ 588 h 1098"/>
              <a:gd name="T24" fmla="*/ 742 w 910"/>
              <a:gd name="T25" fmla="*/ 535 h 1098"/>
              <a:gd name="T26" fmla="*/ 776 w 910"/>
              <a:gd name="T27" fmla="*/ 514 h 1098"/>
              <a:gd name="T28" fmla="*/ 774 w 910"/>
              <a:gd name="T29" fmla="*/ 448 h 1098"/>
              <a:gd name="T30" fmla="*/ 840 w 910"/>
              <a:gd name="T31" fmla="*/ 387 h 1098"/>
              <a:gd name="T32" fmla="*/ 876 w 910"/>
              <a:gd name="T33" fmla="*/ 366 h 1098"/>
              <a:gd name="T34" fmla="*/ 908 w 910"/>
              <a:gd name="T35" fmla="*/ 292 h 1098"/>
              <a:gd name="T36" fmla="*/ 893 w 910"/>
              <a:gd name="T37" fmla="*/ 254 h 1098"/>
              <a:gd name="T38" fmla="*/ 884 w 910"/>
              <a:gd name="T39" fmla="*/ 230 h 1098"/>
              <a:gd name="T40" fmla="*/ 855 w 910"/>
              <a:gd name="T41" fmla="*/ 173 h 1098"/>
              <a:gd name="T42" fmla="*/ 869 w 910"/>
              <a:gd name="T43" fmla="*/ 135 h 1098"/>
              <a:gd name="T44" fmla="*/ 833 w 910"/>
              <a:gd name="T45" fmla="*/ 91 h 1098"/>
              <a:gd name="T46" fmla="*/ 804 w 910"/>
              <a:gd name="T47" fmla="*/ 70 h 1098"/>
              <a:gd name="T48" fmla="*/ 785 w 910"/>
              <a:gd name="T49" fmla="*/ 44 h 1098"/>
              <a:gd name="T50" fmla="*/ 724 w 910"/>
              <a:gd name="T51" fmla="*/ 53 h 1098"/>
              <a:gd name="T52" fmla="*/ 719 w 910"/>
              <a:gd name="T53" fmla="*/ 25 h 1098"/>
              <a:gd name="T54" fmla="*/ 677 w 910"/>
              <a:gd name="T55" fmla="*/ 10 h 1098"/>
              <a:gd name="T56" fmla="*/ 649 w 910"/>
              <a:gd name="T57" fmla="*/ 57 h 1098"/>
              <a:gd name="T58" fmla="*/ 603 w 910"/>
              <a:gd name="T59" fmla="*/ 101 h 1098"/>
              <a:gd name="T60" fmla="*/ 588 w 910"/>
              <a:gd name="T61" fmla="*/ 148 h 1098"/>
              <a:gd name="T62" fmla="*/ 556 w 910"/>
              <a:gd name="T63" fmla="*/ 184 h 1098"/>
              <a:gd name="T64" fmla="*/ 522 w 910"/>
              <a:gd name="T65" fmla="*/ 209 h 1098"/>
              <a:gd name="T66" fmla="*/ 465 w 910"/>
              <a:gd name="T67" fmla="*/ 228 h 1098"/>
              <a:gd name="T68" fmla="*/ 412 w 910"/>
              <a:gd name="T69" fmla="*/ 211 h 1098"/>
              <a:gd name="T70" fmla="*/ 389 w 910"/>
              <a:gd name="T71" fmla="*/ 175 h 1098"/>
              <a:gd name="T72" fmla="*/ 357 w 910"/>
              <a:gd name="T73" fmla="*/ 141 h 1098"/>
              <a:gd name="T74" fmla="*/ 336 w 910"/>
              <a:gd name="T75" fmla="*/ 196 h 1098"/>
              <a:gd name="T76" fmla="*/ 368 w 910"/>
              <a:gd name="T77" fmla="*/ 254 h 1098"/>
              <a:gd name="T78" fmla="*/ 364 w 910"/>
              <a:gd name="T79" fmla="*/ 275 h 1098"/>
              <a:gd name="T80" fmla="*/ 330 w 910"/>
              <a:gd name="T81" fmla="*/ 222 h 1098"/>
              <a:gd name="T82" fmla="*/ 305 w 910"/>
              <a:gd name="T83" fmla="*/ 118 h 1098"/>
              <a:gd name="T84" fmla="*/ 245 w 910"/>
              <a:gd name="T85" fmla="*/ 50 h 1098"/>
              <a:gd name="T86" fmla="*/ 216 w 910"/>
              <a:gd name="T87" fmla="*/ 99 h 1098"/>
              <a:gd name="T88" fmla="*/ 169 w 910"/>
              <a:gd name="T89" fmla="*/ 319 h 1098"/>
              <a:gd name="T90" fmla="*/ 203 w 910"/>
              <a:gd name="T91" fmla="*/ 332 h 1098"/>
              <a:gd name="T92" fmla="*/ 212 w 910"/>
              <a:gd name="T93" fmla="*/ 378 h 1098"/>
              <a:gd name="T94" fmla="*/ 178 w 910"/>
              <a:gd name="T95" fmla="*/ 381 h 1098"/>
              <a:gd name="T96" fmla="*/ 163 w 910"/>
              <a:gd name="T97" fmla="*/ 472 h 1098"/>
              <a:gd name="T98" fmla="*/ 102 w 910"/>
              <a:gd name="T99" fmla="*/ 761 h 1098"/>
              <a:gd name="T100" fmla="*/ 4 w 910"/>
              <a:gd name="T101" fmla="*/ 853 h 1098"/>
              <a:gd name="T102" fmla="*/ 40 w 910"/>
              <a:gd name="T103" fmla="*/ 893 h 1098"/>
              <a:gd name="T104" fmla="*/ 108 w 910"/>
              <a:gd name="T105" fmla="*/ 929 h 1098"/>
              <a:gd name="T106" fmla="*/ 89 w 910"/>
              <a:gd name="T107" fmla="*/ 984 h 1098"/>
              <a:gd name="T108" fmla="*/ 116 w 910"/>
              <a:gd name="T109" fmla="*/ 975 h 1098"/>
              <a:gd name="T110" fmla="*/ 129 w 910"/>
              <a:gd name="T111" fmla="*/ 982 h 1098"/>
              <a:gd name="T112" fmla="*/ 195 w 910"/>
              <a:gd name="T113" fmla="*/ 1013 h 1098"/>
              <a:gd name="T114" fmla="*/ 258 w 910"/>
              <a:gd name="T115" fmla="*/ 1034 h 1098"/>
              <a:gd name="T116" fmla="*/ 285 w 910"/>
              <a:gd name="T117" fmla="*/ 1049 h 1098"/>
              <a:gd name="T118" fmla="*/ 319 w 910"/>
              <a:gd name="T119" fmla="*/ 1094 h 1098"/>
              <a:gd name="T120" fmla="*/ 372 w 910"/>
              <a:gd name="T121" fmla="*/ 1089 h 1098"/>
              <a:gd name="T122" fmla="*/ 431 w 910"/>
              <a:gd name="T123" fmla="*/ 1007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0" h="1098">
                <a:moveTo>
                  <a:pt x="431" y="1007"/>
                </a:moveTo>
                <a:lnTo>
                  <a:pt x="431" y="1007"/>
                </a:lnTo>
                <a:lnTo>
                  <a:pt x="440" y="998"/>
                </a:lnTo>
                <a:lnTo>
                  <a:pt x="444" y="990"/>
                </a:lnTo>
                <a:lnTo>
                  <a:pt x="448" y="982"/>
                </a:lnTo>
                <a:lnTo>
                  <a:pt x="448" y="982"/>
                </a:lnTo>
                <a:lnTo>
                  <a:pt x="455" y="963"/>
                </a:lnTo>
                <a:lnTo>
                  <a:pt x="467" y="944"/>
                </a:lnTo>
                <a:lnTo>
                  <a:pt x="467" y="944"/>
                </a:lnTo>
                <a:lnTo>
                  <a:pt x="478" y="924"/>
                </a:lnTo>
                <a:lnTo>
                  <a:pt x="482" y="914"/>
                </a:lnTo>
                <a:lnTo>
                  <a:pt x="484" y="905"/>
                </a:lnTo>
                <a:lnTo>
                  <a:pt x="484" y="905"/>
                </a:lnTo>
                <a:lnTo>
                  <a:pt x="484" y="880"/>
                </a:lnTo>
                <a:lnTo>
                  <a:pt x="484" y="867"/>
                </a:lnTo>
                <a:lnTo>
                  <a:pt x="480" y="852"/>
                </a:lnTo>
                <a:lnTo>
                  <a:pt x="480" y="852"/>
                </a:lnTo>
                <a:lnTo>
                  <a:pt x="478" y="844"/>
                </a:lnTo>
                <a:lnTo>
                  <a:pt x="474" y="838"/>
                </a:lnTo>
                <a:lnTo>
                  <a:pt x="470" y="833"/>
                </a:lnTo>
                <a:lnTo>
                  <a:pt x="465" y="831"/>
                </a:lnTo>
                <a:lnTo>
                  <a:pt x="465" y="831"/>
                </a:lnTo>
                <a:lnTo>
                  <a:pt x="444" y="825"/>
                </a:lnTo>
                <a:lnTo>
                  <a:pt x="444" y="825"/>
                </a:lnTo>
                <a:lnTo>
                  <a:pt x="429" y="823"/>
                </a:lnTo>
                <a:lnTo>
                  <a:pt x="417" y="819"/>
                </a:lnTo>
                <a:lnTo>
                  <a:pt x="417" y="819"/>
                </a:lnTo>
                <a:lnTo>
                  <a:pt x="413" y="816"/>
                </a:lnTo>
                <a:lnTo>
                  <a:pt x="412" y="812"/>
                </a:lnTo>
                <a:lnTo>
                  <a:pt x="412" y="806"/>
                </a:lnTo>
                <a:lnTo>
                  <a:pt x="413" y="800"/>
                </a:lnTo>
                <a:lnTo>
                  <a:pt x="413" y="800"/>
                </a:lnTo>
                <a:lnTo>
                  <a:pt x="421" y="787"/>
                </a:lnTo>
                <a:lnTo>
                  <a:pt x="425" y="778"/>
                </a:lnTo>
                <a:lnTo>
                  <a:pt x="425" y="778"/>
                </a:lnTo>
                <a:lnTo>
                  <a:pt x="429" y="768"/>
                </a:lnTo>
                <a:lnTo>
                  <a:pt x="431" y="755"/>
                </a:lnTo>
                <a:lnTo>
                  <a:pt x="431" y="755"/>
                </a:lnTo>
                <a:lnTo>
                  <a:pt x="431" y="732"/>
                </a:lnTo>
                <a:lnTo>
                  <a:pt x="431" y="732"/>
                </a:lnTo>
                <a:lnTo>
                  <a:pt x="432" y="707"/>
                </a:lnTo>
                <a:lnTo>
                  <a:pt x="434" y="698"/>
                </a:lnTo>
                <a:lnTo>
                  <a:pt x="438" y="690"/>
                </a:lnTo>
                <a:lnTo>
                  <a:pt x="438" y="690"/>
                </a:lnTo>
                <a:lnTo>
                  <a:pt x="448" y="683"/>
                </a:lnTo>
                <a:lnTo>
                  <a:pt x="461" y="673"/>
                </a:lnTo>
                <a:lnTo>
                  <a:pt x="461" y="673"/>
                </a:lnTo>
                <a:lnTo>
                  <a:pt x="468" y="670"/>
                </a:lnTo>
                <a:lnTo>
                  <a:pt x="476" y="668"/>
                </a:lnTo>
                <a:lnTo>
                  <a:pt x="476" y="668"/>
                </a:lnTo>
                <a:lnTo>
                  <a:pt x="482" y="670"/>
                </a:lnTo>
                <a:lnTo>
                  <a:pt x="486" y="671"/>
                </a:lnTo>
                <a:lnTo>
                  <a:pt x="487" y="673"/>
                </a:lnTo>
                <a:lnTo>
                  <a:pt x="487" y="673"/>
                </a:lnTo>
                <a:lnTo>
                  <a:pt x="489" y="679"/>
                </a:lnTo>
                <a:lnTo>
                  <a:pt x="489" y="679"/>
                </a:lnTo>
                <a:lnTo>
                  <a:pt x="493" y="687"/>
                </a:lnTo>
                <a:lnTo>
                  <a:pt x="499" y="692"/>
                </a:lnTo>
                <a:lnTo>
                  <a:pt x="499" y="692"/>
                </a:lnTo>
                <a:lnTo>
                  <a:pt x="506" y="694"/>
                </a:lnTo>
                <a:lnTo>
                  <a:pt x="506" y="694"/>
                </a:lnTo>
                <a:lnTo>
                  <a:pt x="514" y="692"/>
                </a:lnTo>
                <a:lnTo>
                  <a:pt x="514" y="692"/>
                </a:lnTo>
                <a:lnTo>
                  <a:pt x="516" y="690"/>
                </a:lnTo>
                <a:lnTo>
                  <a:pt x="516" y="690"/>
                </a:lnTo>
                <a:lnTo>
                  <a:pt x="520" y="683"/>
                </a:lnTo>
                <a:lnTo>
                  <a:pt x="527" y="675"/>
                </a:lnTo>
                <a:lnTo>
                  <a:pt x="539" y="666"/>
                </a:lnTo>
                <a:lnTo>
                  <a:pt x="552" y="656"/>
                </a:lnTo>
                <a:lnTo>
                  <a:pt x="552" y="656"/>
                </a:lnTo>
                <a:lnTo>
                  <a:pt x="573" y="645"/>
                </a:lnTo>
                <a:lnTo>
                  <a:pt x="582" y="643"/>
                </a:lnTo>
                <a:lnTo>
                  <a:pt x="592" y="641"/>
                </a:lnTo>
                <a:lnTo>
                  <a:pt x="592" y="641"/>
                </a:lnTo>
                <a:lnTo>
                  <a:pt x="601" y="643"/>
                </a:lnTo>
                <a:lnTo>
                  <a:pt x="611" y="645"/>
                </a:lnTo>
                <a:lnTo>
                  <a:pt x="611" y="645"/>
                </a:lnTo>
                <a:lnTo>
                  <a:pt x="618" y="649"/>
                </a:lnTo>
                <a:lnTo>
                  <a:pt x="626" y="649"/>
                </a:lnTo>
                <a:lnTo>
                  <a:pt x="633" y="647"/>
                </a:lnTo>
                <a:lnTo>
                  <a:pt x="643" y="643"/>
                </a:lnTo>
                <a:lnTo>
                  <a:pt x="643" y="643"/>
                </a:lnTo>
                <a:lnTo>
                  <a:pt x="656" y="632"/>
                </a:lnTo>
                <a:lnTo>
                  <a:pt x="656" y="632"/>
                </a:lnTo>
                <a:lnTo>
                  <a:pt x="664" y="626"/>
                </a:lnTo>
                <a:lnTo>
                  <a:pt x="671" y="620"/>
                </a:lnTo>
                <a:lnTo>
                  <a:pt x="683" y="616"/>
                </a:lnTo>
                <a:lnTo>
                  <a:pt x="698" y="615"/>
                </a:lnTo>
                <a:lnTo>
                  <a:pt x="698" y="615"/>
                </a:lnTo>
                <a:lnTo>
                  <a:pt x="715" y="611"/>
                </a:lnTo>
                <a:lnTo>
                  <a:pt x="726" y="607"/>
                </a:lnTo>
                <a:lnTo>
                  <a:pt x="734" y="601"/>
                </a:lnTo>
                <a:lnTo>
                  <a:pt x="740" y="594"/>
                </a:lnTo>
                <a:lnTo>
                  <a:pt x="740" y="594"/>
                </a:lnTo>
                <a:lnTo>
                  <a:pt x="743" y="588"/>
                </a:lnTo>
                <a:lnTo>
                  <a:pt x="743" y="588"/>
                </a:lnTo>
                <a:lnTo>
                  <a:pt x="745" y="582"/>
                </a:lnTo>
                <a:lnTo>
                  <a:pt x="747" y="579"/>
                </a:lnTo>
                <a:lnTo>
                  <a:pt x="743" y="567"/>
                </a:lnTo>
                <a:lnTo>
                  <a:pt x="743" y="567"/>
                </a:lnTo>
                <a:lnTo>
                  <a:pt x="740" y="552"/>
                </a:lnTo>
                <a:lnTo>
                  <a:pt x="740" y="544"/>
                </a:lnTo>
                <a:lnTo>
                  <a:pt x="742" y="535"/>
                </a:lnTo>
                <a:lnTo>
                  <a:pt x="742" y="535"/>
                </a:lnTo>
                <a:lnTo>
                  <a:pt x="747" y="527"/>
                </a:lnTo>
                <a:lnTo>
                  <a:pt x="751" y="524"/>
                </a:lnTo>
                <a:lnTo>
                  <a:pt x="757" y="522"/>
                </a:lnTo>
                <a:lnTo>
                  <a:pt x="762" y="522"/>
                </a:lnTo>
                <a:lnTo>
                  <a:pt x="762" y="522"/>
                </a:lnTo>
                <a:lnTo>
                  <a:pt x="768" y="520"/>
                </a:lnTo>
                <a:lnTo>
                  <a:pt x="772" y="518"/>
                </a:lnTo>
                <a:lnTo>
                  <a:pt x="776" y="514"/>
                </a:lnTo>
                <a:lnTo>
                  <a:pt x="776" y="514"/>
                </a:lnTo>
                <a:lnTo>
                  <a:pt x="778" y="510"/>
                </a:lnTo>
                <a:lnTo>
                  <a:pt x="778" y="503"/>
                </a:lnTo>
                <a:lnTo>
                  <a:pt x="776" y="486"/>
                </a:lnTo>
                <a:lnTo>
                  <a:pt x="776" y="486"/>
                </a:lnTo>
                <a:lnTo>
                  <a:pt x="774" y="469"/>
                </a:lnTo>
                <a:lnTo>
                  <a:pt x="774" y="453"/>
                </a:lnTo>
                <a:lnTo>
                  <a:pt x="774" y="448"/>
                </a:lnTo>
                <a:lnTo>
                  <a:pt x="778" y="440"/>
                </a:lnTo>
                <a:lnTo>
                  <a:pt x="781" y="434"/>
                </a:lnTo>
                <a:lnTo>
                  <a:pt x="787" y="429"/>
                </a:lnTo>
                <a:lnTo>
                  <a:pt x="787" y="429"/>
                </a:lnTo>
                <a:lnTo>
                  <a:pt x="808" y="415"/>
                </a:lnTo>
                <a:lnTo>
                  <a:pt x="825" y="402"/>
                </a:lnTo>
                <a:lnTo>
                  <a:pt x="825" y="402"/>
                </a:lnTo>
                <a:lnTo>
                  <a:pt x="840" y="387"/>
                </a:lnTo>
                <a:lnTo>
                  <a:pt x="850" y="376"/>
                </a:lnTo>
                <a:lnTo>
                  <a:pt x="850" y="376"/>
                </a:lnTo>
                <a:lnTo>
                  <a:pt x="853" y="372"/>
                </a:lnTo>
                <a:lnTo>
                  <a:pt x="857" y="370"/>
                </a:lnTo>
                <a:lnTo>
                  <a:pt x="867" y="368"/>
                </a:lnTo>
                <a:lnTo>
                  <a:pt x="867" y="368"/>
                </a:lnTo>
                <a:lnTo>
                  <a:pt x="870" y="368"/>
                </a:lnTo>
                <a:lnTo>
                  <a:pt x="876" y="366"/>
                </a:lnTo>
                <a:lnTo>
                  <a:pt x="882" y="359"/>
                </a:lnTo>
                <a:lnTo>
                  <a:pt x="886" y="343"/>
                </a:lnTo>
                <a:lnTo>
                  <a:pt x="886" y="343"/>
                </a:lnTo>
                <a:lnTo>
                  <a:pt x="889" y="332"/>
                </a:lnTo>
                <a:lnTo>
                  <a:pt x="893" y="321"/>
                </a:lnTo>
                <a:lnTo>
                  <a:pt x="903" y="304"/>
                </a:lnTo>
                <a:lnTo>
                  <a:pt x="903" y="304"/>
                </a:lnTo>
                <a:lnTo>
                  <a:pt x="908" y="292"/>
                </a:lnTo>
                <a:lnTo>
                  <a:pt x="910" y="283"/>
                </a:lnTo>
                <a:lnTo>
                  <a:pt x="910" y="279"/>
                </a:lnTo>
                <a:lnTo>
                  <a:pt x="910" y="275"/>
                </a:lnTo>
                <a:lnTo>
                  <a:pt x="908" y="271"/>
                </a:lnTo>
                <a:lnTo>
                  <a:pt x="905" y="268"/>
                </a:lnTo>
                <a:lnTo>
                  <a:pt x="905" y="268"/>
                </a:lnTo>
                <a:lnTo>
                  <a:pt x="897" y="262"/>
                </a:lnTo>
                <a:lnTo>
                  <a:pt x="893" y="254"/>
                </a:lnTo>
                <a:lnTo>
                  <a:pt x="893" y="250"/>
                </a:lnTo>
                <a:lnTo>
                  <a:pt x="893" y="245"/>
                </a:lnTo>
                <a:lnTo>
                  <a:pt x="893" y="245"/>
                </a:lnTo>
                <a:lnTo>
                  <a:pt x="895" y="243"/>
                </a:lnTo>
                <a:lnTo>
                  <a:pt x="893" y="239"/>
                </a:lnTo>
                <a:lnTo>
                  <a:pt x="891" y="235"/>
                </a:lnTo>
                <a:lnTo>
                  <a:pt x="884" y="230"/>
                </a:lnTo>
                <a:lnTo>
                  <a:pt x="884" y="230"/>
                </a:lnTo>
                <a:lnTo>
                  <a:pt x="869" y="216"/>
                </a:lnTo>
                <a:lnTo>
                  <a:pt x="857" y="201"/>
                </a:lnTo>
                <a:lnTo>
                  <a:pt x="857" y="201"/>
                </a:lnTo>
                <a:lnTo>
                  <a:pt x="855" y="194"/>
                </a:lnTo>
                <a:lnTo>
                  <a:pt x="853" y="186"/>
                </a:lnTo>
                <a:lnTo>
                  <a:pt x="853" y="178"/>
                </a:lnTo>
                <a:lnTo>
                  <a:pt x="855" y="173"/>
                </a:lnTo>
                <a:lnTo>
                  <a:pt x="855" y="173"/>
                </a:lnTo>
                <a:lnTo>
                  <a:pt x="863" y="161"/>
                </a:lnTo>
                <a:lnTo>
                  <a:pt x="863" y="161"/>
                </a:lnTo>
                <a:lnTo>
                  <a:pt x="869" y="156"/>
                </a:lnTo>
                <a:lnTo>
                  <a:pt x="870" y="148"/>
                </a:lnTo>
                <a:lnTo>
                  <a:pt x="872" y="141"/>
                </a:lnTo>
                <a:lnTo>
                  <a:pt x="872" y="137"/>
                </a:lnTo>
                <a:lnTo>
                  <a:pt x="869" y="135"/>
                </a:lnTo>
                <a:lnTo>
                  <a:pt x="869" y="135"/>
                </a:lnTo>
                <a:lnTo>
                  <a:pt x="859" y="125"/>
                </a:lnTo>
                <a:lnTo>
                  <a:pt x="850" y="120"/>
                </a:lnTo>
                <a:lnTo>
                  <a:pt x="850" y="120"/>
                </a:lnTo>
                <a:lnTo>
                  <a:pt x="838" y="112"/>
                </a:lnTo>
                <a:lnTo>
                  <a:pt x="834" y="108"/>
                </a:lnTo>
                <a:lnTo>
                  <a:pt x="833" y="103"/>
                </a:lnTo>
                <a:lnTo>
                  <a:pt x="833" y="103"/>
                </a:lnTo>
                <a:lnTo>
                  <a:pt x="833" y="91"/>
                </a:lnTo>
                <a:lnTo>
                  <a:pt x="833" y="91"/>
                </a:lnTo>
                <a:lnTo>
                  <a:pt x="833" y="87"/>
                </a:lnTo>
                <a:lnTo>
                  <a:pt x="833" y="82"/>
                </a:lnTo>
                <a:lnTo>
                  <a:pt x="829" y="78"/>
                </a:lnTo>
                <a:lnTo>
                  <a:pt x="823" y="76"/>
                </a:lnTo>
                <a:lnTo>
                  <a:pt x="823" y="76"/>
                </a:lnTo>
                <a:lnTo>
                  <a:pt x="812" y="74"/>
                </a:lnTo>
                <a:lnTo>
                  <a:pt x="804" y="70"/>
                </a:lnTo>
                <a:lnTo>
                  <a:pt x="798" y="65"/>
                </a:lnTo>
                <a:lnTo>
                  <a:pt x="795" y="59"/>
                </a:lnTo>
                <a:lnTo>
                  <a:pt x="795" y="59"/>
                </a:lnTo>
                <a:lnTo>
                  <a:pt x="791" y="53"/>
                </a:lnTo>
                <a:lnTo>
                  <a:pt x="791" y="53"/>
                </a:lnTo>
                <a:lnTo>
                  <a:pt x="787" y="46"/>
                </a:lnTo>
                <a:lnTo>
                  <a:pt x="787" y="46"/>
                </a:lnTo>
                <a:lnTo>
                  <a:pt x="785" y="44"/>
                </a:lnTo>
                <a:lnTo>
                  <a:pt x="781" y="42"/>
                </a:lnTo>
                <a:lnTo>
                  <a:pt x="770" y="42"/>
                </a:lnTo>
                <a:lnTo>
                  <a:pt x="770" y="42"/>
                </a:lnTo>
                <a:lnTo>
                  <a:pt x="749" y="48"/>
                </a:lnTo>
                <a:lnTo>
                  <a:pt x="749" y="48"/>
                </a:lnTo>
                <a:lnTo>
                  <a:pt x="736" y="51"/>
                </a:lnTo>
                <a:lnTo>
                  <a:pt x="724" y="53"/>
                </a:lnTo>
                <a:lnTo>
                  <a:pt x="724" y="53"/>
                </a:lnTo>
                <a:lnTo>
                  <a:pt x="721" y="51"/>
                </a:lnTo>
                <a:lnTo>
                  <a:pt x="717" y="50"/>
                </a:lnTo>
                <a:lnTo>
                  <a:pt x="715" y="46"/>
                </a:lnTo>
                <a:lnTo>
                  <a:pt x="715" y="40"/>
                </a:lnTo>
                <a:lnTo>
                  <a:pt x="715" y="40"/>
                </a:lnTo>
                <a:lnTo>
                  <a:pt x="717" y="32"/>
                </a:lnTo>
                <a:lnTo>
                  <a:pt x="719" y="25"/>
                </a:lnTo>
                <a:lnTo>
                  <a:pt x="719" y="25"/>
                </a:lnTo>
                <a:lnTo>
                  <a:pt x="721" y="15"/>
                </a:lnTo>
                <a:lnTo>
                  <a:pt x="719" y="13"/>
                </a:lnTo>
                <a:lnTo>
                  <a:pt x="717" y="12"/>
                </a:lnTo>
                <a:lnTo>
                  <a:pt x="717" y="12"/>
                </a:lnTo>
                <a:lnTo>
                  <a:pt x="698" y="6"/>
                </a:lnTo>
                <a:lnTo>
                  <a:pt x="683" y="0"/>
                </a:lnTo>
                <a:lnTo>
                  <a:pt x="683" y="0"/>
                </a:lnTo>
                <a:lnTo>
                  <a:pt x="677" y="10"/>
                </a:lnTo>
                <a:lnTo>
                  <a:pt x="673" y="13"/>
                </a:lnTo>
                <a:lnTo>
                  <a:pt x="669" y="17"/>
                </a:lnTo>
                <a:lnTo>
                  <a:pt x="669" y="17"/>
                </a:lnTo>
                <a:lnTo>
                  <a:pt x="664" y="21"/>
                </a:lnTo>
                <a:lnTo>
                  <a:pt x="660" y="27"/>
                </a:lnTo>
                <a:lnTo>
                  <a:pt x="654" y="44"/>
                </a:lnTo>
                <a:lnTo>
                  <a:pt x="654" y="44"/>
                </a:lnTo>
                <a:lnTo>
                  <a:pt x="649" y="57"/>
                </a:lnTo>
                <a:lnTo>
                  <a:pt x="643" y="70"/>
                </a:lnTo>
                <a:lnTo>
                  <a:pt x="643" y="70"/>
                </a:lnTo>
                <a:lnTo>
                  <a:pt x="635" y="82"/>
                </a:lnTo>
                <a:lnTo>
                  <a:pt x="630" y="87"/>
                </a:lnTo>
                <a:lnTo>
                  <a:pt x="624" y="91"/>
                </a:lnTo>
                <a:lnTo>
                  <a:pt x="616" y="95"/>
                </a:lnTo>
                <a:lnTo>
                  <a:pt x="616" y="95"/>
                </a:lnTo>
                <a:lnTo>
                  <a:pt x="603" y="101"/>
                </a:lnTo>
                <a:lnTo>
                  <a:pt x="603" y="101"/>
                </a:lnTo>
                <a:lnTo>
                  <a:pt x="597" y="104"/>
                </a:lnTo>
                <a:lnTo>
                  <a:pt x="594" y="110"/>
                </a:lnTo>
                <a:lnTo>
                  <a:pt x="590" y="114"/>
                </a:lnTo>
                <a:lnTo>
                  <a:pt x="588" y="122"/>
                </a:lnTo>
                <a:lnTo>
                  <a:pt x="588" y="135"/>
                </a:lnTo>
                <a:lnTo>
                  <a:pt x="588" y="148"/>
                </a:lnTo>
                <a:lnTo>
                  <a:pt x="588" y="148"/>
                </a:lnTo>
                <a:lnTo>
                  <a:pt x="588" y="161"/>
                </a:lnTo>
                <a:lnTo>
                  <a:pt x="588" y="161"/>
                </a:lnTo>
                <a:lnTo>
                  <a:pt x="588" y="169"/>
                </a:lnTo>
                <a:lnTo>
                  <a:pt x="584" y="175"/>
                </a:lnTo>
                <a:lnTo>
                  <a:pt x="582" y="178"/>
                </a:lnTo>
                <a:lnTo>
                  <a:pt x="577" y="180"/>
                </a:lnTo>
                <a:lnTo>
                  <a:pt x="567" y="182"/>
                </a:lnTo>
                <a:lnTo>
                  <a:pt x="556" y="184"/>
                </a:lnTo>
                <a:lnTo>
                  <a:pt x="556" y="184"/>
                </a:lnTo>
                <a:lnTo>
                  <a:pt x="546" y="184"/>
                </a:lnTo>
                <a:lnTo>
                  <a:pt x="546" y="184"/>
                </a:lnTo>
                <a:lnTo>
                  <a:pt x="539" y="188"/>
                </a:lnTo>
                <a:lnTo>
                  <a:pt x="531" y="194"/>
                </a:lnTo>
                <a:lnTo>
                  <a:pt x="531" y="194"/>
                </a:lnTo>
                <a:lnTo>
                  <a:pt x="527" y="199"/>
                </a:lnTo>
                <a:lnTo>
                  <a:pt x="522" y="209"/>
                </a:lnTo>
                <a:lnTo>
                  <a:pt x="522" y="209"/>
                </a:lnTo>
                <a:lnTo>
                  <a:pt x="520" y="214"/>
                </a:lnTo>
                <a:lnTo>
                  <a:pt x="514" y="220"/>
                </a:lnTo>
                <a:lnTo>
                  <a:pt x="508" y="224"/>
                </a:lnTo>
                <a:lnTo>
                  <a:pt x="503" y="226"/>
                </a:lnTo>
                <a:lnTo>
                  <a:pt x="503" y="226"/>
                </a:lnTo>
                <a:lnTo>
                  <a:pt x="486" y="230"/>
                </a:lnTo>
                <a:lnTo>
                  <a:pt x="465" y="228"/>
                </a:lnTo>
                <a:lnTo>
                  <a:pt x="465" y="228"/>
                </a:lnTo>
                <a:lnTo>
                  <a:pt x="448" y="224"/>
                </a:lnTo>
                <a:lnTo>
                  <a:pt x="436" y="220"/>
                </a:lnTo>
                <a:lnTo>
                  <a:pt x="436" y="220"/>
                </a:lnTo>
                <a:lnTo>
                  <a:pt x="429" y="216"/>
                </a:lnTo>
                <a:lnTo>
                  <a:pt x="419" y="213"/>
                </a:lnTo>
                <a:lnTo>
                  <a:pt x="419" y="213"/>
                </a:lnTo>
                <a:lnTo>
                  <a:pt x="412" y="211"/>
                </a:lnTo>
                <a:lnTo>
                  <a:pt x="408" y="205"/>
                </a:lnTo>
                <a:lnTo>
                  <a:pt x="404" y="199"/>
                </a:lnTo>
                <a:lnTo>
                  <a:pt x="402" y="192"/>
                </a:lnTo>
                <a:lnTo>
                  <a:pt x="402" y="192"/>
                </a:lnTo>
                <a:lnTo>
                  <a:pt x="398" y="180"/>
                </a:lnTo>
                <a:lnTo>
                  <a:pt x="395" y="177"/>
                </a:lnTo>
                <a:lnTo>
                  <a:pt x="389" y="175"/>
                </a:lnTo>
                <a:lnTo>
                  <a:pt x="389" y="175"/>
                </a:lnTo>
                <a:lnTo>
                  <a:pt x="381" y="173"/>
                </a:lnTo>
                <a:lnTo>
                  <a:pt x="374" y="167"/>
                </a:lnTo>
                <a:lnTo>
                  <a:pt x="370" y="161"/>
                </a:lnTo>
                <a:lnTo>
                  <a:pt x="366" y="156"/>
                </a:lnTo>
                <a:lnTo>
                  <a:pt x="366" y="156"/>
                </a:lnTo>
                <a:lnTo>
                  <a:pt x="362" y="148"/>
                </a:lnTo>
                <a:lnTo>
                  <a:pt x="357" y="141"/>
                </a:lnTo>
                <a:lnTo>
                  <a:pt x="357" y="141"/>
                </a:lnTo>
                <a:lnTo>
                  <a:pt x="351" y="139"/>
                </a:lnTo>
                <a:lnTo>
                  <a:pt x="345" y="137"/>
                </a:lnTo>
                <a:lnTo>
                  <a:pt x="332" y="137"/>
                </a:lnTo>
                <a:lnTo>
                  <a:pt x="332" y="137"/>
                </a:lnTo>
                <a:lnTo>
                  <a:pt x="334" y="171"/>
                </a:lnTo>
                <a:lnTo>
                  <a:pt x="334" y="184"/>
                </a:lnTo>
                <a:lnTo>
                  <a:pt x="336" y="196"/>
                </a:lnTo>
                <a:lnTo>
                  <a:pt x="336" y="196"/>
                </a:lnTo>
                <a:lnTo>
                  <a:pt x="340" y="203"/>
                </a:lnTo>
                <a:lnTo>
                  <a:pt x="343" y="209"/>
                </a:lnTo>
                <a:lnTo>
                  <a:pt x="353" y="220"/>
                </a:lnTo>
                <a:lnTo>
                  <a:pt x="362" y="230"/>
                </a:lnTo>
                <a:lnTo>
                  <a:pt x="366" y="235"/>
                </a:lnTo>
                <a:lnTo>
                  <a:pt x="366" y="241"/>
                </a:lnTo>
                <a:lnTo>
                  <a:pt x="366" y="241"/>
                </a:lnTo>
                <a:lnTo>
                  <a:pt x="368" y="254"/>
                </a:lnTo>
                <a:lnTo>
                  <a:pt x="370" y="268"/>
                </a:lnTo>
                <a:lnTo>
                  <a:pt x="372" y="279"/>
                </a:lnTo>
                <a:lnTo>
                  <a:pt x="370" y="283"/>
                </a:lnTo>
                <a:lnTo>
                  <a:pt x="368" y="287"/>
                </a:lnTo>
                <a:lnTo>
                  <a:pt x="368" y="287"/>
                </a:lnTo>
                <a:lnTo>
                  <a:pt x="366" y="288"/>
                </a:lnTo>
                <a:lnTo>
                  <a:pt x="364" y="287"/>
                </a:lnTo>
                <a:lnTo>
                  <a:pt x="364" y="275"/>
                </a:lnTo>
                <a:lnTo>
                  <a:pt x="362" y="268"/>
                </a:lnTo>
                <a:lnTo>
                  <a:pt x="360" y="260"/>
                </a:lnTo>
                <a:lnTo>
                  <a:pt x="355" y="252"/>
                </a:lnTo>
                <a:lnTo>
                  <a:pt x="347" y="245"/>
                </a:lnTo>
                <a:lnTo>
                  <a:pt x="347" y="245"/>
                </a:lnTo>
                <a:lnTo>
                  <a:pt x="340" y="237"/>
                </a:lnTo>
                <a:lnTo>
                  <a:pt x="334" y="230"/>
                </a:lnTo>
                <a:lnTo>
                  <a:pt x="330" y="222"/>
                </a:lnTo>
                <a:lnTo>
                  <a:pt x="328" y="214"/>
                </a:lnTo>
                <a:lnTo>
                  <a:pt x="324" y="199"/>
                </a:lnTo>
                <a:lnTo>
                  <a:pt x="324" y="188"/>
                </a:lnTo>
                <a:lnTo>
                  <a:pt x="324" y="188"/>
                </a:lnTo>
                <a:lnTo>
                  <a:pt x="322" y="173"/>
                </a:lnTo>
                <a:lnTo>
                  <a:pt x="319" y="154"/>
                </a:lnTo>
                <a:lnTo>
                  <a:pt x="311" y="133"/>
                </a:lnTo>
                <a:lnTo>
                  <a:pt x="305" y="118"/>
                </a:lnTo>
                <a:lnTo>
                  <a:pt x="305" y="118"/>
                </a:lnTo>
                <a:lnTo>
                  <a:pt x="294" y="104"/>
                </a:lnTo>
                <a:lnTo>
                  <a:pt x="279" y="89"/>
                </a:lnTo>
                <a:lnTo>
                  <a:pt x="266" y="74"/>
                </a:lnTo>
                <a:lnTo>
                  <a:pt x="256" y="65"/>
                </a:lnTo>
                <a:lnTo>
                  <a:pt x="256" y="65"/>
                </a:lnTo>
                <a:lnTo>
                  <a:pt x="252" y="57"/>
                </a:lnTo>
                <a:lnTo>
                  <a:pt x="245" y="50"/>
                </a:lnTo>
                <a:lnTo>
                  <a:pt x="235" y="44"/>
                </a:lnTo>
                <a:lnTo>
                  <a:pt x="231" y="42"/>
                </a:lnTo>
                <a:lnTo>
                  <a:pt x="228" y="42"/>
                </a:lnTo>
                <a:lnTo>
                  <a:pt x="228" y="42"/>
                </a:lnTo>
                <a:lnTo>
                  <a:pt x="224" y="46"/>
                </a:lnTo>
                <a:lnTo>
                  <a:pt x="222" y="51"/>
                </a:lnTo>
                <a:lnTo>
                  <a:pt x="220" y="72"/>
                </a:lnTo>
                <a:lnTo>
                  <a:pt x="216" y="99"/>
                </a:lnTo>
                <a:lnTo>
                  <a:pt x="214" y="131"/>
                </a:lnTo>
                <a:lnTo>
                  <a:pt x="214" y="131"/>
                </a:lnTo>
                <a:lnTo>
                  <a:pt x="207" y="171"/>
                </a:lnTo>
                <a:lnTo>
                  <a:pt x="195" y="218"/>
                </a:lnTo>
                <a:lnTo>
                  <a:pt x="184" y="264"/>
                </a:lnTo>
                <a:lnTo>
                  <a:pt x="175" y="298"/>
                </a:lnTo>
                <a:lnTo>
                  <a:pt x="175" y="298"/>
                </a:lnTo>
                <a:lnTo>
                  <a:pt x="169" y="319"/>
                </a:lnTo>
                <a:lnTo>
                  <a:pt x="167" y="336"/>
                </a:lnTo>
                <a:lnTo>
                  <a:pt x="169" y="360"/>
                </a:lnTo>
                <a:lnTo>
                  <a:pt x="169" y="360"/>
                </a:lnTo>
                <a:lnTo>
                  <a:pt x="169" y="364"/>
                </a:lnTo>
                <a:lnTo>
                  <a:pt x="173" y="364"/>
                </a:lnTo>
                <a:lnTo>
                  <a:pt x="180" y="357"/>
                </a:lnTo>
                <a:lnTo>
                  <a:pt x="203" y="332"/>
                </a:lnTo>
                <a:lnTo>
                  <a:pt x="203" y="332"/>
                </a:lnTo>
                <a:lnTo>
                  <a:pt x="207" y="328"/>
                </a:lnTo>
                <a:lnTo>
                  <a:pt x="211" y="328"/>
                </a:lnTo>
                <a:lnTo>
                  <a:pt x="212" y="330"/>
                </a:lnTo>
                <a:lnTo>
                  <a:pt x="214" y="336"/>
                </a:lnTo>
                <a:lnTo>
                  <a:pt x="214" y="351"/>
                </a:lnTo>
                <a:lnTo>
                  <a:pt x="214" y="366"/>
                </a:lnTo>
                <a:lnTo>
                  <a:pt x="214" y="366"/>
                </a:lnTo>
                <a:lnTo>
                  <a:pt x="212" y="378"/>
                </a:lnTo>
                <a:lnTo>
                  <a:pt x="211" y="379"/>
                </a:lnTo>
                <a:lnTo>
                  <a:pt x="209" y="381"/>
                </a:lnTo>
                <a:lnTo>
                  <a:pt x="201" y="379"/>
                </a:lnTo>
                <a:lnTo>
                  <a:pt x="190" y="378"/>
                </a:lnTo>
                <a:lnTo>
                  <a:pt x="190" y="378"/>
                </a:lnTo>
                <a:lnTo>
                  <a:pt x="184" y="378"/>
                </a:lnTo>
                <a:lnTo>
                  <a:pt x="180" y="379"/>
                </a:lnTo>
                <a:lnTo>
                  <a:pt x="178" y="381"/>
                </a:lnTo>
                <a:lnTo>
                  <a:pt x="176" y="385"/>
                </a:lnTo>
                <a:lnTo>
                  <a:pt x="176" y="396"/>
                </a:lnTo>
                <a:lnTo>
                  <a:pt x="175" y="404"/>
                </a:lnTo>
                <a:lnTo>
                  <a:pt x="171" y="414"/>
                </a:lnTo>
                <a:lnTo>
                  <a:pt x="171" y="414"/>
                </a:lnTo>
                <a:lnTo>
                  <a:pt x="167" y="425"/>
                </a:lnTo>
                <a:lnTo>
                  <a:pt x="165" y="438"/>
                </a:lnTo>
                <a:lnTo>
                  <a:pt x="163" y="472"/>
                </a:lnTo>
                <a:lnTo>
                  <a:pt x="159" y="512"/>
                </a:lnTo>
                <a:lnTo>
                  <a:pt x="157" y="531"/>
                </a:lnTo>
                <a:lnTo>
                  <a:pt x="154" y="550"/>
                </a:lnTo>
                <a:lnTo>
                  <a:pt x="154" y="550"/>
                </a:lnTo>
                <a:lnTo>
                  <a:pt x="140" y="609"/>
                </a:lnTo>
                <a:lnTo>
                  <a:pt x="123" y="688"/>
                </a:lnTo>
                <a:lnTo>
                  <a:pt x="112" y="726"/>
                </a:lnTo>
                <a:lnTo>
                  <a:pt x="102" y="761"/>
                </a:lnTo>
                <a:lnTo>
                  <a:pt x="95" y="785"/>
                </a:lnTo>
                <a:lnTo>
                  <a:pt x="91" y="791"/>
                </a:lnTo>
                <a:lnTo>
                  <a:pt x="87" y="795"/>
                </a:lnTo>
                <a:lnTo>
                  <a:pt x="87" y="795"/>
                </a:lnTo>
                <a:lnTo>
                  <a:pt x="55" y="814"/>
                </a:lnTo>
                <a:lnTo>
                  <a:pt x="30" y="829"/>
                </a:lnTo>
                <a:lnTo>
                  <a:pt x="13" y="842"/>
                </a:lnTo>
                <a:lnTo>
                  <a:pt x="4" y="853"/>
                </a:lnTo>
                <a:lnTo>
                  <a:pt x="2" y="859"/>
                </a:lnTo>
                <a:lnTo>
                  <a:pt x="0" y="865"/>
                </a:lnTo>
                <a:lnTo>
                  <a:pt x="0" y="869"/>
                </a:lnTo>
                <a:lnTo>
                  <a:pt x="2" y="872"/>
                </a:lnTo>
                <a:lnTo>
                  <a:pt x="8" y="880"/>
                </a:lnTo>
                <a:lnTo>
                  <a:pt x="15" y="886"/>
                </a:lnTo>
                <a:lnTo>
                  <a:pt x="27" y="889"/>
                </a:lnTo>
                <a:lnTo>
                  <a:pt x="40" y="893"/>
                </a:lnTo>
                <a:lnTo>
                  <a:pt x="68" y="899"/>
                </a:lnTo>
                <a:lnTo>
                  <a:pt x="93" y="905"/>
                </a:lnTo>
                <a:lnTo>
                  <a:pt x="101" y="907"/>
                </a:lnTo>
                <a:lnTo>
                  <a:pt x="106" y="910"/>
                </a:lnTo>
                <a:lnTo>
                  <a:pt x="106" y="910"/>
                </a:lnTo>
                <a:lnTo>
                  <a:pt x="110" y="916"/>
                </a:lnTo>
                <a:lnTo>
                  <a:pt x="110" y="922"/>
                </a:lnTo>
                <a:lnTo>
                  <a:pt x="108" y="929"/>
                </a:lnTo>
                <a:lnTo>
                  <a:pt x="106" y="937"/>
                </a:lnTo>
                <a:lnTo>
                  <a:pt x="97" y="952"/>
                </a:lnTo>
                <a:lnTo>
                  <a:pt x="89" y="967"/>
                </a:lnTo>
                <a:lnTo>
                  <a:pt x="89" y="967"/>
                </a:lnTo>
                <a:lnTo>
                  <a:pt x="85" y="973"/>
                </a:lnTo>
                <a:lnTo>
                  <a:pt x="85" y="977"/>
                </a:lnTo>
                <a:lnTo>
                  <a:pt x="87" y="980"/>
                </a:lnTo>
                <a:lnTo>
                  <a:pt x="89" y="984"/>
                </a:lnTo>
                <a:lnTo>
                  <a:pt x="97" y="986"/>
                </a:lnTo>
                <a:lnTo>
                  <a:pt x="108" y="990"/>
                </a:lnTo>
                <a:lnTo>
                  <a:pt x="108" y="990"/>
                </a:lnTo>
                <a:lnTo>
                  <a:pt x="112" y="990"/>
                </a:lnTo>
                <a:lnTo>
                  <a:pt x="114" y="990"/>
                </a:lnTo>
                <a:lnTo>
                  <a:pt x="116" y="986"/>
                </a:lnTo>
                <a:lnTo>
                  <a:pt x="116" y="982"/>
                </a:lnTo>
                <a:lnTo>
                  <a:pt x="116" y="975"/>
                </a:lnTo>
                <a:lnTo>
                  <a:pt x="116" y="969"/>
                </a:lnTo>
                <a:lnTo>
                  <a:pt x="118" y="965"/>
                </a:lnTo>
                <a:lnTo>
                  <a:pt x="118" y="965"/>
                </a:lnTo>
                <a:lnTo>
                  <a:pt x="121" y="963"/>
                </a:lnTo>
                <a:lnTo>
                  <a:pt x="123" y="963"/>
                </a:lnTo>
                <a:lnTo>
                  <a:pt x="125" y="967"/>
                </a:lnTo>
                <a:lnTo>
                  <a:pt x="129" y="982"/>
                </a:lnTo>
                <a:lnTo>
                  <a:pt x="129" y="982"/>
                </a:lnTo>
                <a:lnTo>
                  <a:pt x="133" y="984"/>
                </a:lnTo>
                <a:lnTo>
                  <a:pt x="139" y="988"/>
                </a:lnTo>
                <a:lnTo>
                  <a:pt x="154" y="992"/>
                </a:lnTo>
                <a:lnTo>
                  <a:pt x="171" y="998"/>
                </a:lnTo>
                <a:lnTo>
                  <a:pt x="178" y="1001"/>
                </a:lnTo>
                <a:lnTo>
                  <a:pt x="186" y="1005"/>
                </a:lnTo>
                <a:lnTo>
                  <a:pt x="186" y="1005"/>
                </a:lnTo>
                <a:lnTo>
                  <a:pt x="195" y="1013"/>
                </a:lnTo>
                <a:lnTo>
                  <a:pt x="207" y="1018"/>
                </a:lnTo>
                <a:lnTo>
                  <a:pt x="218" y="1024"/>
                </a:lnTo>
                <a:lnTo>
                  <a:pt x="233" y="1032"/>
                </a:lnTo>
                <a:lnTo>
                  <a:pt x="233" y="1032"/>
                </a:lnTo>
                <a:lnTo>
                  <a:pt x="245" y="1037"/>
                </a:lnTo>
                <a:lnTo>
                  <a:pt x="249" y="1037"/>
                </a:lnTo>
                <a:lnTo>
                  <a:pt x="252" y="1037"/>
                </a:lnTo>
                <a:lnTo>
                  <a:pt x="258" y="1034"/>
                </a:lnTo>
                <a:lnTo>
                  <a:pt x="266" y="1030"/>
                </a:lnTo>
                <a:lnTo>
                  <a:pt x="266" y="1030"/>
                </a:lnTo>
                <a:lnTo>
                  <a:pt x="269" y="1030"/>
                </a:lnTo>
                <a:lnTo>
                  <a:pt x="273" y="1030"/>
                </a:lnTo>
                <a:lnTo>
                  <a:pt x="279" y="1034"/>
                </a:lnTo>
                <a:lnTo>
                  <a:pt x="283" y="1041"/>
                </a:lnTo>
                <a:lnTo>
                  <a:pt x="285" y="1049"/>
                </a:lnTo>
                <a:lnTo>
                  <a:pt x="285" y="1049"/>
                </a:lnTo>
                <a:lnTo>
                  <a:pt x="286" y="1054"/>
                </a:lnTo>
                <a:lnTo>
                  <a:pt x="290" y="1058"/>
                </a:lnTo>
                <a:lnTo>
                  <a:pt x="296" y="1062"/>
                </a:lnTo>
                <a:lnTo>
                  <a:pt x="305" y="1068"/>
                </a:lnTo>
                <a:lnTo>
                  <a:pt x="305" y="1068"/>
                </a:lnTo>
                <a:lnTo>
                  <a:pt x="311" y="1077"/>
                </a:lnTo>
                <a:lnTo>
                  <a:pt x="315" y="1085"/>
                </a:lnTo>
                <a:lnTo>
                  <a:pt x="319" y="1094"/>
                </a:lnTo>
                <a:lnTo>
                  <a:pt x="319" y="1094"/>
                </a:lnTo>
                <a:lnTo>
                  <a:pt x="326" y="1096"/>
                </a:lnTo>
                <a:lnTo>
                  <a:pt x="338" y="1098"/>
                </a:lnTo>
                <a:lnTo>
                  <a:pt x="353" y="1096"/>
                </a:lnTo>
                <a:lnTo>
                  <a:pt x="353" y="1096"/>
                </a:lnTo>
                <a:lnTo>
                  <a:pt x="364" y="1096"/>
                </a:lnTo>
                <a:lnTo>
                  <a:pt x="368" y="1092"/>
                </a:lnTo>
                <a:lnTo>
                  <a:pt x="372" y="1089"/>
                </a:lnTo>
                <a:lnTo>
                  <a:pt x="385" y="1079"/>
                </a:lnTo>
                <a:lnTo>
                  <a:pt x="385" y="1079"/>
                </a:lnTo>
                <a:lnTo>
                  <a:pt x="387" y="1077"/>
                </a:lnTo>
                <a:lnTo>
                  <a:pt x="387" y="1077"/>
                </a:lnTo>
                <a:lnTo>
                  <a:pt x="410" y="1034"/>
                </a:lnTo>
                <a:lnTo>
                  <a:pt x="410" y="1034"/>
                </a:lnTo>
                <a:lnTo>
                  <a:pt x="419" y="1018"/>
                </a:lnTo>
                <a:lnTo>
                  <a:pt x="431" y="1007"/>
                </a:lnTo>
                <a:lnTo>
                  <a:pt x="431" y="1007"/>
                </a:lnTo>
                <a:close/>
              </a:path>
            </a:pathLst>
          </a:custGeom>
          <a:solidFill>
            <a:srgbClr val="A5CEE3"/>
          </a:solidFill>
          <a:ln>
            <a:noFill/>
          </a:ln>
        </p:spPr>
        <p:txBody>
          <a:bodyPr vert="horz" wrap="square" lIns="91440" tIns="45720" rIns="91440" bIns="45720" numCol="1" anchor="ctr"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a:ln>
                  <a:noFill/>
                </a:ln>
                <a:solidFill>
                  <a:srgbClr val="000000"/>
                </a:solidFill>
                <a:effectLst/>
                <a:uLnTx/>
                <a:uFillTx/>
                <a:latin typeface="Calibri"/>
                <a:ea typeface="+mn-ea"/>
                <a:cs typeface="+mn-cs"/>
              </a:rPr>
              <a:t>6%</a:t>
            </a:r>
            <a:endParaRPr kumimoji="0" lang="fr-FR" sz="2400" b="1" i="0" u="none" strike="noStrike" kern="1200" cap="none" spc="0" normalizeH="0" baseline="0" noProof="0" dirty="0">
              <a:ln>
                <a:noFill/>
              </a:ln>
              <a:solidFill>
                <a:srgbClr val="000000"/>
              </a:solidFill>
              <a:effectLst/>
              <a:uLnTx/>
              <a:uFillTx/>
              <a:latin typeface="Calibri"/>
              <a:ea typeface="+mn-ea"/>
              <a:cs typeface="+mn-cs"/>
            </a:endParaRPr>
          </a:p>
        </p:txBody>
      </p:sp>
      <p:grpSp>
        <p:nvGrpSpPr>
          <p:cNvPr id="72" name="Groupe 71">
            <a:extLst>
              <a:ext uri="{FF2B5EF4-FFF2-40B4-BE49-F238E27FC236}">
                <a16:creationId xmlns:a16="http://schemas.microsoft.com/office/drawing/2014/main" id="{7CBA7A11-7D79-C2A8-7368-FE3625FE6CB0}"/>
              </a:ext>
            </a:extLst>
          </p:cNvPr>
          <p:cNvGrpSpPr/>
          <p:nvPr/>
        </p:nvGrpSpPr>
        <p:grpSpPr>
          <a:xfrm>
            <a:off x="6176035" y="2475820"/>
            <a:ext cx="2576895" cy="1846516"/>
            <a:chOff x="4029298" y="1828115"/>
            <a:chExt cx="2576895" cy="1846516"/>
          </a:xfrm>
          <a:solidFill>
            <a:srgbClr val="F3F0B9"/>
          </a:solidFill>
        </p:grpSpPr>
        <p:sp>
          <p:nvSpPr>
            <p:cNvPr id="73" name="Freeform 18">
              <a:extLst>
                <a:ext uri="{FF2B5EF4-FFF2-40B4-BE49-F238E27FC236}">
                  <a16:creationId xmlns:a16="http://schemas.microsoft.com/office/drawing/2014/main" id="{DF9FC191-B1AA-8ECC-1C0F-EAF8AADC4A07}"/>
                </a:ext>
              </a:extLst>
            </p:cNvPr>
            <p:cNvSpPr>
              <a:spLocks/>
            </p:cNvSpPr>
            <p:nvPr/>
          </p:nvSpPr>
          <p:spPr bwMode="auto">
            <a:xfrm>
              <a:off x="5569777" y="2408044"/>
              <a:ext cx="1036416" cy="1251157"/>
            </a:xfrm>
            <a:custGeom>
              <a:avLst/>
              <a:gdLst>
                <a:gd name="T0" fmla="*/ 190 w 806"/>
                <a:gd name="T1" fmla="*/ 419 h 973"/>
                <a:gd name="T2" fmla="*/ 165 w 806"/>
                <a:gd name="T3" fmla="*/ 463 h 973"/>
                <a:gd name="T4" fmla="*/ 118 w 806"/>
                <a:gd name="T5" fmla="*/ 492 h 973"/>
                <a:gd name="T6" fmla="*/ 76 w 806"/>
                <a:gd name="T7" fmla="*/ 501 h 973"/>
                <a:gd name="T8" fmla="*/ 33 w 806"/>
                <a:gd name="T9" fmla="*/ 575 h 973"/>
                <a:gd name="T10" fmla="*/ 0 w 806"/>
                <a:gd name="T11" fmla="*/ 664 h 973"/>
                <a:gd name="T12" fmla="*/ 61 w 806"/>
                <a:gd name="T13" fmla="*/ 717 h 973"/>
                <a:gd name="T14" fmla="*/ 93 w 806"/>
                <a:gd name="T15" fmla="*/ 755 h 973"/>
                <a:gd name="T16" fmla="*/ 148 w 806"/>
                <a:gd name="T17" fmla="*/ 732 h 973"/>
                <a:gd name="T18" fmla="*/ 181 w 806"/>
                <a:gd name="T19" fmla="*/ 780 h 973"/>
                <a:gd name="T20" fmla="*/ 217 w 806"/>
                <a:gd name="T21" fmla="*/ 846 h 973"/>
                <a:gd name="T22" fmla="*/ 234 w 806"/>
                <a:gd name="T23" fmla="*/ 894 h 973"/>
                <a:gd name="T24" fmla="*/ 289 w 806"/>
                <a:gd name="T25" fmla="*/ 924 h 973"/>
                <a:gd name="T26" fmla="*/ 302 w 806"/>
                <a:gd name="T27" fmla="*/ 967 h 973"/>
                <a:gd name="T28" fmla="*/ 376 w 806"/>
                <a:gd name="T29" fmla="*/ 967 h 973"/>
                <a:gd name="T30" fmla="*/ 454 w 806"/>
                <a:gd name="T31" fmla="*/ 956 h 973"/>
                <a:gd name="T32" fmla="*/ 490 w 806"/>
                <a:gd name="T33" fmla="*/ 954 h 973"/>
                <a:gd name="T34" fmla="*/ 556 w 806"/>
                <a:gd name="T35" fmla="*/ 962 h 973"/>
                <a:gd name="T36" fmla="*/ 609 w 806"/>
                <a:gd name="T37" fmla="*/ 926 h 973"/>
                <a:gd name="T38" fmla="*/ 668 w 806"/>
                <a:gd name="T39" fmla="*/ 909 h 973"/>
                <a:gd name="T40" fmla="*/ 666 w 806"/>
                <a:gd name="T41" fmla="*/ 880 h 973"/>
                <a:gd name="T42" fmla="*/ 687 w 806"/>
                <a:gd name="T43" fmla="*/ 857 h 973"/>
                <a:gd name="T44" fmla="*/ 744 w 806"/>
                <a:gd name="T45" fmla="*/ 827 h 973"/>
                <a:gd name="T46" fmla="*/ 785 w 806"/>
                <a:gd name="T47" fmla="*/ 816 h 973"/>
                <a:gd name="T48" fmla="*/ 789 w 806"/>
                <a:gd name="T49" fmla="*/ 736 h 973"/>
                <a:gd name="T50" fmla="*/ 767 w 806"/>
                <a:gd name="T51" fmla="*/ 634 h 973"/>
                <a:gd name="T52" fmla="*/ 744 w 806"/>
                <a:gd name="T53" fmla="*/ 590 h 973"/>
                <a:gd name="T54" fmla="*/ 748 w 806"/>
                <a:gd name="T55" fmla="*/ 545 h 973"/>
                <a:gd name="T56" fmla="*/ 759 w 806"/>
                <a:gd name="T57" fmla="*/ 505 h 973"/>
                <a:gd name="T58" fmla="*/ 748 w 806"/>
                <a:gd name="T59" fmla="*/ 446 h 973"/>
                <a:gd name="T60" fmla="*/ 770 w 806"/>
                <a:gd name="T61" fmla="*/ 418 h 973"/>
                <a:gd name="T62" fmla="*/ 787 w 806"/>
                <a:gd name="T63" fmla="*/ 385 h 973"/>
                <a:gd name="T64" fmla="*/ 806 w 806"/>
                <a:gd name="T65" fmla="*/ 342 h 973"/>
                <a:gd name="T66" fmla="*/ 787 w 806"/>
                <a:gd name="T67" fmla="*/ 325 h 973"/>
                <a:gd name="T68" fmla="*/ 734 w 806"/>
                <a:gd name="T69" fmla="*/ 298 h 973"/>
                <a:gd name="T70" fmla="*/ 651 w 806"/>
                <a:gd name="T71" fmla="*/ 313 h 973"/>
                <a:gd name="T72" fmla="*/ 638 w 806"/>
                <a:gd name="T73" fmla="*/ 289 h 973"/>
                <a:gd name="T74" fmla="*/ 632 w 806"/>
                <a:gd name="T75" fmla="*/ 256 h 973"/>
                <a:gd name="T76" fmla="*/ 609 w 806"/>
                <a:gd name="T77" fmla="*/ 237 h 973"/>
                <a:gd name="T78" fmla="*/ 583 w 806"/>
                <a:gd name="T79" fmla="*/ 234 h 973"/>
                <a:gd name="T80" fmla="*/ 531 w 806"/>
                <a:gd name="T81" fmla="*/ 245 h 973"/>
                <a:gd name="T82" fmla="*/ 511 w 806"/>
                <a:gd name="T83" fmla="*/ 224 h 973"/>
                <a:gd name="T84" fmla="*/ 493 w 806"/>
                <a:gd name="T85" fmla="*/ 184 h 973"/>
                <a:gd name="T86" fmla="*/ 456 w 806"/>
                <a:gd name="T87" fmla="*/ 148 h 973"/>
                <a:gd name="T88" fmla="*/ 427 w 806"/>
                <a:gd name="T89" fmla="*/ 105 h 973"/>
                <a:gd name="T90" fmla="*/ 412 w 806"/>
                <a:gd name="T91" fmla="*/ 44 h 973"/>
                <a:gd name="T92" fmla="*/ 389 w 806"/>
                <a:gd name="T93" fmla="*/ 0 h 973"/>
                <a:gd name="T94" fmla="*/ 349 w 806"/>
                <a:gd name="T95" fmla="*/ 44 h 973"/>
                <a:gd name="T96" fmla="*/ 304 w 806"/>
                <a:gd name="T97" fmla="*/ 61 h 973"/>
                <a:gd name="T98" fmla="*/ 220 w 806"/>
                <a:gd name="T99" fmla="*/ 91 h 973"/>
                <a:gd name="T100" fmla="*/ 258 w 806"/>
                <a:gd name="T101" fmla="*/ 154 h 973"/>
                <a:gd name="T102" fmla="*/ 262 w 806"/>
                <a:gd name="T103" fmla="*/ 181 h 973"/>
                <a:gd name="T104" fmla="*/ 217 w 806"/>
                <a:gd name="T105" fmla="*/ 222 h 973"/>
                <a:gd name="T106" fmla="*/ 217 w 806"/>
                <a:gd name="T107" fmla="*/ 266 h 973"/>
                <a:gd name="T108" fmla="*/ 241 w 806"/>
                <a:gd name="T109" fmla="*/ 283 h 973"/>
                <a:gd name="T110" fmla="*/ 220 w 806"/>
                <a:gd name="T111" fmla="*/ 323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6" h="973">
                  <a:moveTo>
                    <a:pt x="207" y="380"/>
                  </a:moveTo>
                  <a:lnTo>
                    <a:pt x="207" y="380"/>
                  </a:lnTo>
                  <a:lnTo>
                    <a:pt x="205" y="389"/>
                  </a:lnTo>
                  <a:lnTo>
                    <a:pt x="203" y="397"/>
                  </a:lnTo>
                  <a:lnTo>
                    <a:pt x="196" y="406"/>
                  </a:lnTo>
                  <a:lnTo>
                    <a:pt x="196" y="406"/>
                  </a:lnTo>
                  <a:lnTo>
                    <a:pt x="192" y="410"/>
                  </a:lnTo>
                  <a:lnTo>
                    <a:pt x="190" y="419"/>
                  </a:lnTo>
                  <a:lnTo>
                    <a:pt x="190" y="419"/>
                  </a:lnTo>
                  <a:lnTo>
                    <a:pt x="188" y="433"/>
                  </a:lnTo>
                  <a:lnTo>
                    <a:pt x="182" y="446"/>
                  </a:lnTo>
                  <a:lnTo>
                    <a:pt x="182" y="446"/>
                  </a:lnTo>
                  <a:lnTo>
                    <a:pt x="181" y="452"/>
                  </a:lnTo>
                  <a:lnTo>
                    <a:pt x="175" y="457"/>
                  </a:lnTo>
                  <a:lnTo>
                    <a:pt x="171" y="461"/>
                  </a:lnTo>
                  <a:lnTo>
                    <a:pt x="165" y="463"/>
                  </a:lnTo>
                  <a:lnTo>
                    <a:pt x="165" y="463"/>
                  </a:lnTo>
                  <a:lnTo>
                    <a:pt x="158" y="467"/>
                  </a:lnTo>
                  <a:lnTo>
                    <a:pt x="152" y="471"/>
                  </a:lnTo>
                  <a:lnTo>
                    <a:pt x="152" y="471"/>
                  </a:lnTo>
                  <a:lnTo>
                    <a:pt x="145" y="478"/>
                  </a:lnTo>
                  <a:lnTo>
                    <a:pt x="133" y="486"/>
                  </a:lnTo>
                  <a:lnTo>
                    <a:pt x="133" y="486"/>
                  </a:lnTo>
                  <a:lnTo>
                    <a:pt x="118" y="492"/>
                  </a:lnTo>
                  <a:lnTo>
                    <a:pt x="107" y="495"/>
                  </a:lnTo>
                  <a:lnTo>
                    <a:pt x="107" y="495"/>
                  </a:lnTo>
                  <a:lnTo>
                    <a:pt x="99" y="495"/>
                  </a:lnTo>
                  <a:lnTo>
                    <a:pt x="91" y="499"/>
                  </a:lnTo>
                  <a:lnTo>
                    <a:pt x="91" y="499"/>
                  </a:lnTo>
                  <a:lnTo>
                    <a:pt x="82" y="501"/>
                  </a:lnTo>
                  <a:lnTo>
                    <a:pt x="76" y="501"/>
                  </a:lnTo>
                  <a:lnTo>
                    <a:pt x="76" y="501"/>
                  </a:lnTo>
                  <a:lnTo>
                    <a:pt x="72" y="501"/>
                  </a:lnTo>
                  <a:lnTo>
                    <a:pt x="67" y="503"/>
                  </a:lnTo>
                  <a:lnTo>
                    <a:pt x="63" y="509"/>
                  </a:lnTo>
                  <a:lnTo>
                    <a:pt x="57" y="520"/>
                  </a:lnTo>
                  <a:lnTo>
                    <a:pt x="57" y="520"/>
                  </a:lnTo>
                  <a:lnTo>
                    <a:pt x="42" y="556"/>
                  </a:lnTo>
                  <a:lnTo>
                    <a:pt x="42" y="556"/>
                  </a:lnTo>
                  <a:lnTo>
                    <a:pt x="33" y="575"/>
                  </a:lnTo>
                  <a:lnTo>
                    <a:pt x="29" y="592"/>
                  </a:lnTo>
                  <a:lnTo>
                    <a:pt x="27" y="594"/>
                  </a:lnTo>
                  <a:lnTo>
                    <a:pt x="27" y="594"/>
                  </a:lnTo>
                  <a:lnTo>
                    <a:pt x="23" y="611"/>
                  </a:lnTo>
                  <a:lnTo>
                    <a:pt x="19" y="632"/>
                  </a:lnTo>
                  <a:lnTo>
                    <a:pt x="10" y="651"/>
                  </a:lnTo>
                  <a:lnTo>
                    <a:pt x="6" y="658"/>
                  </a:lnTo>
                  <a:lnTo>
                    <a:pt x="0" y="664"/>
                  </a:lnTo>
                  <a:lnTo>
                    <a:pt x="0" y="664"/>
                  </a:lnTo>
                  <a:lnTo>
                    <a:pt x="29" y="679"/>
                  </a:lnTo>
                  <a:lnTo>
                    <a:pt x="42" y="689"/>
                  </a:lnTo>
                  <a:lnTo>
                    <a:pt x="52" y="696"/>
                  </a:lnTo>
                  <a:lnTo>
                    <a:pt x="52" y="696"/>
                  </a:lnTo>
                  <a:lnTo>
                    <a:pt x="59" y="708"/>
                  </a:lnTo>
                  <a:lnTo>
                    <a:pt x="61" y="717"/>
                  </a:lnTo>
                  <a:lnTo>
                    <a:pt x="61" y="717"/>
                  </a:lnTo>
                  <a:lnTo>
                    <a:pt x="63" y="725"/>
                  </a:lnTo>
                  <a:lnTo>
                    <a:pt x="67" y="736"/>
                  </a:lnTo>
                  <a:lnTo>
                    <a:pt x="67" y="736"/>
                  </a:lnTo>
                  <a:lnTo>
                    <a:pt x="72" y="748"/>
                  </a:lnTo>
                  <a:lnTo>
                    <a:pt x="78" y="755"/>
                  </a:lnTo>
                  <a:lnTo>
                    <a:pt x="78" y="755"/>
                  </a:lnTo>
                  <a:lnTo>
                    <a:pt x="86" y="757"/>
                  </a:lnTo>
                  <a:lnTo>
                    <a:pt x="93" y="755"/>
                  </a:lnTo>
                  <a:lnTo>
                    <a:pt x="93" y="755"/>
                  </a:lnTo>
                  <a:lnTo>
                    <a:pt x="103" y="751"/>
                  </a:lnTo>
                  <a:lnTo>
                    <a:pt x="112" y="746"/>
                  </a:lnTo>
                  <a:lnTo>
                    <a:pt x="112" y="746"/>
                  </a:lnTo>
                  <a:lnTo>
                    <a:pt x="122" y="740"/>
                  </a:lnTo>
                  <a:lnTo>
                    <a:pt x="129" y="734"/>
                  </a:lnTo>
                  <a:lnTo>
                    <a:pt x="139" y="732"/>
                  </a:lnTo>
                  <a:lnTo>
                    <a:pt x="148" y="732"/>
                  </a:lnTo>
                  <a:lnTo>
                    <a:pt x="148" y="732"/>
                  </a:lnTo>
                  <a:lnTo>
                    <a:pt x="154" y="736"/>
                  </a:lnTo>
                  <a:lnTo>
                    <a:pt x="158" y="740"/>
                  </a:lnTo>
                  <a:lnTo>
                    <a:pt x="164" y="753"/>
                  </a:lnTo>
                  <a:lnTo>
                    <a:pt x="164" y="753"/>
                  </a:lnTo>
                  <a:lnTo>
                    <a:pt x="169" y="768"/>
                  </a:lnTo>
                  <a:lnTo>
                    <a:pt x="173" y="774"/>
                  </a:lnTo>
                  <a:lnTo>
                    <a:pt x="181" y="780"/>
                  </a:lnTo>
                  <a:lnTo>
                    <a:pt x="181" y="780"/>
                  </a:lnTo>
                  <a:lnTo>
                    <a:pt x="190" y="789"/>
                  </a:lnTo>
                  <a:lnTo>
                    <a:pt x="198" y="799"/>
                  </a:lnTo>
                  <a:lnTo>
                    <a:pt x="203" y="812"/>
                  </a:lnTo>
                  <a:lnTo>
                    <a:pt x="207" y="823"/>
                  </a:lnTo>
                  <a:lnTo>
                    <a:pt x="207" y="823"/>
                  </a:lnTo>
                  <a:lnTo>
                    <a:pt x="211" y="835"/>
                  </a:lnTo>
                  <a:lnTo>
                    <a:pt x="217" y="846"/>
                  </a:lnTo>
                  <a:lnTo>
                    <a:pt x="217" y="846"/>
                  </a:lnTo>
                  <a:lnTo>
                    <a:pt x="220" y="859"/>
                  </a:lnTo>
                  <a:lnTo>
                    <a:pt x="222" y="869"/>
                  </a:lnTo>
                  <a:lnTo>
                    <a:pt x="222" y="869"/>
                  </a:lnTo>
                  <a:lnTo>
                    <a:pt x="226" y="880"/>
                  </a:lnTo>
                  <a:lnTo>
                    <a:pt x="228" y="886"/>
                  </a:lnTo>
                  <a:lnTo>
                    <a:pt x="234" y="894"/>
                  </a:lnTo>
                  <a:lnTo>
                    <a:pt x="234" y="894"/>
                  </a:lnTo>
                  <a:lnTo>
                    <a:pt x="247" y="905"/>
                  </a:lnTo>
                  <a:lnTo>
                    <a:pt x="256" y="912"/>
                  </a:lnTo>
                  <a:lnTo>
                    <a:pt x="256" y="912"/>
                  </a:lnTo>
                  <a:lnTo>
                    <a:pt x="266" y="916"/>
                  </a:lnTo>
                  <a:lnTo>
                    <a:pt x="275" y="918"/>
                  </a:lnTo>
                  <a:lnTo>
                    <a:pt x="275" y="918"/>
                  </a:lnTo>
                  <a:lnTo>
                    <a:pt x="283" y="920"/>
                  </a:lnTo>
                  <a:lnTo>
                    <a:pt x="289" y="924"/>
                  </a:lnTo>
                  <a:lnTo>
                    <a:pt x="289" y="924"/>
                  </a:lnTo>
                  <a:lnTo>
                    <a:pt x="292" y="930"/>
                  </a:lnTo>
                  <a:lnTo>
                    <a:pt x="294" y="939"/>
                  </a:lnTo>
                  <a:lnTo>
                    <a:pt x="294" y="939"/>
                  </a:lnTo>
                  <a:lnTo>
                    <a:pt x="294" y="947"/>
                  </a:lnTo>
                  <a:lnTo>
                    <a:pt x="296" y="954"/>
                  </a:lnTo>
                  <a:lnTo>
                    <a:pt x="302" y="967"/>
                  </a:lnTo>
                  <a:lnTo>
                    <a:pt x="302" y="967"/>
                  </a:lnTo>
                  <a:lnTo>
                    <a:pt x="323" y="969"/>
                  </a:lnTo>
                  <a:lnTo>
                    <a:pt x="330" y="971"/>
                  </a:lnTo>
                  <a:lnTo>
                    <a:pt x="330" y="971"/>
                  </a:lnTo>
                  <a:lnTo>
                    <a:pt x="351" y="973"/>
                  </a:lnTo>
                  <a:lnTo>
                    <a:pt x="361" y="971"/>
                  </a:lnTo>
                  <a:lnTo>
                    <a:pt x="361" y="971"/>
                  </a:lnTo>
                  <a:lnTo>
                    <a:pt x="376" y="967"/>
                  </a:lnTo>
                  <a:lnTo>
                    <a:pt x="376" y="967"/>
                  </a:lnTo>
                  <a:lnTo>
                    <a:pt x="393" y="966"/>
                  </a:lnTo>
                  <a:lnTo>
                    <a:pt x="410" y="966"/>
                  </a:lnTo>
                  <a:lnTo>
                    <a:pt x="410" y="966"/>
                  </a:lnTo>
                  <a:lnTo>
                    <a:pt x="437" y="964"/>
                  </a:lnTo>
                  <a:lnTo>
                    <a:pt x="437" y="964"/>
                  </a:lnTo>
                  <a:lnTo>
                    <a:pt x="442" y="964"/>
                  </a:lnTo>
                  <a:lnTo>
                    <a:pt x="446" y="962"/>
                  </a:lnTo>
                  <a:lnTo>
                    <a:pt x="454" y="956"/>
                  </a:lnTo>
                  <a:lnTo>
                    <a:pt x="454" y="956"/>
                  </a:lnTo>
                  <a:lnTo>
                    <a:pt x="459" y="950"/>
                  </a:lnTo>
                  <a:lnTo>
                    <a:pt x="465" y="948"/>
                  </a:lnTo>
                  <a:lnTo>
                    <a:pt x="471" y="947"/>
                  </a:lnTo>
                  <a:lnTo>
                    <a:pt x="480" y="948"/>
                  </a:lnTo>
                  <a:lnTo>
                    <a:pt x="480" y="948"/>
                  </a:lnTo>
                  <a:lnTo>
                    <a:pt x="490" y="954"/>
                  </a:lnTo>
                  <a:lnTo>
                    <a:pt x="490" y="954"/>
                  </a:lnTo>
                  <a:lnTo>
                    <a:pt x="497" y="958"/>
                  </a:lnTo>
                  <a:lnTo>
                    <a:pt x="507" y="960"/>
                  </a:lnTo>
                  <a:lnTo>
                    <a:pt x="518" y="962"/>
                  </a:lnTo>
                  <a:lnTo>
                    <a:pt x="531" y="962"/>
                  </a:lnTo>
                  <a:lnTo>
                    <a:pt x="531" y="962"/>
                  </a:lnTo>
                  <a:lnTo>
                    <a:pt x="545" y="960"/>
                  </a:lnTo>
                  <a:lnTo>
                    <a:pt x="556" y="962"/>
                  </a:lnTo>
                  <a:lnTo>
                    <a:pt x="556" y="962"/>
                  </a:lnTo>
                  <a:lnTo>
                    <a:pt x="566" y="962"/>
                  </a:lnTo>
                  <a:lnTo>
                    <a:pt x="573" y="960"/>
                  </a:lnTo>
                  <a:lnTo>
                    <a:pt x="579" y="958"/>
                  </a:lnTo>
                  <a:lnTo>
                    <a:pt x="583" y="952"/>
                  </a:lnTo>
                  <a:lnTo>
                    <a:pt x="583" y="952"/>
                  </a:lnTo>
                  <a:lnTo>
                    <a:pt x="590" y="941"/>
                  </a:lnTo>
                  <a:lnTo>
                    <a:pt x="600" y="931"/>
                  </a:lnTo>
                  <a:lnTo>
                    <a:pt x="609" y="926"/>
                  </a:lnTo>
                  <a:lnTo>
                    <a:pt x="619" y="920"/>
                  </a:lnTo>
                  <a:lnTo>
                    <a:pt x="619" y="920"/>
                  </a:lnTo>
                  <a:lnTo>
                    <a:pt x="628" y="916"/>
                  </a:lnTo>
                  <a:lnTo>
                    <a:pt x="628" y="916"/>
                  </a:lnTo>
                  <a:lnTo>
                    <a:pt x="639" y="912"/>
                  </a:lnTo>
                  <a:lnTo>
                    <a:pt x="653" y="911"/>
                  </a:lnTo>
                  <a:lnTo>
                    <a:pt x="653" y="911"/>
                  </a:lnTo>
                  <a:lnTo>
                    <a:pt x="668" y="909"/>
                  </a:lnTo>
                  <a:lnTo>
                    <a:pt x="674" y="907"/>
                  </a:lnTo>
                  <a:lnTo>
                    <a:pt x="675" y="901"/>
                  </a:lnTo>
                  <a:lnTo>
                    <a:pt x="675" y="901"/>
                  </a:lnTo>
                  <a:lnTo>
                    <a:pt x="675" y="897"/>
                  </a:lnTo>
                  <a:lnTo>
                    <a:pt x="674" y="894"/>
                  </a:lnTo>
                  <a:lnTo>
                    <a:pt x="670" y="886"/>
                  </a:lnTo>
                  <a:lnTo>
                    <a:pt x="670" y="886"/>
                  </a:lnTo>
                  <a:lnTo>
                    <a:pt x="666" y="880"/>
                  </a:lnTo>
                  <a:lnTo>
                    <a:pt x="664" y="876"/>
                  </a:lnTo>
                  <a:lnTo>
                    <a:pt x="664" y="876"/>
                  </a:lnTo>
                  <a:lnTo>
                    <a:pt x="664" y="871"/>
                  </a:lnTo>
                  <a:lnTo>
                    <a:pt x="666" y="867"/>
                  </a:lnTo>
                  <a:lnTo>
                    <a:pt x="670" y="863"/>
                  </a:lnTo>
                  <a:lnTo>
                    <a:pt x="677" y="861"/>
                  </a:lnTo>
                  <a:lnTo>
                    <a:pt x="677" y="861"/>
                  </a:lnTo>
                  <a:lnTo>
                    <a:pt x="687" y="857"/>
                  </a:lnTo>
                  <a:lnTo>
                    <a:pt x="694" y="854"/>
                  </a:lnTo>
                  <a:lnTo>
                    <a:pt x="708" y="844"/>
                  </a:lnTo>
                  <a:lnTo>
                    <a:pt x="708" y="844"/>
                  </a:lnTo>
                  <a:lnTo>
                    <a:pt x="719" y="835"/>
                  </a:lnTo>
                  <a:lnTo>
                    <a:pt x="727" y="833"/>
                  </a:lnTo>
                  <a:lnTo>
                    <a:pt x="732" y="831"/>
                  </a:lnTo>
                  <a:lnTo>
                    <a:pt x="732" y="831"/>
                  </a:lnTo>
                  <a:lnTo>
                    <a:pt x="744" y="827"/>
                  </a:lnTo>
                  <a:lnTo>
                    <a:pt x="753" y="823"/>
                  </a:lnTo>
                  <a:lnTo>
                    <a:pt x="753" y="823"/>
                  </a:lnTo>
                  <a:lnTo>
                    <a:pt x="763" y="820"/>
                  </a:lnTo>
                  <a:lnTo>
                    <a:pt x="774" y="816"/>
                  </a:lnTo>
                  <a:lnTo>
                    <a:pt x="774" y="816"/>
                  </a:lnTo>
                  <a:lnTo>
                    <a:pt x="780" y="816"/>
                  </a:lnTo>
                  <a:lnTo>
                    <a:pt x="785" y="816"/>
                  </a:lnTo>
                  <a:lnTo>
                    <a:pt x="785" y="816"/>
                  </a:lnTo>
                  <a:lnTo>
                    <a:pt x="789" y="804"/>
                  </a:lnTo>
                  <a:lnTo>
                    <a:pt x="795" y="789"/>
                  </a:lnTo>
                  <a:lnTo>
                    <a:pt x="799" y="772"/>
                  </a:lnTo>
                  <a:lnTo>
                    <a:pt x="799" y="766"/>
                  </a:lnTo>
                  <a:lnTo>
                    <a:pt x="797" y="761"/>
                  </a:lnTo>
                  <a:lnTo>
                    <a:pt x="797" y="761"/>
                  </a:lnTo>
                  <a:lnTo>
                    <a:pt x="793" y="749"/>
                  </a:lnTo>
                  <a:lnTo>
                    <a:pt x="789" y="736"/>
                  </a:lnTo>
                  <a:lnTo>
                    <a:pt x="784" y="704"/>
                  </a:lnTo>
                  <a:lnTo>
                    <a:pt x="784" y="704"/>
                  </a:lnTo>
                  <a:lnTo>
                    <a:pt x="782" y="691"/>
                  </a:lnTo>
                  <a:lnTo>
                    <a:pt x="782" y="691"/>
                  </a:lnTo>
                  <a:lnTo>
                    <a:pt x="778" y="670"/>
                  </a:lnTo>
                  <a:lnTo>
                    <a:pt x="772" y="653"/>
                  </a:lnTo>
                  <a:lnTo>
                    <a:pt x="772" y="653"/>
                  </a:lnTo>
                  <a:lnTo>
                    <a:pt x="767" y="634"/>
                  </a:lnTo>
                  <a:lnTo>
                    <a:pt x="759" y="622"/>
                  </a:lnTo>
                  <a:lnTo>
                    <a:pt x="759" y="622"/>
                  </a:lnTo>
                  <a:lnTo>
                    <a:pt x="753" y="613"/>
                  </a:lnTo>
                  <a:lnTo>
                    <a:pt x="753" y="613"/>
                  </a:lnTo>
                  <a:lnTo>
                    <a:pt x="746" y="603"/>
                  </a:lnTo>
                  <a:lnTo>
                    <a:pt x="744" y="598"/>
                  </a:lnTo>
                  <a:lnTo>
                    <a:pt x="744" y="590"/>
                  </a:lnTo>
                  <a:lnTo>
                    <a:pt x="744" y="590"/>
                  </a:lnTo>
                  <a:lnTo>
                    <a:pt x="744" y="584"/>
                  </a:lnTo>
                  <a:lnTo>
                    <a:pt x="748" y="577"/>
                  </a:lnTo>
                  <a:lnTo>
                    <a:pt x="748" y="577"/>
                  </a:lnTo>
                  <a:lnTo>
                    <a:pt x="751" y="569"/>
                  </a:lnTo>
                  <a:lnTo>
                    <a:pt x="753" y="564"/>
                  </a:lnTo>
                  <a:lnTo>
                    <a:pt x="751" y="558"/>
                  </a:lnTo>
                  <a:lnTo>
                    <a:pt x="751" y="558"/>
                  </a:lnTo>
                  <a:lnTo>
                    <a:pt x="748" y="545"/>
                  </a:lnTo>
                  <a:lnTo>
                    <a:pt x="749" y="537"/>
                  </a:lnTo>
                  <a:lnTo>
                    <a:pt x="749" y="537"/>
                  </a:lnTo>
                  <a:lnTo>
                    <a:pt x="751" y="529"/>
                  </a:lnTo>
                  <a:lnTo>
                    <a:pt x="755" y="526"/>
                  </a:lnTo>
                  <a:lnTo>
                    <a:pt x="755" y="526"/>
                  </a:lnTo>
                  <a:lnTo>
                    <a:pt x="757" y="518"/>
                  </a:lnTo>
                  <a:lnTo>
                    <a:pt x="759" y="505"/>
                  </a:lnTo>
                  <a:lnTo>
                    <a:pt x="759" y="505"/>
                  </a:lnTo>
                  <a:lnTo>
                    <a:pt x="759" y="495"/>
                  </a:lnTo>
                  <a:lnTo>
                    <a:pt x="759" y="488"/>
                  </a:lnTo>
                  <a:lnTo>
                    <a:pt x="759" y="488"/>
                  </a:lnTo>
                  <a:lnTo>
                    <a:pt x="753" y="478"/>
                  </a:lnTo>
                  <a:lnTo>
                    <a:pt x="748" y="463"/>
                  </a:lnTo>
                  <a:lnTo>
                    <a:pt x="748" y="463"/>
                  </a:lnTo>
                  <a:lnTo>
                    <a:pt x="748" y="452"/>
                  </a:lnTo>
                  <a:lnTo>
                    <a:pt x="748" y="446"/>
                  </a:lnTo>
                  <a:lnTo>
                    <a:pt x="749" y="442"/>
                  </a:lnTo>
                  <a:lnTo>
                    <a:pt x="749" y="442"/>
                  </a:lnTo>
                  <a:lnTo>
                    <a:pt x="759" y="435"/>
                  </a:lnTo>
                  <a:lnTo>
                    <a:pt x="759" y="435"/>
                  </a:lnTo>
                  <a:lnTo>
                    <a:pt x="767" y="427"/>
                  </a:lnTo>
                  <a:lnTo>
                    <a:pt x="770" y="421"/>
                  </a:lnTo>
                  <a:lnTo>
                    <a:pt x="770" y="418"/>
                  </a:lnTo>
                  <a:lnTo>
                    <a:pt x="770" y="418"/>
                  </a:lnTo>
                  <a:lnTo>
                    <a:pt x="772" y="412"/>
                  </a:lnTo>
                  <a:lnTo>
                    <a:pt x="772" y="412"/>
                  </a:lnTo>
                  <a:lnTo>
                    <a:pt x="772" y="404"/>
                  </a:lnTo>
                  <a:lnTo>
                    <a:pt x="774" y="399"/>
                  </a:lnTo>
                  <a:lnTo>
                    <a:pt x="778" y="393"/>
                  </a:lnTo>
                  <a:lnTo>
                    <a:pt x="784" y="389"/>
                  </a:lnTo>
                  <a:lnTo>
                    <a:pt x="784" y="389"/>
                  </a:lnTo>
                  <a:lnTo>
                    <a:pt x="787" y="385"/>
                  </a:lnTo>
                  <a:lnTo>
                    <a:pt x="791" y="380"/>
                  </a:lnTo>
                  <a:lnTo>
                    <a:pt x="797" y="368"/>
                  </a:lnTo>
                  <a:lnTo>
                    <a:pt x="797" y="368"/>
                  </a:lnTo>
                  <a:lnTo>
                    <a:pt x="804" y="351"/>
                  </a:lnTo>
                  <a:lnTo>
                    <a:pt x="804" y="351"/>
                  </a:lnTo>
                  <a:lnTo>
                    <a:pt x="806" y="344"/>
                  </a:lnTo>
                  <a:lnTo>
                    <a:pt x="806" y="342"/>
                  </a:lnTo>
                  <a:lnTo>
                    <a:pt x="806" y="342"/>
                  </a:lnTo>
                  <a:lnTo>
                    <a:pt x="804" y="340"/>
                  </a:lnTo>
                  <a:lnTo>
                    <a:pt x="804" y="340"/>
                  </a:lnTo>
                  <a:lnTo>
                    <a:pt x="799" y="340"/>
                  </a:lnTo>
                  <a:lnTo>
                    <a:pt x="795" y="340"/>
                  </a:lnTo>
                  <a:lnTo>
                    <a:pt x="795" y="340"/>
                  </a:lnTo>
                  <a:lnTo>
                    <a:pt x="791" y="334"/>
                  </a:lnTo>
                  <a:lnTo>
                    <a:pt x="787" y="325"/>
                  </a:lnTo>
                  <a:lnTo>
                    <a:pt x="787" y="325"/>
                  </a:lnTo>
                  <a:lnTo>
                    <a:pt x="784" y="315"/>
                  </a:lnTo>
                  <a:lnTo>
                    <a:pt x="780" y="308"/>
                  </a:lnTo>
                  <a:lnTo>
                    <a:pt x="780" y="308"/>
                  </a:lnTo>
                  <a:lnTo>
                    <a:pt x="768" y="298"/>
                  </a:lnTo>
                  <a:lnTo>
                    <a:pt x="757" y="291"/>
                  </a:lnTo>
                  <a:lnTo>
                    <a:pt x="757" y="291"/>
                  </a:lnTo>
                  <a:lnTo>
                    <a:pt x="748" y="294"/>
                  </a:lnTo>
                  <a:lnTo>
                    <a:pt x="734" y="298"/>
                  </a:lnTo>
                  <a:lnTo>
                    <a:pt x="702" y="304"/>
                  </a:lnTo>
                  <a:lnTo>
                    <a:pt x="702" y="304"/>
                  </a:lnTo>
                  <a:lnTo>
                    <a:pt x="696" y="306"/>
                  </a:lnTo>
                  <a:lnTo>
                    <a:pt x="696" y="306"/>
                  </a:lnTo>
                  <a:lnTo>
                    <a:pt x="681" y="308"/>
                  </a:lnTo>
                  <a:lnTo>
                    <a:pt x="681" y="308"/>
                  </a:lnTo>
                  <a:lnTo>
                    <a:pt x="664" y="311"/>
                  </a:lnTo>
                  <a:lnTo>
                    <a:pt x="651" y="313"/>
                  </a:lnTo>
                  <a:lnTo>
                    <a:pt x="651" y="313"/>
                  </a:lnTo>
                  <a:lnTo>
                    <a:pt x="643" y="311"/>
                  </a:lnTo>
                  <a:lnTo>
                    <a:pt x="639" y="310"/>
                  </a:lnTo>
                  <a:lnTo>
                    <a:pt x="636" y="306"/>
                  </a:lnTo>
                  <a:lnTo>
                    <a:pt x="636" y="300"/>
                  </a:lnTo>
                  <a:lnTo>
                    <a:pt x="636" y="300"/>
                  </a:lnTo>
                  <a:lnTo>
                    <a:pt x="636" y="294"/>
                  </a:lnTo>
                  <a:lnTo>
                    <a:pt x="638" y="289"/>
                  </a:lnTo>
                  <a:lnTo>
                    <a:pt x="645" y="277"/>
                  </a:lnTo>
                  <a:lnTo>
                    <a:pt x="645" y="277"/>
                  </a:lnTo>
                  <a:lnTo>
                    <a:pt x="651" y="268"/>
                  </a:lnTo>
                  <a:lnTo>
                    <a:pt x="651" y="268"/>
                  </a:lnTo>
                  <a:lnTo>
                    <a:pt x="651" y="264"/>
                  </a:lnTo>
                  <a:lnTo>
                    <a:pt x="645" y="260"/>
                  </a:lnTo>
                  <a:lnTo>
                    <a:pt x="645" y="260"/>
                  </a:lnTo>
                  <a:lnTo>
                    <a:pt x="632" y="256"/>
                  </a:lnTo>
                  <a:lnTo>
                    <a:pt x="632" y="256"/>
                  </a:lnTo>
                  <a:lnTo>
                    <a:pt x="620" y="253"/>
                  </a:lnTo>
                  <a:lnTo>
                    <a:pt x="615" y="251"/>
                  </a:lnTo>
                  <a:lnTo>
                    <a:pt x="611" y="247"/>
                  </a:lnTo>
                  <a:lnTo>
                    <a:pt x="609" y="239"/>
                  </a:lnTo>
                  <a:lnTo>
                    <a:pt x="609" y="239"/>
                  </a:lnTo>
                  <a:lnTo>
                    <a:pt x="609" y="237"/>
                  </a:lnTo>
                  <a:lnTo>
                    <a:pt x="609" y="237"/>
                  </a:lnTo>
                  <a:lnTo>
                    <a:pt x="605" y="232"/>
                  </a:lnTo>
                  <a:lnTo>
                    <a:pt x="605" y="232"/>
                  </a:lnTo>
                  <a:lnTo>
                    <a:pt x="602" y="232"/>
                  </a:lnTo>
                  <a:lnTo>
                    <a:pt x="598" y="230"/>
                  </a:lnTo>
                  <a:lnTo>
                    <a:pt x="598" y="230"/>
                  </a:lnTo>
                  <a:lnTo>
                    <a:pt x="592" y="232"/>
                  </a:lnTo>
                  <a:lnTo>
                    <a:pt x="592" y="232"/>
                  </a:lnTo>
                  <a:lnTo>
                    <a:pt x="583" y="234"/>
                  </a:lnTo>
                  <a:lnTo>
                    <a:pt x="575" y="236"/>
                  </a:lnTo>
                  <a:lnTo>
                    <a:pt x="575" y="236"/>
                  </a:lnTo>
                  <a:lnTo>
                    <a:pt x="564" y="236"/>
                  </a:lnTo>
                  <a:lnTo>
                    <a:pt x="564" y="236"/>
                  </a:lnTo>
                  <a:lnTo>
                    <a:pt x="552" y="237"/>
                  </a:lnTo>
                  <a:lnTo>
                    <a:pt x="541" y="241"/>
                  </a:lnTo>
                  <a:lnTo>
                    <a:pt x="541" y="241"/>
                  </a:lnTo>
                  <a:lnTo>
                    <a:pt x="531" y="245"/>
                  </a:lnTo>
                  <a:lnTo>
                    <a:pt x="522" y="247"/>
                  </a:lnTo>
                  <a:lnTo>
                    <a:pt x="516" y="247"/>
                  </a:lnTo>
                  <a:lnTo>
                    <a:pt x="514" y="245"/>
                  </a:lnTo>
                  <a:lnTo>
                    <a:pt x="512" y="243"/>
                  </a:lnTo>
                  <a:lnTo>
                    <a:pt x="512" y="243"/>
                  </a:lnTo>
                  <a:lnTo>
                    <a:pt x="511" y="234"/>
                  </a:lnTo>
                  <a:lnTo>
                    <a:pt x="511" y="224"/>
                  </a:lnTo>
                  <a:lnTo>
                    <a:pt x="511" y="224"/>
                  </a:lnTo>
                  <a:lnTo>
                    <a:pt x="511" y="215"/>
                  </a:lnTo>
                  <a:lnTo>
                    <a:pt x="509" y="207"/>
                  </a:lnTo>
                  <a:lnTo>
                    <a:pt x="509" y="207"/>
                  </a:lnTo>
                  <a:lnTo>
                    <a:pt x="507" y="205"/>
                  </a:lnTo>
                  <a:lnTo>
                    <a:pt x="507" y="205"/>
                  </a:lnTo>
                  <a:lnTo>
                    <a:pt x="503" y="198"/>
                  </a:lnTo>
                  <a:lnTo>
                    <a:pt x="499" y="190"/>
                  </a:lnTo>
                  <a:lnTo>
                    <a:pt x="493" y="184"/>
                  </a:lnTo>
                  <a:lnTo>
                    <a:pt x="482" y="179"/>
                  </a:lnTo>
                  <a:lnTo>
                    <a:pt x="482" y="179"/>
                  </a:lnTo>
                  <a:lnTo>
                    <a:pt x="473" y="175"/>
                  </a:lnTo>
                  <a:lnTo>
                    <a:pt x="473" y="175"/>
                  </a:lnTo>
                  <a:lnTo>
                    <a:pt x="465" y="171"/>
                  </a:lnTo>
                  <a:lnTo>
                    <a:pt x="461" y="167"/>
                  </a:lnTo>
                  <a:lnTo>
                    <a:pt x="459" y="162"/>
                  </a:lnTo>
                  <a:lnTo>
                    <a:pt x="456" y="148"/>
                  </a:lnTo>
                  <a:lnTo>
                    <a:pt x="456" y="148"/>
                  </a:lnTo>
                  <a:lnTo>
                    <a:pt x="454" y="135"/>
                  </a:lnTo>
                  <a:lnTo>
                    <a:pt x="448" y="126"/>
                  </a:lnTo>
                  <a:lnTo>
                    <a:pt x="440" y="118"/>
                  </a:lnTo>
                  <a:lnTo>
                    <a:pt x="433" y="110"/>
                  </a:lnTo>
                  <a:lnTo>
                    <a:pt x="433" y="110"/>
                  </a:lnTo>
                  <a:lnTo>
                    <a:pt x="427" y="105"/>
                  </a:lnTo>
                  <a:lnTo>
                    <a:pt x="427" y="105"/>
                  </a:lnTo>
                  <a:lnTo>
                    <a:pt x="418" y="97"/>
                  </a:lnTo>
                  <a:lnTo>
                    <a:pt x="412" y="86"/>
                  </a:lnTo>
                  <a:lnTo>
                    <a:pt x="412" y="86"/>
                  </a:lnTo>
                  <a:lnTo>
                    <a:pt x="410" y="76"/>
                  </a:lnTo>
                  <a:lnTo>
                    <a:pt x="412" y="63"/>
                  </a:lnTo>
                  <a:lnTo>
                    <a:pt x="412" y="63"/>
                  </a:lnTo>
                  <a:lnTo>
                    <a:pt x="414" y="55"/>
                  </a:lnTo>
                  <a:lnTo>
                    <a:pt x="412" y="44"/>
                  </a:lnTo>
                  <a:lnTo>
                    <a:pt x="408" y="25"/>
                  </a:lnTo>
                  <a:lnTo>
                    <a:pt x="408" y="25"/>
                  </a:lnTo>
                  <a:lnTo>
                    <a:pt x="406" y="19"/>
                  </a:lnTo>
                  <a:lnTo>
                    <a:pt x="406" y="19"/>
                  </a:lnTo>
                  <a:lnTo>
                    <a:pt x="404" y="16"/>
                  </a:lnTo>
                  <a:lnTo>
                    <a:pt x="401" y="10"/>
                  </a:lnTo>
                  <a:lnTo>
                    <a:pt x="389" y="0"/>
                  </a:lnTo>
                  <a:lnTo>
                    <a:pt x="389" y="0"/>
                  </a:lnTo>
                  <a:lnTo>
                    <a:pt x="387" y="10"/>
                  </a:lnTo>
                  <a:lnTo>
                    <a:pt x="383" y="14"/>
                  </a:lnTo>
                  <a:lnTo>
                    <a:pt x="380" y="18"/>
                  </a:lnTo>
                  <a:lnTo>
                    <a:pt x="380" y="18"/>
                  </a:lnTo>
                  <a:lnTo>
                    <a:pt x="374" y="23"/>
                  </a:lnTo>
                  <a:lnTo>
                    <a:pt x="374" y="23"/>
                  </a:lnTo>
                  <a:lnTo>
                    <a:pt x="357" y="36"/>
                  </a:lnTo>
                  <a:lnTo>
                    <a:pt x="349" y="44"/>
                  </a:lnTo>
                  <a:lnTo>
                    <a:pt x="342" y="52"/>
                  </a:lnTo>
                  <a:lnTo>
                    <a:pt x="342" y="52"/>
                  </a:lnTo>
                  <a:lnTo>
                    <a:pt x="336" y="57"/>
                  </a:lnTo>
                  <a:lnTo>
                    <a:pt x="330" y="61"/>
                  </a:lnTo>
                  <a:lnTo>
                    <a:pt x="323" y="61"/>
                  </a:lnTo>
                  <a:lnTo>
                    <a:pt x="315" y="61"/>
                  </a:lnTo>
                  <a:lnTo>
                    <a:pt x="315" y="61"/>
                  </a:lnTo>
                  <a:lnTo>
                    <a:pt x="304" y="61"/>
                  </a:lnTo>
                  <a:lnTo>
                    <a:pt x="292" y="63"/>
                  </a:lnTo>
                  <a:lnTo>
                    <a:pt x="292" y="63"/>
                  </a:lnTo>
                  <a:lnTo>
                    <a:pt x="275" y="67"/>
                  </a:lnTo>
                  <a:lnTo>
                    <a:pt x="255" y="74"/>
                  </a:lnTo>
                  <a:lnTo>
                    <a:pt x="220" y="88"/>
                  </a:lnTo>
                  <a:lnTo>
                    <a:pt x="220" y="88"/>
                  </a:lnTo>
                  <a:lnTo>
                    <a:pt x="220" y="91"/>
                  </a:lnTo>
                  <a:lnTo>
                    <a:pt x="220" y="91"/>
                  </a:lnTo>
                  <a:lnTo>
                    <a:pt x="230" y="110"/>
                  </a:lnTo>
                  <a:lnTo>
                    <a:pt x="230" y="110"/>
                  </a:lnTo>
                  <a:lnTo>
                    <a:pt x="237" y="124"/>
                  </a:lnTo>
                  <a:lnTo>
                    <a:pt x="237" y="124"/>
                  </a:lnTo>
                  <a:lnTo>
                    <a:pt x="251" y="141"/>
                  </a:lnTo>
                  <a:lnTo>
                    <a:pt x="251" y="141"/>
                  </a:lnTo>
                  <a:lnTo>
                    <a:pt x="256" y="148"/>
                  </a:lnTo>
                  <a:lnTo>
                    <a:pt x="258" y="154"/>
                  </a:lnTo>
                  <a:lnTo>
                    <a:pt x="258" y="154"/>
                  </a:lnTo>
                  <a:lnTo>
                    <a:pt x="258" y="154"/>
                  </a:lnTo>
                  <a:lnTo>
                    <a:pt x="258" y="154"/>
                  </a:lnTo>
                  <a:lnTo>
                    <a:pt x="264" y="160"/>
                  </a:lnTo>
                  <a:lnTo>
                    <a:pt x="266" y="165"/>
                  </a:lnTo>
                  <a:lnTo>
                    <a:pt x="266" y="169"/>
                  </a:lnTo>
                  <a:lnTo>
                    <a:pt x="266" y="175"/>
                  </a:lnTo>
                  <a:lnTo>
                    <a:pt x="262" y="181"/>
                  </a:lnTo>
                  <a:lnTo>
                    <a:pt x="258" y="186"/>
                  </a:lnTo>
                  <a:lnTo>
                    <a:pt x="258" y="186"/>
                  </a:lnTo>
                  <a:lnTo>
                    <a:pt x="245" y="200"/>
                  </a:lnTo>
                  <a:lnTo>
                    <a:pt x="234" y="209"/>
                  </a:lnTo>
                  <a:lnTo>
                    <a:pt x="234" y="209"/>
                  </a:lnTo>
                  <a:lnTo>
                    <a:pt x="220" y="217"/>
                  </a:lnTo>
                  <a:lnTo>
                    <a:pt x="220" y="217"/>
                  </a:lnTo>
                  <a:lnTo>
                    <a:pt x="217" y="222"/>
                  </a:lnTo>
                  <a:lnTo>
                    <a:pt x="215" y="226"/>
                  </a:lnTo>
                  <a:lnTo>
                    <a:pt x="215" y="236"/>
                  </a:lnTo>
                  <a:lnTo>
                    <a:pt x="215" y="236"/>
                  </a:lnTo>
                  <a:lnTo>
                    <a:pt x="215" y="243"/>
                  </a:lnTo>
                  <a:lnTo>
                    <a:pt x="215" y="243"/>
                  </a:lnTo>
                  <a:lnTo>
                    <a:pt x="211" y="266"/>
                  </a:lnTo>
                  <a:lnTo>
                    <a:pt x="211" y="266"/>
                  </a:lnTo>
                  <a:lnTo>
                    <a:pt x="217" y="266"/>
                  </a:lnTo>
                  <a:lnTo>
                    <a:pt x="217" y="266"/>
                  </a:lnTo>
                  <a:lnTo>
                    <a:pt x="230" y="268"/>
                  </a:lnTo>
                  <a:lnTo>
                    <a:pt x="230" y="268"/>
                  </a:lnTo>
                  <a:lnTo>
                    <a:pt x="236" y="270"/>
                  </a:lnTo>
                  <a:lnTo>
                    <a:pt x="239" y="272"/>
                  </a:lnTo>
                  <a:lnTo>
                    <a:pt x="241" y="277"/>
                  </a:lnTo>
                  <a:lnTo>
                    <a:pt x="241" y="283"/>
                  </a:lnTo>
                  <a:lnTo>
                    <a:pt x="241" y="283"/>
                  </a:lnTo>
                  <a:lnTo>
                    <a:pt x="237" y="289"/>
                  </a:lnTo>
                  <a:lnTo>
                    <a:pt x="236" y="294"/>
                  </a:lnTo>
                  <a:lnTo>
                    <a:pt x="228" y="304"/>
                  </a:lnTo>
                  <a:lnTo>
                    <a:pt x="228" y="304"/>
                  </a:lnTo>
                  <a:lnTo>
                    <a:pt x="222" y="311"/>
                  </a:lnTo>
                  <a:lnTo>
                    <a:pt x="220" y="317"/>
                  </a:lnTo>
                  <a:lnTo>
                    <a:pt x="220" y="323"/>
                  </a:lnTo>
                  <a:lnTo>
                    <a:pt x="220" y="323"/>
                  </a:lnTo>
                  <a:lnTo>
                    <a:pt x="220" y="330"/>
                  </a:lnTo>
                  <a:lnTo>
                    <a:pt x="220" y="338"/>
                  </a:lnTo>
                  <a:lnTo>
                    <a:pt x="215" y="351"/>
                  </a:lnTo>
                  <a:lnTo>
                    <a:pt x="215" y="351"/>
                  </a:lnTo>
                  <a:lnTo>
                    <a:pt x="209" y="365"/>
                  </a:lnTo>
                  <a:lnTo>
                    <a:pt x="207" y="380"/>
                  </a:lnTo>
                  <a:lnTo>
                    <a:pt x="207" y="38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222223"/>
                </a:solidFill>
                <a:effectLst/>
                <a:uLnTx/>
                <a:uFillTx/>
                <a:latin typeface="Calibri"/>
                <a:ea typeface="+mn-ea"/>
                <a:cs typeface="+mn-cs"/>
              </a:endParaRPr>
            </a:p>
          </p:txBody>
        </p:sp>
        <p:sp>
          <p:nvSpPr>
            <p:cNvPr id="74" name="Freeform 24">
              <a:extLst>
                <a:ext uri="{FF2B5EF4-FFF2-40B4-BE49-F238E27FC236}">
                  <a16:creationId xmlns:a16="http://schemas.microsoft.com/office/drawing/2014/main" id="{E7518639-8D43-7CF2-4EA6-4BE0B1951FC1}"/>
                </a:ext>
              </a:extLst>
            </p:cNvPr>
            <p:cNvSpPr>
              <a:spLocks/>
            </p:cNvSpPr>
            <p:nvPr/>
          </p:nvSpPr>
          <p:spPr bwMode="auto">
            <a:xfrm>
              <a:off x="5628927" y="1828115"/>
              <a:ext cx="531067" cy="682800"/>
            </a:xfrm>
            <a:custGeom>
              <a:avLst/>
              <a:gdLst>
                <a:gd name="T0" fmla="*/ 87 w 413"/>
                <a:gd name="T1" fmla="*/ 249 h 531"/>
                <a:gd name="T2" fmla="*/ 44 w 413"/>
                <a:gd name="T3" fmla="*/ 256 h 531"/>
                <a:gd name="T4" fmla="*/ 49 w 413"/>
                <a:gd name="T5" fmla="*/ 277 h 531"/>
                <a:gd name="T6" fmla="*/ 59 w 413"/>
                <a:gd name="T7" fmla="*/ 298 h 531"/>
                <a:gd name="T8" fmla="*/ 68 w 413"/>
                <a:gd name="T9" fmla="*/ 326 h 531"/>
                <a:gd name="T10" fmla="*/ 80 w 413"/>
                <a:gd name="T11" fmla="*/ 353 h 531"/>
                <a:gd name="T12" fmla="*/ 76 w 413"/>
                <a:gd name="T13" fmla="*/ 404 h 531"/>
                <a:gd name="T14" fmla="*/ 78 w 413"/>
                <a:gd name="T15" fmla="*/ 433 h 531"/>
                <a:gd name="T16" fmla="*/ 95 w 413"/>
                <a:gd name="T17" fmla="*/ 450 h 531"/>
                <a:gd name="T18" fmla="*/ 116 w 413"/>
                <a:gd name="T19" fmla="*/ 459 h 531"/>
                <a:gd name="T20" fmla="*/ 127 w 413"/>
                <a:gd name="T21" fmla="*/ 478 h 531"/>
                <a:gd name="T22" fmla="*/ 138 w 413"/>
                <a:gd name="T23" fmla="*/ 486 h 531"/>
                <a:gd name="T24" fmla="*/ 152 w 413"/>
                <a:gd name="T25" fmla="*/ 508 h 531"/>
                <a:gd name="T26" fmla="*/ 163 w 413"/>
                <a:gd name="T27" fmla="*/ 525 h 531"/>
                <a:gd name="T28" fmla="*/ 205 w 413"/>
                <a:gd name="T29" fmla="*/ 518 h 531"/>
                <a:gd name="T30" fmla="*/ 258 w 413"/>
                <a:gd name="T31" fmla="*/ 505 h 531"/>
                <a:gd name="T32" fmla="*/ 286 w 413"/>
                <a:gd name="T33" fmla="*/ 503 h 531"/>
                <a:gd name="T34" fmla="*/ 305 w 413"/>
                <a:gd name="T35" fmla="*/ 482 h 531"/>
                <a:gd name="T36" fmla="*/ 330 w 413"/>
                <a:gd name="T37" fmla="*/ 463 h 531"/>
                <a:gd name="T38" fmla="*/ 332 w 413"/>
                <a:gd name="T39" fmla="*/ 433 h 531"/>
                <a:gd name="T40" fmla="*/ 328 w 413"/>
                <a:gd name="T41" fmla="*/ 410 h 531"/>
                <a:gd name="T42" fmla="*/ 339 w 413"/>
                <a:gd name="T43" fmla="*/ 385 h 531"/>
                <a:gd name="T44" fmla="*/ 360 w 413"/>
                <a:gd name="T45" fmla="*/ 379 h 531"/>
                <a:gd name="T46" fmla="*/ 383 w 413"/>
                <a:gd name="T47" fmla="*/ 360 h 531"/>
                <a:gd name="T48" fmla="*/ 389 w 413"/>
                <a:gd name="T49" fmla="*/ 343 h 531"/>
                <a:gd name="T50" fmla="*/ 394 w 413"/>
                <a:gd name="T51" fmla="*/ 317 h 531"/>
                <a:gd name="T52" fmla="*/ 410 w 413"/>
                <a:gd name="T53" fmla="*/ 287 h 531"/>
                <a:gd name="T54" fmla="*/ 410 w 413"/>
                <a:gd name="T55" fmla="*/ 277 h 531"/>
                <a:gd name="T56" fmla="*/ 396 w 413"/>
                <a:gd name="T57" fmla="*/ 268 h 531"/>
                <a:gd name="T58" fmla="*/ 394 w 413"/>
                <a:gd name="T59" fmla="*/ 250 h 531"/>
                <a:gd name="T60" fmla="*/ 413 w 413"/>
                <a:gd name="T61" fmla="*/ 220 h 531"/>
                <a:gd name="T62" fmla="*/ 404 w 413"/>
                <a:gd name="T63" fmla="*/ 205 h 531"/>
                <a:gd name="T64" fmla="*/ 394 w 413"/>
                <a:gd name="T65" fmla="*/ 197 h 531"/>
                <a:gd name="T66" fmla="*/ 402 w 413"/>
                <a:gd name="T67" fmla="*/ 173 h 531"/>
                <a:gd name="T68" fmla="*/ 411 w 413"/>
                <a:gd name="T69" fmla="*/ 150 h 531"/>
                <a:gd name="T70" fmla="*/ 406 w 413"/>
                <a:gd name="T71" fmla="*/ 146 h 531"/>
                <a:gd name="T72" fmla="*/ 387 w 413"/>
                <a:gd name="T73" fmla="*/ 133 h 531"/>
                <a:gd name="T74" fmla="*/ 392 w 413"/>
                <a:gd name="T75" fmla="*/ 118 h 531"/>
                <a:gd name="T76" fmla="*/ 410 w 413"/>
                <a:gd name="T77" fmla="*/ 99 h 531"/>
                <a:gd name="T78" fmla="*/ 404 w 413"/>
                <a:gd name="T79" fmla="*/ 82 h 531"/>
                <a:gd name="T80" fmla="*/ 353 w 413"/>
                <a:gd name="T81" fmla="*/ 21 h 531"/>
                <a:gd name="T82" fmla="*/ 334 w 413"/>
                <a:gd name="T83" fmla="*/ 0 h 531"/>
                <a:gd name="T84" fmla="*/ 277 w 413"/>
                <a:gd name="T85" fmla="*/ 57 h 531"/>
                <a:gd name="T86" fmla="*/ 201 w 413"/>
                <a:gd name="T87" fmla="*/ 70 h 531"/>
                <a:gd name="T88" fmla="*/ 70 w 413"/>
                <a:gd name="T89" fmla="*/ 123 h 531"/>
                <a:gd name="T90" fmla="*/ 32 w 413"/>
                <a:gd name="T91" fmla="*/ 154 h 531"/>
                <a:gd name="T92" fmla="*/ 2 w 413"/>
                <a:gd name="T93" fmla="*/ 213 h 531"/>
                <a:gd name="T94" fmla="*/ 4 w 413"/>
                <a:gd name="T95" fmla="*/ 230 h 531"/>
                <a:gd name="T96" fmla="*/ 70 w 413"/>
                <a:gd name="T97" fmla="*/ 239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3" h="531">
                  <a:moveTo>
                    <a:pt x="81" y="243"/>
                  </a:moveTo>
                  <a:lnTo>
                    <a:pt x="81" y="243"/>
                  </a:lnTo>
                  <a:lnTo>
                    <a:pt x="87" y="247"/>
                  </a:lnTo>
                  <a:lnTo>
                    <a:pt x="87" y="249"/>
                  </a:lnTo>
                  <a:lnTo>
                    <a:pt x="85" y="250"/>
                  </a:lnTo>
                  <a:lnTo>
                    <a:pt x="80" y="252"/>
                  </a:lnTo>
                  <a:lnTo>
                    <a:pt x="64" y="254"/>
                  </a:lnTo>
                  <a:lnTo>
                    <a:pt x="44" y="256"/>
                  </a:lnTo>
                  <a:lnTo>
                    <a:pt x="44" y="256"/>
                  </a:lnTo>
                  <a:lnTo>
                    <a:pt x="47" y="268"/>
                  </a:lnTo>
                  <a:lnTo>
                    <a:pt x="49" y="277"/>
                  </a:lnTo>
                  <a:lnTo>
                    <a:pt x="49" y="277"/>
                  </a:lnTo>
                  <a:lnTo>
                    <a:pt x="51" y="285"/>
                  </a:lnTo>
                  <a:lnTo>
                    <a:pt x="53" y="290"/>
                  </a:lnTo>
                  <a:lnTo>
                    <a:pt x="53" y="290"/>
                  </a:lnTo>
                  <a:lnTo>
                    <a:pt x="59" y="298"/>
                  </a:lnTo>
                  <a:lnTo>
                    <a:pt x="61" y="309"/>
                  </a:lnTo>
                  <a:lnTo>
                    <a:pt x="61" y="309"/>
                  </a:lnTo>
                  <a:lnTo>
                    <a:pt x="63" y="319"/>
                  </a:lnTo>
                  <a:lnTo>
                    <a:pt x="68" y="326"/>
                  </a:lnTo>
                  <a:lnTo>
                    <a:pt x="68" y="326"/>
                  </a:lnTo>
                  <a:lnTo>
                    <a:pt x="74" y="334"/>
                  </a:lnTo>
                  <a:lnTo>
                    <a:pt x="78" y="343"/>
                  </a:lnTo>
                  <a:lnTo>
                    <a:pt x="80" y="353"/>
                  </a:lnTo>
                  <a:lnTo>
                    <a:pt x="80" y="364"/>
                  </a:lnTo>
                  <a:lnTo>
                    <a:pt x="80" y="364"/>
                  </a:lnTo>
                  <a:lnTo>
                    <a:pt x="76" y="389"/>
                  </a:lnTo>
                  <a:lnTo>
                    <a:pt x="76" y="404"/>
                  </a:lnTo>
                  <a:lnTo>
                    <a:pt x="76" y="404"/>
                  </a:lnTo>
                  <a:lnTo>
                    <a:pt x="76" y="412"/>
                  </a:lnTo>
                  <a:lnTo>
                    <a:pt x="76" y="412"/>
                  </a:lnTo>
                  <a:lnTo>
                    <a:pt x="78" y="433"/>
                  </a:lnTo>
                  <a:lnTo>
                    <a:pt x="83" y="451"/>
                  </a:lnTo>
                  <a:lnTo>
                    <a:pt x="83" y="451"/>
                  </a:lnTo>
                  <a:lnTo>
                    <a:pt x="89" y="450"/>
                  </a:lnTo>
                  <a:lnTo>
                    <a:pt x="95" y="450"/>
                  </a:lnTo>
                  <a:lnTo>
                    <a:pt x="102" y="451"/>
                  </a:lnTo>
                  <a:lnTo>
                    <a:pt x="110" y="455"/>
                  </a:lnTo>
                  <a:lnTo>
                    <a:pt x="110" y="455"/>
                  </a:lnTo>
                  <a:lnTo>
                    <a:pt x="116" y="459"/>
                  </a:lnTo>
                  <a:lnTo>
                    <a:pt x="119" y="463"/>
                  </a:lnTo>
                  <a:lnTo>
                    <a:pt x="125" y="472"/>
                  </a:lnTo>
                  <a:lnTo>
                    <a:pt x="125" y="472"/>
                  </a:lnTo>
                  <a:lnTo>
                    <a:pt x="127" y="478"/>
                  </a:lnTo>
                  <a:lnTo>
                    <a:pt x="131" y="482"/>
                  </a:lnTo>
                  <a:lnTo>
                    <a:pt x="133" y="482"/>
                  </a:lnTo>
                  <a:lnTo>
                    <a:pt x="133" y="482"/>
                  </a:lnTo>
                  <a:lnTo>
                    <a:pt x="138" y="486"/>
                  </a:lnTo>
                  <a:lnTo>
                    <a:pt x="146" y="491"/>
                  </a:lnTo>
                  <a:lnTo>
                    <a:pt x="152" y="499"/>
                  </a:lnTo>
                  <a:lnTo>
                    <a:pt x="152" y="505"/>
                  </a:lnTo>
                  <a:lnTo>
                    <a:pt x="152" y="508"/>
                  </a:lnTo>
                  <a:lnTo>
                    <a:pt x="152" y="508"/>
                  </a:lnTo>
                  <a:lnTo>
                    <a:pt x="152" y="512"/>
                  </a:lnTo>
                  <a:lnTo>
                    <a:pt x="155" y="516"/>
                  </a:lnTo>
                  <a:lnTo>
                    <a:pt x="163" y="525"/>
                  </a:lnTo>
                  <a:lnTo>
                    <a:pt x="163" y="525"/>
                  </a:lnTo>
                  <a:lnTo>
                    <a:pt x="169" y="531"/>
                  </a:lnTo>
                  <a:lnTo>
                    <a:pt x="169" y="531"/>
                  </a:lnTo>
                  <a:lnTo>
                    <a:pt x="205" y="518"/>
                  </a:lnTo>
                  <a:lnTo>
                    <a:pt x="226" y="510"/>
                  </a:lnTo>
                  <a:lnTo>
                    <a:pt x="245" y="506"/>
                  </a:lnTo>
                  <a:lnTo>
                    <a:pt x="245" y="506"/>
                  </a:lnTo>
                  <a:lnTo>
                    <a:pt x="258" y="505"/>
                  </a:lnTo>
                  <a:lnTo>
                    <a:pt x="269" y="505"/>
                  </a:lnTo>
                  <a:lnTo>
                    <a:pt x="269" y="505"/>
                  </a:lnTo>
                  <a:lnTo>
                    <a:pt x="282" y="505"/>
                  </a:lnTo>
                  <a:lnTo>
                    <a:pt x="286" y="503"/>
                  </a:lnTo>
                  <a:lnTo>
                    <a:pt x="290" y="499"/>
                  </a:lnTo>
                  <a:lnTo>
                    <a:pt x="290" y="499"/>
                  </a:lnTo>
                  <a:lnTo>
                    <a:pt x="298" y="489"/>
                  </a:lnTo>
                  <a:lnTo>
                    <a:pt x="305" y="482"/>
                  </a:lnTo>
                  <a:lnTo>
                    <a:pt x="322" y="469"/>
                  </a:lnTo>
                  <a:lnTo>
                    <a:pt x="322" y="469"/>
                  </a:lnTo>
                  <a:lnTo>
                    <a:pt x="330" y="463"/>
                  </a:lnTo>
                  <a:lnTo>
                    <a:pt x="330" y="463"/>
                  </a:lnTo>
                  <a:lnTo>
                    <a:pt x="334" y="457"/>
                  </a:lnTo>
                  <a:lnTo>
                    <a:pt x="336" y="450"/>
                  </a:lnTo>
                  <a:lnTo>
                    <a:pt x="334" y="442"/>
                  </a:lnTo>
                  <a:lnTo>
                    <a:pt x="332" y="433"/>
                  </a:lnTo>
                  <a:lnTo>
                    <a:pt x="332" y="433"/>
                  </a:lnTo>
                  <a:lnTo>
                    <a:pt x="330" y="421"/>
                  </a:lnTo>
                  <a:lnTo>
                    <a:pt x="328" y="410"/>
                  </a:lnTo>
                  <a:lnTo>
                    <a:pt x="328" y="410"/>
                  </a:lnTo>
                  <a:lnTo>
                    <a:pt x="328" y="396"/>
                  </a:lnTo>
                  <a:lnTo>
                    <a:pt x="330" y="393"/>
                  </a:lnTo>
                  <a:lnTo>
                    <a:pt x="332" y="389"/>
                  </a:lnTo>
                  <a:lnTo>
                    <a:pt x="339" y="385"/>
                  </a:lnTo>
                  <a:lnTo>
                    <a:pt x="351" y="383"/>
                  </a:lnTo>
                  <a:lnTo>
                    <a:pt x="351" y="383"/>
                  </a:lnTo>
                  <a:lnTo>
                    <a:pt x="360" y="379"/>
                  </a:lnTo>
                  <a:lnTo>
                    <a:pt x="360" y="379"/>
                  </a:lnTo>
                  <a:lnTo>
                    <a:pt x="372" y="378"/>
                  </a:lnTo>
                  <a:lnTo>
                    <a:pt x="377" y="372"/>
                  </a:lnTo>
                  <a:lnTo>
                    <a:pt x="381" y="368"/>
                  </a:lnTo>
                  <a:lnTo>
                    <a:pt x="383" y="360"/>
                  </a:lnTo>
                  <a:lnTo>
                    <a:pt x="383" y="360"/>
                  </a:lnTo>
                  <a:lnTo>
                    <a:pt x="387" y="351"/>
                  </a:lnTo>
                  <a:lnTo>
                    <a:pt x="387" y="351"/>
                  </a:lnTo>
                  <a:lnTo>
                    <a:pt x="389" y="343"/>
                  </a:lnTo>
                  <a:lnTo>
                    <a:pt x="391" y="336"/>
                  </a:lnTo>
                  <a:lnTo>
                    <a:pt x="391" y="336"/>
                  </a:lnTo>
                  <a:lnTo>
                    <a:pt x="392" y="326"/>
                  </a:lnTo>
                  <a:lnTo>
                    <a:pt x="394" y="317"/>
                  </a:lnTo>
                  <a:lnTo>
                    <a:pt x="398" y="305"/>
                  </a:lnTo>
                  <a:lnTo>
                    <a:pt x="406" y="292"/>
                  </a:lnTo>
                  <a:lnTo>
                    <a:pt x="406" y="292"/>
                  </a:lnTo>
                  <a:lnTo>
                    <a:pt x="410" y="287"/>
                  </a:lnTo>
                  <a:lnTo>
                    <a:pt x="411" y="281"/>
                  </a:lnTo>
                  <a:lnTo>
                    <a:pt x="411" y="279"/>
                  </a:lnTo>
                  <a:lnTo>
                    <a:pt x="410" y="277"/>
                  </a:lnTo>
                  <a:lnTo>
                    <a:pt x="410" y="277"/>
                  </a:lnTo>
                  <a:lnTo>
                    <a:pt x="406" y="273"/>
                  </a:lnTo>
                  <a:lnTo>
                    <a:pt x="406" y="273"/>
                  </a:lnTo>
                  <a:lnTo>
                    <a:pt x="398" y="269"/>
                  </a:lnTo>
                  <a:lnTo>
                    <a:pt x="396" y="268"/>
                  </a:lnTo>
                  <a:lnTo>
                    <a:pt x="394" y="264"/>
                  </a:lnTo>
                  <a:lnTo>
                    <a:pt x="394" y="264"/>
                  </a:lnTo>
                  <a:lnTo>
                    <a:pt x="392" y="258"/>
                  </a:lnTo>
                  <a:lnTo>
                    <a:pt x="394" y="250"/>
                  </a:lnTo>
                  <a:lnTo>
                    <a:pt x="402" y="239"/>
                  </a:lnTo>
                  <a:lnTo>
                    <a:pt x="402" y="239"/>
                  </a:lnTo>
                  <a:lnTo>
                    <a:pt x="410" y="230"/>
                  </a:lnTo>
                  <a:lnTo>
                    <a:pt x="413" y="220"/>
                  </a:lnTo>
                  <a:lnTo>
                    <a:pt x="413" y="220"/>
                  </a:lnTo>
                  <a:lnTo>
                    <a:pt x="411" y="214"/>
                  </a:lnTo>
                  <a:lnTo>
                    <a:pt x="410" y="211"/>
                  </a:lnTo>
                  <a:lnTo>
                    <a:pt x="404" y="205"/>
                  </a:lnTo>
                  <a:lnTo>
                    <a:pt x="404" y="205"/>
                  </a:lnTo>
                  <a:lnTo>
                    <a:pt x="398" y="201"/>
                  </a:lnTo>
                  <a:lnTo>
                    <a:pt x="394" y="197"/>
                  </a:lnTo>
                  <a:lnTo>
                    <a:pt x="394" y="197"/>
                  </a:lnTo>
                  <a:lnTo>
                    <a:pt x="394" y="192"/>
                  </a:lnTo>
                  <a:lnTo>
                    <a:pt x="394" y="186"/>
                  </a:lnTo>
                  <a:lnTo>
                    <a:pt x="402" y="173"/>
                  </a:lnTo>
                  <a:lnTo>
                    <a:pt x="402" y="173"/>
                  </a:lnTo>
                  <a:lnTo>
                    <a:pt x="411" y="158"/>
                  </a:lnTo>
                  <a:lnTo>
                    <a:pt x="411" y="158"/>
                  </a:lnTo>
                  <a:lnTo>
                    <a:pt x="413" y="152"/>
                  </a:lnTo>
                  <a:lnTo>
                    <a:pt x="411" y="150"/>
                  </a:lnTo>
                  <a:lnTo>
                    <a:pt x="411" y="148"/>
                  </a:lnTo>
                  <a:lnTo>
                    <a:pt x="411" y="148"/>
                  </a:lnTo>
                  <a:lnTo>
                    <a:pt x="406" y="146"/>
                  </a:lnTo>
                  <a:lnTo>
                    <a:pt x="406" y="146"/>
                  </a:lnTo>
                  <a:lnTo>
                    <a:pt x="398" y="142"/>
                  </a:lnTo>
                  <a:lnTo>
                    <a:pt x="391" y="139"/>
                  </a:lnTo>
                  <a:lnTo>
                    <a:pt x="391" y="139"/>
                  </a:lnTo>
                  <a:lnTo>
                    <a:pt x="387" y="133"/>
                  </a:lnTo>
                  <a:lnTo>
                    <a:pt x="387" y="127"/>
                  </a:lnTo>
                  <a:lnTo>
                    <a:pt x="389" y="123"/>
                  </a:lnTo>
                  <a:lnTo>
                    <a:pt x="392" y="118"/>
                  </a:lnTo>
                  <a:lnTo>
                    <a:pt x="392" y="118"/>
                  </a:lnTo>
                  <a:lnTo>
                    <a:pt x="398" y="112"/>
                  </a:lnTo>
                  <a:lnTo>
                    <a:pt x="398" y="112"/>
                  </a:lnTo>
                  <a:lnTo>
                    <a:pt x="406" y="103"/>
                  </a:lnTo>
                  <a:lnTo>
                    <a:pt x="410" y="99"/>
                  </a:lnTo>
                  <a:lnTo>
                    <a:pt x="410" y="95"/>
                  </a:lnTo>
                  <a:lnTo>
                    <a:pt x="410" y="95"/>
                  </a:lnTo>
                  <a:lnTo>
                    <a:pt x="408" y="89"/>
                  </a:lnTo>
                  <a:lnTo>
                    <a:pt x="404" y="82"/>
                  </a:lnTo>
                  <a:lnTo>
                    <a:pt x="389" y="63"/>
                  </a:lnTo>
                  <a:lnTo>
                    <a:pt x="389" y="63"/>
                  </a:lnTo>
                  <a:lnTo>
                    <a:pt x="372" y="44"/>
                  </a:lnTo>
                  <a:lnTo>
                    <a:pt x="353" y="21"/>
                  </a:lnTo>
                  <a:lnTo>
                    <a:pt x="353" y="21"/>
                  </a:lnTo>
                  <a:lnTo>
                    <a:pt x="345" y="10"/>
                  </a:lnTo>
                  <a:lnTo>
                    <a:pt x="334" y="0"/>
                  </a:lnTo>
                  <a:lnTo>
                    <a:pt x="334" y="0"/>
                  </a:lnTo>
                  <a:lnTo>
                    <a:pt x="309" y="23"/>
                  </a:lnTo>
                  <a:lnTo>
                    <a:pt x="294" y="38"/>
                  </a:lnTo>
                  <a:lnTo>
                    <a:pt x="284" y="50"/>
                  </a:lnTo>
                  <a:lnTo>
                    <a:pt x="277" y="57"/>
                  </a:lnTo>
                  <a:lnTo>
                    <a:pt x="267" y="61"/>
                  </a:lnTo>
                  <a:lnTo>
                    <a:pt x="254" y="63"/>
                  </a:lnTo>
                  <a:lnTo>
                    <a:pt x="201" y="70"/>
                  </a:lnTo>
                  <a:lnTo>
                    <a:pt x="201" y="70"/>
                  </a:lnTo>
                  <a:lnTo>
                    <a:pt x="188" y="72"/>
                  </a:lnTo>
                  <a:lnTo>
                    <a:pt x="167" y="80"/>
                  </a:lnTo>
                  <a:lnTo>
                    <a:pt x="118" y="101"/>
                  </a:lnTo>
                  <a:lnTo>
                    <a:pt x="70" y="123"/>
                  </a:lnTo>
                  <a:lnTo>
                    <a:pt x="53" y="133"/>
                  </a:lnTo>
                  <a:lnTo>
                    <a:pt x="44" y="139"/>
                  </a:lnTo>
                  <a:lnTo>
                    <a:pt x="44" y="139"/>
                  </a:lnTo>
                  <a:lnTo>
                    <a:pt x="32" y="154"/>
                  </a:lnTo>
                  <a:lnTo>
                    <a:pt x="21" y="169"/>
                  </a:lnTo>
                  <a:lnTo>
                    <a:pt x="11" y="190"/>
                  </a:lnTo>
                  <a:lnTo>
                    <a:pt x="2" y="213"/>
                  </a:lnTo>
                  <a:lnTo>
                    <a:pt x="2" y="213"/>
                  </a:lnTo>
                  <a:lnTo>
                    <a:pt x="0" y="218"/>
                  </a:lnTo>
                  <a:lnTo>
                    <a:pt x="0" y="222"/>
                  </a:lnTo>
                  <a:lnTo>
                    <a:pt x="2" y="226"/>
                  </a:lnTo>
                  <a:lnTo>
                    <a:pt x="4" y="230"/>
                  </a:lnTo>
                  <a:lnTo>
                    <a:pt x="13" y="233"/>
                  </a:lnTo>
                  <a:lnTo>
                    <a:pt x="26" y="235"/>
                  </a:lnTo>
                  <a:lnTo>
                    <a:pt x="55" y="237"/>
                  </a:lnTo>
                  <a:lnTo>
                    <a:pt x="70" y="239"/>
                  </a:lnTo>
                  <a:lnTo>
                    <a:pt x="81" y="243"/>
                  </a:lnTo>
                  <a:lnTo>
                    <a:pt x="81" y="24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222223"/>
                </a:solidFill>
                <a:effectLst/>
                <a:uLnTx/>
                <a:uFillTx/>
                <a:latin typeface="Calibri"/>
                <a:ea typeface="+mn-ea"/>
                <a:cs typeface="+mn-cs"/>
              </a:endParaRPr>
            </a:p>
          </p:txBody>
        </p:sp>
        <p:sp>
          <p:nvSpPr>
            <p:cNvPr id="75" name="Freeform 29">
              <a:extLst>
                <a:ext uri="{FF2B5EF4-FFF2-40B4-BE49-F238E27FC236}">
                  <a16:creationId xmlns:a16="http://schemas.microsoft.com/office/drawing/2014/main" id="{08EDC131-123A-D6AD-6FBD-10A192F432E5}"/>
                </a:ext>
              </a:extLst>
            </p:cNvPr>
            <p:cNvSpPr>
              <a:spLocks/>
            </p:cNvSpPr>
            <p:nvPr/>
          </p:nvSpPr>
          <p:spPr bwMode="auto">
            <a:xfrm>
              <a:off x="4029298" y="2366896"/>
              <a:ext cx="1211295" cy="702088"/>
            </a:xfrm>
            <a:custGeom>
              <a:avLst/>
              <a:gdLst>
                <a:gd name="T0" fmla="*/ 571 w 942"/>
                <a:gd name="T1" fmla="*/ 544 h 546"/>
                <a:gd name="T2" fmla="*/ 611 w 942"/>
                <a:gd name="T3" fmla="*/ 539 h 546"/>
                <a:gd name="T4" fmla="*/ 635 w 942"/>
                <a:gd name="T5" fmla="*/ 527 h 546"/>
                <a:gd name="T6" fmla="*/ 664 w 942"/>
                <a:gd name="T7" fmla="*/ 478 h 546"/>
                <a:gd name="T8" fmla="*/ 713 w 942"/>
                <a:gd name="T9" fmla="*/ 465 h 546"/>
                <a:gd name="T10" fmla="*/ 745 w 942"/>
                <a:gd name="T11" fmla="*/ 465 h 546"/>
                <a:gd name="T12" fmla="*/ 783 w 942"/>
                <a:gd name="T13" fmla="*/ 440 h 546"/>
                <a:gd name="T14" fmla="*/ 848 w 942"/>
                <a:gd name="T15" fmla="*/ 427 h 546"/>
                <a:gd name="T16" fmla="*/ 870 w 942"/>
                <a:gd name="T17" fmla="*/ 434 h 546"/>
                <a:gd name="T18" fmla="*/ 886 w 942"/>
                <a:gd name="T19" fmla="*/ 410 h 546"/>
                <a:gd name="T20" fmla="*/ 906 w 942"/>
                <a:gd name="T21" fmla="*/ 362 h 546"/>
                <a:gd name="T22" fmla="*/ 931 w 942"/>
                <a:gd name="T23" fmla="*/ 347 h 546"/>
                <a:gd name="T24" fmla="*/ 920 w 942"/>
                <a:gd name="T25" fmla="*/ 258 h 546"/>
                <a:gd name="T26" fmla="*/ 941 w 942"/>
                <a:gd name="T27" fmla="*/ 190 h 546"/>
                <a:gd name="T28" fmla="*/ 886 w 942"/>
                <a:gd name="T29" fmla="*/ 152 h 546"/>
                <a:gd name="T30" fmla="*/ 868 w 942"/>
                <a:gd name="T31" fmla="*/ 160 h 546"/>
                <a:gd name="T32" fmla="*/ 842 w 942"/>
                <a:gd name="T33" fmla="*/ 182 h 546"/>
                <a:gd name="T34" fmla="*/ 819 w 942"/>
                <a:gd name="T35" fmla="*/ 150 h 546"/>
                <a:gd name="T36" fmla="*/ 758 w 942"/>
                <a:gd name="T37" fmla="*/ 122 h 546"/>
                <a:gd name="T38" fmla="*/ 738 w 942"/>
                <a:gd name="T39" fmla="*/ 82 h 546"/>
                <a:gd name="T40" fmla="*/ 614 w 942"/>
                <a:gd name="T41" fmla="*/ 108 h 546"/>
                <a:gd name="T42" fmla="*/ 565 w 942"/>
                <a:gd name="T43" fmla="*/ 118 h 546"/>
                <a:gd name="T44" fmla="*/ 535 w 942"/>
                <a:gd name="T45" fmla="*/ 142 h 546"/>
                <a:gd name="T46" fmla="*/ 497 w 942"/>
                <a:gd name="T47" fmla="*/ 95 h 546"/>
                <a:gd name="T48" fmla="*/ 421 w 942"/>
                <a:gd name="T49" fmla="*/ 6 h 546"/>
                <a:gd name="T50" fmla="*/ 334 w 942"/>
                <a:gd name="T51" fmla="*/ 17 h 546"/>
                <a:gd name="T52" fmla="*/ 302 w 942"/>
                <a:gd name="T53" fmla="*/ 61 h 546"/>
                <a:gd name="T54" fmla="*/ 277 w 942"/>
                <a:gd name="T55" fmla="*/ 51 h 546"/>
                <a:gd name="T56" fmla="*/ 133 w 942"/>
                <a:gd name="T57" fmla="*/ 63 h 546"/>
                <a:gd name="T58" fmla="*/ 8 w 942"/>
                <a:gd name="T59" fmla="*/ 122 h 546"/>
                <a:gd name="T60" fmla="*/ 4 w 942"/>
                <a:gd name="T61" fmla="*/ 173 h 546"/>
                <a:gd name="T62" fmla="*/ 70 w 942"/>
                <a:gd name="T63" fmla="*/ 160 h 546"/>
                <a:gd name="T64" fmla="*/ 87 w 942"/>
                <a:gd name="T65" fmla="*/ 171 h 546"/>
                <a:gd name="T66" fmla="*/ 135 w 942"/>
                <a:gd name="T67" fmla="*/ 197 h 546"/>
                <a:gd name="T68" fmla="*/ 87 w 942"/>
                <a:gd name="T69" fmla="*/ 205 h 546"/>
                <a:gd name="T70" fmla="*/ 42 w 942"/>
                <a:gd name="T71" fmla="*/ 184 h 546"/>
                <a:gd name="T72" fmla="*/ 49 w 942"/>
                <a:gd name="T73" fmla="*/ 214 h 546"/>
                <a:gd name="T74" fmla="*/ 51 w 942"/>
                <a:gd name="T75" fmla="*/ 243 h 546"/>
                <a:gd name="T76" fmla="*/ 95 w 942"/>
                <a:gd name="T77" fmla="*/ 220 h 546"/>
                <a:gd name="T78" fmla="*/ 131 w 942"/>
                <a:gd name="T79" fmla="*/ 268 h 546"/>
                <a:gd name="T80" fmla="*/ 82 w 942"/>
                <a:gd name="T81" fmla="*/ 273 h 546"/>
                <a:gd name="T82" fmla="*/ 9 w 942"/>
                <a:gd name="T83" fmla="*/ 285 h 546"/>
                <a:gd name="T84" fmla="*/ 34 w 942"/>
                <a:gd name="T85" fmla="*/ 307 h 546"/>
                <a:gd name="T86" fmla="*/ 89 w 942"/>
                <a:gd name="T87" fmla="*/ 342 h 546"/>
                <a:gd name="T88" fmla="*/ 93 w 942"/>
                <a:gd name="T89" fmla="*/ 372 h 546"/>
                <a:gd name="T90" fmla="*/ 127 w 942"/>
                <a:gd name="T91" fmla="*/ 381 h 546"/>
                <a:gd name="T92" fmla="*/ 135 w 942"/>
                <a:gd name="T93" fmla="*/ 360 h 546"/>
                <a:gd name="T94" fmla="*/ 161 w 942"/>
                <a:gd name="T95" fmla="*/ 372 h 546"/>
                <a:gd name="T96" fmla="*/ 195 w 942"/>
                <a:gd name="T97" fmla="*/ 362 h 546"/>
                <a:gd name="T98" fmla="*/ 222 w 942"/>
                <a:gd name="T99" fmla="*/ 398 h 546"/>
                <a:gd name="T100" fmla="*/ 288 w 942"/>
                <a:gd name="T101" fmla="*/ 429 h 546"/>
                <a:gd name="T102" fmla="*/ 379 w 942"/>
                <a:gd name="T103" fmla="*/ 461 h 546"/>
                <a:gd name="T104" fmla="*/ 400 w 942"/>
                <a:gd name="T105" fmla="*/ 525 h 546"/>
                <a:gd name="T106" fmla="*/ 410 w 942"/>
                <a:gd name="T107" fmla="*/ 499 h 546"/>
                <a:gd name="T108" fmla="*/ 436 w 942"/>
                <a:gd name="T109" fmla="*/ 489 h 546"/>
                <a:gd name="T110" fmla="*/ 455 w 942"/>
                <a:gd name="T111" fmla="*/ 493 h 546"/>
                <a:gd name="T112" fmla="*/ 491 w 942"/>
                <a:gd name="T113" fmla="*/ 488 h 546"/>
                <a:gd name="T114" fmla="*/ 461 w 942"/>
                <a:gd name="T115" fmla="*/ 512 h 546"/>
                <a:gd name="T116" fmla="*/ 503 w 942"/>
                <a:gd name="T117" fmla="*/ 533 h 546"/>
                <a:gd name="T118" fmla="*/ 550 w 942"/>
                <a:gd name="T119" fmla="*/ 525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2" h="546">
                  <a:moveTo>
                    <a:pt x="550" y="525"/>
                  </a:moveTo>
                  <a:lnTo>
                    <a:pt x="550" y="525"/>
                  </a:lnTo>
                  <a:lnTo>
                    <a:pt x="556" y="525"/>
                  </a:lnTo>
                  <a:lnTo>
                    <a:pt x="561" y="527"/>
                  </a:lnTo>
                  <a:lnTo>
                    <a:pt x="567" y="533"/>
                  </a:lnTo>
                  <a:lnTo>
                    <a:pt x="571" y="541"/>
                  </a:lnTo>
                  <a:lnTo>
                    <a:pt x="571" y="544"/>
                  </a:lnTo>
                  <a:lnTo>
                    <a:pt x="571" y="544"/>
                  </a:lnTo>
                  <a:lnTo>
                    <a:pt x="567" y="546"/>
                  </a:lnTo>
                  <a:lnTo>
                    <a:pt x="567" y="546"/>
                  </a:lnTo>
                  <a:lnTo>
                    <a:pt x="580" y="546"/>
                  </a:lnTo>
                  <a:lnTo>
                    <a:pt x="594" y="543"/>
                  </a:lnTo>
                  <a:lnTo>
                    <a:pt x="594" y="543"/>
                  </a:lnTo>
                  <a:lnTo>
                    <a:pt x="611" y="539"/>
                  </a:lnTo>
                  <a:lnTo>
                    <a:pt x="616" y="539"/>
                  </a:lnTo>
                  <a:lnTo>
                    <a:pt x="624" y="539"/>
                  </a:lnTo>
                  <a:lnTo>
                    <a:pt x="624" y="539"/>
                  </a:lnTo>
                  <a:lnTo>
                    <a:pt x="628" y="539"/>
                  </a:lnTo>
                  <a:lnTo>
                    <a:pt x="631" y="537"/>
                  </a:lnTo>
                  <a:lnTo>
                    <a:pt x="635" y="527"/>
                  </a:lnTo>
                  <a:lnTo>
                    <a:pt x="635" y="527"/>
                  </a:lnTo>
                  <a:lnTo>
                    <a:pt x="641" y="518"/>
                  </a:lnTo>
                  <a:lnTo>
                    <a:pt x="641" y="518"/>
                  </a:lnTo>
                  <a:lnTo>
                    <a:pt x="647" y="505"/>
                  </a:lnTo>
                  <a:lnTo>
                    <a:pt x="647" y="505"/>
                  </a:lnTo>
                  <a:lnTo>
                    <a:pt x="652" y="495"/>
                  </a:lnTo>
                  <a:lnTo>
                    <a:pt x="658" y="486"/>
                  </a:lnTo>
                  <a:lnTo>
                    <a:pt x="664" y="478"/>
                  </a:lnTo>
                  <a:lnTo>
                    <a:pt x="667" y="476"/>
                  </a:lnTo>
                  <a:lnTo>
                    <a:pt x="671" y="474"/>
                  </a:lnTo>
                  <a:lnTo>
                    <a:pt x="671" y="474"/>
                  </a:lnTo>
                  <a:lnTo>
                    <a:pt x="685" y="470"/>
                  </a:lnTo>
                  <a:lnTo>
                    <a:pt x="685" y="470"/>
                  </a:lnTo>
                  <a:lnTo>
                    <a:pt x="704" y="467"/>
                  </a:lnTo>
                  <a:lnTo>
                    <a:pt x="713" y="465"/>
                  </a:lnTo>
                  <a:lnTo>
                    <a:pt x="724" y="465"/>
                  </a:lnTo>
                  <a:lnTo>
                    <a:pt x="724" y="465"/>
                  </a:lnTo>
                  <a:lnTo>
                    <a:pt x="738" y="467"/>
                  </a:lnTo>
                  <a:lnTo>
                    <a:pt x="738" y="467"/>
                  </a:lnTo>
                  <a:lnTo>
                    <a:pt x="740" y="467"/>
                  </a:lnTo>
                  <a:lnTo>
                    <a:pt x="740" y="467"/>
                  </a:lnTo>
                  <a:lnTo>
                    <a:pt x="745" y="465"/>
                  </a:lnTo>
                  <a:lnTo>
                    <a:pt x="745" y="465"/>
                  </a:lnTo>
                  <a:lnTo>
                    <a:pt x="758" y="459"/>
                  </a:lnTo>
                  <a:lnTo>
                    <a:pt x="758" y="459"/>
                  </a:lnTo>
                  <a:lnTo>
                    <a:pt x="766" y="455"/>
                  </a:lnTo>
                  <a:lnTo>
                    <a:pt x="774" y="451"/>
                  </a:lnTo>
                  <a:lnTo>
                    <a:pt x="783" y="440"/>
                  </a:lnTo>
                  <a:lnTo>
                    <a:pt x="783" y="440"/>
                  </a:lnTo>
                  <a:lnTo>
                    <a:pt x="789" y="434"/>
                  </a:lnTo>
                  <a:lnTo>
                    <a:pt x="796" y="429"/>
                  </a:lnTo>
                  <a:lnTo>
                    <a:pt x="804" y="425"/>
                  </a:lnTo>
                  <a:lnTo>
                    <a:pt x="815" y="425"/>
                  </a:lnTo>
                  <a:lnTo>
                    <a:pt x="815" y="425"/>
                  </a:lnTo>
                  <a:lnTo>
                    <a:pt x="836" y="425"/>
                  </a:lnTo>
                  <a:lnTo>
                    <a:pt x="848" y="427"/>
                  </a:lnTo>
                  <a:lnTo>
                    <a:pt x="848" y="427"/>
                  </a:lnTo>
                  <a:lnTo>
                    <a:pt x="853" y="429"/>
                  </a:lnTo>
                  <a:lnTo>
                    <a:pt x="853" y="429"/>
                  </a:lnTo>
                  <a:lnTo>
                    <a:pt x="861" y="433"/>
                  </a:lnTo>
                  <a:lnTo>
                    <a:pt x="861" y="433"/>
                  </a:lnTo>
                  <a:lnTo>
                    <a:pt x="870" y="434"/>
                  </a:lnTo>
                  <a:lnTo>
                    <a:pt x="870" y="434"/>
                  </a:lnTo>
                  <a:lnTo>
                    <a:pt x="874" y="434"/>
                  </a:lnTo>
                  <a:lnTo>
                    <a:pt x="878" y="434"/>
                  </a:lnTo>
                  <a:lnTo>
                    <a:pt x="880" y="433"/>
                  </a:lnTo>
                  <a:lnTo>
                    <a:pt x="882" y="429"/>
                  </a:lnTo>
                  <a:lnTo>
                    <a:pt x="882" y="429"/>
                  </a:lnTo>
                  <a:lnTo>
                    <a:pt x="886" y="410"/>
                  </a:lnTo>
                  <a:lnTo>
                    <a:pt x="886" y="410"/>
                  </a:lnTo>
                  <a:lnTo>
                    <a:pt x="887" y="395"/>
                  </a:lnTo>
                  <a:lnTo>
                    <a:pt x="889" y="379"/>
                  </a:lnTo>
                  <a:lnTo>
                    <a:pt x="893" y="374"/>
                  </a:lnTo>
                  <a:lnTo>
                    <a:pt x="897" y="368"/>
                  </a:lnTo>
                  <a:lnTo>
                    <a:pt x="901" y="364"/>
                  </a:lnTo>
                  <a:lnTo>
                    <a:pt x="906" y="362"/>
                  </a:lnTo>
                  <a:lnTo>
                    <a:pt x="906" y="362"/>
                  </a:lnTo>
                  <a:lnTo>
                    <a:pt x="918" y="362"/>
                  </a:lnTo>
                  <a:lnTo>
                    <a:pt x="925" y="366"/>
                  </a:lnTo>
                  <a:lnTo>
                    <a:pt x="925" y="366"/>
                  </a:lnTo>
                  <a:lnTo>
                    <a:pt x="931" y="366"/>
                  </a:lnTo>
                  <a:lnTo>
                    <a:pt x="931" y="366"/>
                  </a:lnTo>
                  <a:lnTo>
                    <a:pt x="931" y="362"/>
                  </a:lnTo>
                  <a:lnTo>
                    <a:pt x="931" y="347"/>
                  </a:lnTo>
                  <a:lnTo>
                    <a:pt x="931" y="347"/>
                  </a:lnTo>
                  <a:lnTo>
                    <a:pt x="927" y="324"/>
                  </a:lnTo>
                  <a:lnTo>
                    <a:pt x="923" y="304"/>
                  </a:lnTo>
                  <a:lnTo>
                    <a:pt x="923" y="304"/>
                  </a:lnTo>
                  <a:lnTo>
                    <a:pt x="918" y="277"/>
                  </a:lnTo>
                  <a:lnTo>
                    <a:pt x="918" y="266"/>
                  </a:lnTo>
                  <a:lnTo>
                    <a:pt x="920" y="258"/>
                  </a:lnTo>
                  <a:lnTo>
                    <a:pt x="920" y="258"/>
                  </a:lnTo>
                  <a:lnTo>
                    <a:pt x="931" y="233"/>
                  </a:lnTo>
                  <a:lnTo>
                    <a:pt x="931" y="233"/>
                  </a:lnTo>
                  <a:lnTo>
                    <a:pt x="937" y="218"/>
                  </a:lnTo>
                  <a:lnTo>
                    <a:pt x="939" y="205"/>
                  </a:lnTo>
                  <a:lnTo>
                    <a:pt x="939" y="205"/>
                  </a:lnTo>
                  <a:lnTo>
                    <a:pt x="941" y="190"/>
                  </a:lnTo>
                  <a:lnTo>
                    <a:pt x="942" y="178"/>
                  </a:lnTo>
                  <a:lnTo>
                    <a:pt x="942" y="178"/>
                  </a:lnTo>
                  <a:lnTo>
                    <a:pt x="929" y="177"/>
                  </a:lnTo>
                  <a:lnTo>
                    <a:pt x="918" y="171"/>
                  </a:lnTo>
                  <a:lnTo>
                    <a:pt x="918" y="171"/>
                  </a:lnTo>
                  <a:lnTo>
                    <a:pt x="903" y="163"/>
                  </a:lnTo>
                  <a:lnTo>
                    <a:pt x="886" y="152"/>
                  </a:lnTo>
                  <a:lnTo>
                    <a:pt x="886" y="152"/>
                  </a:lnTo>
                  <a:lnTo>
                    <a:pt x="880" y="150"/>
                  </a:lnTo>
                  <a:lnTo>
                    <a:pt x="876" y="150"/>
                  </a:lnTo>
                  <a:lnTo>
                    <a:pt x="874" y="152"/>
                  </a:lnTo>
                  <a:lnTo>
                    <a:pt x="870" y="156"/>
                  </a:lnTo>
                  <a:lnTo>
                    <a:pt x="870" y="156"/>
                  </a:lnTo>
                  <a:lnTo>
                    <a:pt x="868" y="160"/>
                  </a:lnTo>
                  <a:lnTo>
                    <a:pt x="868" y="160"/>
                  </a:lnTo>
                  <a:lnTo>
                    <a:pt x="863" y="169"/>
                  </a:lnTo>
                  <a:lnTo>
                    <a:pt x="859" y="173"/>
                  </a:lnTo>
                  <a:lnTo>
                    <a:pt x="855" y="177"/>
                  </a:lnTo>
                  <a:lnTo>
                    <a:pt x="855" y="177"/>
                  </a:lnTo>
                  <a:lnTo>
                    <a:pt x="848" y="180"/>
                  </a:lnTo>
                  <a:lnTo>
                    <a:pt x="842" y="182"/>
                  </a:lnTo>
                  <a:lnTo>
                    <a:pt x="836" y="180"/>
                  </a:lnTo>
                  <a:lnTo>
                    <a:pt x="832" y="178"/>
                  </a:lnTo>
                  <a:lnTo>
                    <a:pt x="832" y="178"/>
                  </a:lnTo>
                  <a:lnTo>
                    <a:pt x="829" y="175"/>
                  </a:lnTo>
                  <a:lnTo>
                    <a:pt x="825" y="167"/>
                  </a:lnTo>
                  <a:lnTo>
                    <a:pt x="819" y="150"/>
                  </a:lnTo>
                  <a:lnTo>
                    <a:pt x="819" y="150"/>
                  </a:lnTo>
                  <a:lnTo>
                    <a:pt x="812" y="133"/>
                  </a:lnTo>
                  <a:lnTo>
                    <a:pt x="802" y="116"/>
                  </a:lnTo>
                  <a:lnTo>
                    <a:pt x="802" y="116"/>
                  </a:lnTo>
                  <a:lnTo>
                    <a:pt x="783" y="122"/>
                  </a:lnTo>
                  <a:lnTo>
                    <a:pt x="772" y="123"/>
                  </a:lnTo>
                  <a:lnTo>
                    <a:pt x="758" y="122"/>
                  </a:lnTo>
                  <a:lnTo>
                    <a:pt x="758" y="122"/>
                  </a:lnTo>
                  <a:lnTo>
                    <a:pt x="747" y="120"/>
                  </a:lnTo>
                  <a:lnTo>
                    <a:pt x="741" y="116"/>
                  </a:lnTo>
                  <a:lnTo>
                    <a:pt x="740" y="110"/>
                  </a:lnTo>
                  <a:lnTo>
                    <a:pt x="740" y="103"/>
                  </a:lnTo>
                  <a:lnTo>
                    <a:pt x="741" y="89"/>
                  </a:lnTo>
                  <a:lnTo>
                    <a:pt x="741" y="84"/>
                  </a:lnTo>
                  <a:lnTo>
                    <a:pt x="738" y="82"/>
                  </a:lnTo>
                  <a:lnTo>
                    <a:pt x="738" y="82"/>
                  </a:lnTo>
                  <a:lnTo>
                    <a:pt x="730" y="82"/>
                  </a:lnTo>
                  <a:lnTo>
                    <a:pt x="717" y="84"/>
                  </a:lnTo>
                  <a:lnTo>
                    <a:pt x="679" y="97"/>
                  </a:lnTo>
                  <a:lnTo>
                    <a:pt x="656" y="103"/>
                  </a:lnTo>
                  <a:lnTo>
                    <a:pt x="633" y="106"/>
                  </a:lnTo>
                  <a:lnTo>
                    <a:pt x="614" y="108"/>
                  </a:lnTo>
                  <a:lnTo>
                    <a:pt x="605" y="106"/>
                  </a:lnTo>
                  <a:lnTo>
                    <a:pt x="597" y="105"/>
                  </a:lnTo>
                  <a:lnTo>
                    <a:pt x="597" y="105"/>
                  </a:lnTo>
                  <a:lnTo>
                    <a:pt x="588" y="105"/>
                  </a:lnTo>
                  <a:lnTo>
                    <a:pt x="580" y="106"/>
                  </a:lnTo>
                  <a:lnTo>
                    <a:pt x="573" y="112"/>
                  </a:lnTo>
                  <a:lnTo>
                    <a:pt x="565" y="118"/>
                  </a:lnTo>
                  <a:lnTo>
                    <a:pt x="554" y="131"/>
                  </a:lnTo>
                  <a:lnTo>
                    <a:pt x="548" y="137"/>
                  </a:lnTo>
                  <a:lnTo>
                    <a:pt x="548" y="137"/>
                  </a:lnTo>
                  <a:lnTo>
                    <a:pt x="544" y="139"/>
                  </a:lnTo>
                  <a:lnTo>
                    <a:pt x="540" y="141"/>
                  </a:lnTo>
                  <a:lnTo>
                    <a:pt x="535" y="142"/>
                  </a:lnTo>
                  <a:lnTo>
                    <a:pt x="535" y="142"/>
                  </a:lnTo>
                  <a:lnTo>
                    <a:pt x="527" y="141"/>
                  </a:lnTo>
                  <a:lnTo>
                    <a:pt x="520" y="135"/>
                  </a:lnTo>
                  <a:lnTo>
                    <a:pt x="512" y="127"/>
                  </a:lnTo>
                  <a:lnTo>
                    <a:pt x="508" y="118"/>
                  </a:lnTo>
                  <a:lnTo>
                    <a:pt x="508" y="118"/>
                  </a:lnTo>
                  <a:lnTo>
                    <a:pt x="504" y="106"/>
                  </a:lnTo>
                  <a:lnTo>
                    <a:pt x="497" y="95"/>
                  </a:lnTo>
                  <a:lnTo>
                    <a:pt x="487" y="82"/>
                  </a:lnTo>
                  <a:lnTo>
                    <a:pt x="487" y="82"/>
                  </a:lnTo>
                  <a:lnTo>
                    <a:pt x="472" y="57"/>
                  </a:lnTo>
                  <a:lnTo>
                    <a:pt x="455" y="34"/>
                  </a:lnTo>
                  <a:lnTo>
                    <a:pt x="440" y="19"/>
                  </a:lnTo>
                  <a:lnTo>
                    <a:pt x="430" y="12"/>
                  </a:lnTo>
                  <a:lnTo>
                    <a:pt x="421" y="6"/>
                  </a:lnTo>
                  <a:lnTo>
                    <a:pt x="411" y="2"/>
                  </a:lnTo>
                  <a:lnTo>
                    <a:pt x="400" y="0"/>
                  </a:lnTo>
                  <a:lnTo>
                    <a:pt x="389" y="0"/>
                  </a:lnTo>
                  <a:lnTo>
                    <a:pt x="377" y="2"/>
                  </a:lnTo>
                  <a:lnTo>
                    <a:pt x="364" y="6"/>
                  </a:lnTo>
                  <a:lnTo>
                    <a:pt x="349" y="10"/>
                  </a:lnTo>
                  <a:lnTo>
                    <a:pt x="334" y="17"/>
                  </a:lnTo>
                  <a:lnTo>
                    <a:pt x="317" y="29"/>
                  </a:lnTo>
                  <a:lnTo>
                    <a:pt x="317" y="29"/>
                  </a:lnTo>
                  <a:lnTo>
                    <a:pt x="313" y="32"/>
                  </a:lnTo>
                  <a:lnTo>
                    <a:pt x="309" y="36"/>
                  </a:lnTo>
                  <a:lnTo>
                    <a:pt x="307" y="46"/>
                  </a:lnTo>
                  <a:lnTo>
                    <a:pt x="305" y="57"/>
                  </a:lnTo>
                  <a:lnTo>
                    <a:pt x="302" y="61"/>
                  </a:lnTo>
                  <a:lnTo>
                    <a:pt x="298" y="63"/>
                  </a:lnTo>
                  <a:lnTo>
                    <a:pt x="298" y="63"/>
                  </a:lnTo>
                  <a:lnTo>
                    <a:pt x="294" y="65"/>
                  </a:lnTo>
                  <a:lnTo>
                    <a:pt x="288" y="65"/>
                  </a:lnTo>
                  <a:lnTo>
                    <a:pt x="284" y="61"/>
                  </a:lnTo>
                  <a:lnTo>
                    <a:pt x="283" y="59"/>
                  </a:lnTo>
                  <a:lnTo>
                    <a:pt x="277" y="51"/>
                  </a:lnTo>
                  <a:lnTo>
                    <a:pt x="273" y="50"/>
                  </a:lnTo>
                  <a:lnTo>
                    <a:pt x="271" y="48"/>
                  </a:lnTo>
                  <a:lnTo>
                    <a:pt x="271" y="48"/>
                  </a:lnTo>
                  <a:lnTo>
                    <a:pt x="229" y="53"/>
                  </a:lnTo>
                  <a:lnTo>
                    <a:pt x="195" y="57"/>
                  </a:lnTo>
                  <a:lnTo>
                    <a:pt x="163" y="59"/>
                  </a:lnTo>
                  <a:lnTo>
                    <a:pt x="133" y="63"/>
                  </a:lnTo>
                  <a:lnTo>
                    <a:pt x="104" y="68"/>
                  </a:lnTo>
                  <a:lnTo>
                    <a:pt x="89" y="74"/>
                  </a:lnTo>
                  <a:lnTo>
                    <a:pt x="74" y="80"/>
                  </a:lnTo>
                  <a:lnTo>
                    <a:pt x="59" y="87"/>
                  </a:lnTo>
                  <a:lnTo>
                    <a:pt x="44" y="97"/>
                  </a:lnTo>
                  <a:lnTo>
                    <a:pt x="27" y="108"/>
                  </a:lnTo>
                  <a:lnTo>
                    <a:pt x="8" y="122"/>
                  </a:lnTo>
                  <a:lnTo>
                    <a:pt x="8" y="122"/>
                  </a:lnTo>
                  <a:lnTo>
                    <a:pt x="4" y="125"/>
                  </a:lnTo>
                  <a:lnTo>
                    <a:pt x="2" y="131"/>
                  </a:lnTo>
                  <a:lnTo>
                    <a:pt x="0" y="144"/>
                  </a:lnTo>
                  <a:lnTo>
                    <a:pt x="2" y="160"/>
                  </a:lnTo>
                  <a:lnTo>
                    <a:pt x="4" y="173"/>
                  </a:lnTo>
                  <a:lnTo>
                    <a:pt x="4" y="173"/>
                  </a:lnTo>
                  <a:lnTo>
                    <a:pt x="6" y="175"/>
                  </a:lnTo>
                  <a:lnTo>
                    <a:pt x="8" y="177"/>
                  </a:lnTo>
                  <a:lnTo>
                    <a:pt x="15" y="177"/>
                  </a:lnTo>
                  <a:lnTo>
                    <a:pt x="23" y="175"/>
                  </a:lnTo>
                  <a:lnTo>
                    <a:pt x="34" y="173"/>
                  </a:lnTo>
                  <a:lnTo>
                    <a:pt x="59" y="163"/>
                  </a:lnTo>
                  <a:lnTo>
                    <a:pt x="70" y="160"/>
                  </a:lnTo>
                  <a:lnTo>
                    <a:pt x="82" y="156"/>
                  </a:lnTo>
                  <a:lnTo>
                    <a:pt x="82" y="156"/>
                  </a:lnTo>
                  <a:lnTo>
                    <a:pt x="95" y="156"/>
                  </a:lnTo>
                  <a:lnTo>
                    <a:pt x="97" y="156"/>
                  </a:lnTo>
                  <a:lnTo>
                    <a:pt x="97" y="158"/>
                  </a:lnTo>
                  <a:lnTo>
                    <a:pt x="93" y="163"/>
                  </a:lnTo>
                  <a:lnTo>
                    <a:pt x="87" y="171"/>
                  </a:lnTo>
                  <a:lnTo>
                    <a:pt x="87" y="171"/>
                  </a:lnTo>
                  <a:lnTo>
                    <a:pt x="85" y="175"/>
                  </a:lnTo>
                  <a:lnTo>
                    <a:pt x="87" y="177"/>
                  </a:lnTo>
                  <a:lnTo>
                    <a:pt x="97" y="182"/>
                  </a:lnTo>
                  <a:lnTo>
                    <a:pt x="114" y="188"/>
                  </a:lnTo>
                  <a:lnTo>
                    <a:pt x="135" y="197"/>
                  </a:lnTo>
                  <a:lnTo>
                    <a:pt x="135" y="197"/>
                  </a:lnTo>
                  <a:lnTo>
                    <a:pt x="142" y="203"/>
                  </a:lnTo>
                  <a:lnTo>
                    <a:pt x="142" y="205"/>
                  </a:lnTo>
                  <a:lnTo>
                    <a:pt x="140" y="205"/>
                  </a:lnTo>
                  <a:lnTo>
                    <a:pt x="135" y="207"/>
                  </a:lnTo>
                  <a:lnTo>
                    <a:pt x="125" y="207"/>
                  </a:lnTo>
                  <a:lnTo>
                    <a:pt x="87" y="205"/>
                  </a:lnTo>
                  <a:lnTo>
                    <a:pt x="87" y="205"/>
                  </a:lnTo>
                  <a:lnTo>
                    <a:pt x="80" y="203"/>
                  </a:lnTo>
                  <a:lnTo>
                    <a:pt x="70" y="197"/>
                  </a:lnTo>
                  <a:lnTo>
                    <a:pt x="59" y="190"/>
                  </a:lnTo>
                  <a:lnTo>
                    <a:pt x="49" y="184"/>
                  </a:lnTo>
                  <a:lnTo>
                    <a:pt x="49" y="184"/>
                  </a:lnTo>
                  <a:lnTo>
                    <a:pt x="46" y="184"/>
                  </a:lnTo>
                  <a:lnTo>
                    <a:pt x="42" y="184"/>
                  </a:lnTo>
                  <a:lnTo>
                    <a:pt x="38" y="188"/>
                  </a:lnTo>
                  <a:lnTo>
                    <a:pt x="38" y="190"/>
                  </a:lnTo>
                  <a:lnTo>
                    <a:pt x="38" y="199"/>
                  </a:lnTo>
                  <a:lnTo>
                    <a:pt x="40" y="203"/>
                  </a:lnTo>
                  <a:lnTo>
                    <a:pt x="44" y="209"/>
                  </a:lnTo>
                  <a:lnTo>
                    <a:pt x="44" y="209"/>
                  </a:lnTo>
                  <a:lnTo>
                    <a:pt x="49" y="214"/>
                  </a:lnTo>
                  <a:lnTo>
                    <a:pt x="51" y="222"/>
                  </a:lnTo>
                  <a:lnTo>
                    <a:pt x="49" y="228"/>
                  </a:lnTo>
                  <a:lnTo>
                    <a:pt x="47" y="237"/>
                  </a:lnTo>
                  <a:lnTo>
                    <a:pt x="47" y="237"/>
                  </a:lnTo>
                  <a:lnTo>
                    <a:pt x="47" y="241"/>
                  </a:lnTo>
                  <a:lnTo>
                    <a:pt x="49" y="243"/>
                  </a:lnTo>
                  <a:lnTo>
                    <a:pt x="51" y="243"/>
                  </a:lnTo>
                  <a:lnTo>
                    <a:pt x="55" y="241"/>
                  </a:lnTo>
                  <a:lnTo>
                    <a:pt x="63" y="235"/>
                  </a:lnTo>
                  <a:lnTo>
                    <a:pt x="76" y="224"/>
                  </a:lnTo>
                  <a:lnTo>
                    <a:pt x="76" y="224"/>
                  </a:lnTo>
                  <a:lnTo>
                    <a:pt x="83" y="218"/>
                  </a:lnTo>
                  <a:lnTo>
                    <a:pt x="89" y="216"/>
                  </a:lnTo>
                  <a:lnTo>
                    <a:pt x="95" y="220"/>
                  </a:lnTo>
                  <a:lnTo>
                    <a:pt x="101" y="224"/>
                  </a:lnTo>
                  <a:lnTo>
                    <a:pt x="110" y="237"/>
                  </a:lnTo>
                  <a:lnTo>
                    <a:pt x="123" y="252"/>
                  </a:lnTo>
                  <a:lnTo>
                    <a:pt x="123" y="252"/>
                  </a:lnTo>
                  <a:lnTo>
                    <a:pt x="129" y="258"/>
                  </a:lnTo>
                  <a:lnTo>
                    <a:pt x="131" y="264"/>
                  </a:lnTo>
                  <a:lnTo>
                    <a:pt x="131" y="268"/>
                  </a:lnTo>
                  <a:lnTo>
                    <a:pt x="129" y="269"/>
                  </a:lnTo>
                  <a:lnTo>
                    <a:pt x="125" y="271"/>
                  </a:lnTo>
                  <a:lnTo>
                    <a:pt x="119" y="273"/>
                  </a:lnTo>
                  <a:lnTo>
                    <a:pt x="104" y="273"/>
                  </a:lnTo>
                  <a:lnTo>
                    <a:pt x="104" y="273"/>
                  </a:lnTo>
                  <a:lnTo>
                    <a:pt x="91" y="271"/>
                  </a:lnTo>
                  <a:lnTo>
                    <a:pt x="82" y="273"/>
                  </a:lnTo>
                  <a:lnTo>
                    <a:pt x="59" y="277"/>
                  </a:lnTo>
                  <a:lnTo>
                    <a:pt x="59" y="277"/>
                  </a:lnTo>
                  <a:lnTo>
                    <a:pt x="44" y="279"/>
                  </a:lnTo>
                  <a:lnTo>
                    <a:pt x="27" y="279"/>
                  </a:lnTo>
                  <a:lnTo>
                    <a:pt x="21" y="279"/>
                  </a:lnTo>
                  <a:lnTo>
                    <a:pt x="13" y="281"/>
                  </a:lnTo>
                  <a:lnTo>
                    <a:pt x="9" y="285"/>
                  </a:lnTo>
                  <a:lnTo>
                    <a:pt x="6" y="288"/>
                  </a:lnTo>
                  <a:lnTo>
                    <a:pt x="6" y="288"/>
                  </a:lnTo>
                  <a:lnTo>
                    <a:pt x="6" y="294"/>
                  </a:lnTo>
                  <a:lnTo>
                    <a:pt x="8" y="298"/>
                  </a:lnTo>
                  <a:lnTo>
                    <a:pt x="13" y="302"/>
                  </a:lnTo>
                  <a:lnTo>
                    <a:pt x="19" y="304"/>
                  </a:lnTo>
                  <a:lnTo>
                    <a:pt x="34" y="307"/>
                  </a:lnTo>
                  <a:lnTo>
                    <a:pt x="49" y="313"/>
                  </a:lnTo>
                  <a:lnTo>
                    <a:pt x="49" y="313"/>
                  </a:lnTo>
                  <a:lnTo>
                    <a:pt x="61" y="319"/>
                  </a:lnTo>
                  <a:lnTo>
                    <a:pt x="68" y="324"/>
                  </a:lnTo>
                  <a:lnTo>
                    <a:pt x="76" y="332"/>
                  </a:lnTo>
                  <a:lnTo>
                    <a:pt x="89" y="342"/>
                  </a:lnTo>
                  <a:lnTo>
                    <a:pt x="89" y="342"/>
                  </a:lnTo>
                  <a:lnTo>
                    <a:pt x="95" y="345"/>
                  </a:lnTo>
                  <a:lnTo>
                    <a:pt x="99" y="349"/>
                  </a:lnTo>
                  <a:lnTo>
                    <a:pt x="99" y="353"/>
                  </a:lnTo>
                  <a:lnTo>
                    <a:pt x="99" y="355"/>
                  </a:lnTo>
                  <a:lnTo>
                    <a:pt x="95" y="362"/>
                  </a:lnTo>
                  <a:lnTo>
                    <a:pt x="93" y="366"/>
                  </a:lnTo>
                  <a:lnTo>
                    <a:pt x="93" y="372"/>
                  </a:lnTo>
                  <a:lnTo>
                    <a:pt x="93" y="372"/>
                  </a:lnTo>
                  <a:lnTo>
                    <a:pt x="93" y="376"/>
                  </a:lnTo>
                  <a:lnTo>
                    <a:pt x="95" y="379"/>
                  </a:lnTo>
                  <a:lnTo>
                    <a:pt x="97" y="381"/>
                  </a:lnTo>
                  <a:lnTo>
                    <a:pt x="101" y="381"/>
                  </a:lnTo>
                  <a:lnTo>
                    <a:pt x="112" y="381"/>
                  </a:lnTo>
                  <a:lnTo>
                    <a:pt x="127" y="381"/>
                  </a:lnTo>
                  <a:lnTo>
                    <a:pt x="127" y="381"/>
                  </a:lnTo>
                  <a:lnTo>
                    <a:pt x="138" y="379"/>
                  </a:lnTo>
                  <a:lnTo>
                    <a:pt x="140" y="378"/>
                  </a:lnTo>
                  <a:lnTo>
                    <a:pt x="138" y="376"/>
                  </a:lnTo>
                  <a:lnTo>
                    <a:pt x="135" y="370"/>
                  </a:lnTo>
                  <a:lnTo>
                    <a:pt x="135" y="366"/>
                  </a:lnTo>
                  <a:lnTo>
                    <a:pt x="135" y="360"/>
                  </a:lnTo>
                  <a:lnTo>
                    <a:pt x="135" y="360"/>
                  </a:lnTo>
                  <a:lnTo>
                    <a:pt x="135" y="357"/>
                  </a:lnTo>
                  <a:lnTo>
                    <a:pt x="137" y="355"/>
                  </a:lnTo>
                  <a:lnTo>
                    <a:pt x="140" y="355"/>
                  </a:lnTo>
                  <a:lnTo>
                    <a:pt x="144" y="357"/>
                  </a:lnTo>
                  <a:lnTo>
                    <a:pt x="152" y="362"/>
                  </a:lnTo>
                  <a:lnTo>
                    <a:pt x="161" y="372"/>
                  </a:lnTo>
                  <a:lnTo>
                    <a:pt x="161" y="372"/>
                  </a:lnTo>
                  <a:lnTo>
                    <a:pt x="167" y="376"/>
                  </a:lnTo>
                  <a:lnTo>
                    <a:pt x="171" y="378"/>
                  </a:lnTo>
                  <a:lnTo>
                    <a:pt x="174" y="378"/>
                  </a:lnTo>
                  <a:lnTo>
                    <a:pt x="178" y="378"/>
                  </a:lnTo>
                  <a:lnTo>
                    <a:pt x="186" y="370"/>
                  </a:lnTo>
                  <a:lnTo>
                    <a:pt x="195" y="362"/>
                  </a:lnTo>
                  <a:lnTo>
                    <a:pt x="195" y="362"/>
                  </a:lnTo>
                  <a:lnTo>
                    <a:pt x="201" y="360"/>
                  </a:lnTo>
                  <a:lnTo>
                    <a:pt x="207" y="360"/>
                  </a:lnTo>
                  <a:lnTo>
                    <a:pt x="210" y="366"/>
                  </a:lnTo>
                  <a:lnTo>
                    <a:pt x="212" y="372"/>
                  </a:lnTo>
                  <a:lnTo>
                    <a:pt x="218" y="387"/>
                  </a:lnTo>
                  <a:lnTo>
                    <a:pt x="222" y="398"/>
                  </a:lnTo>
                  <a:lnTo>
                    <a:pt x="222" y="398"/>
                  </a:lnTo>
                  <a:lnTo>
                    <a:pt x="231" y="415"/>
                  </a:lnTo>
                  <a:lnTo>
                    <a:pt x="241" y="425"/>
                  </a:lnTo>
                  <a:lnTo>
                    <a:pt x="252" y="431"/>
                  </a:lnTo>
                  <a:lnTo>
                    <a:pt x="264" y="433"/>
                  </a:lnTo>
                  <a:lnTo>
                    <a:pt x="277" y="433"/>
                  </a:lnTo>
                  <a:lnTo>
                    <a:pt x="288" y="429"/>
                  </a:lnTo>
                  <a:lnTo>
                    <a:pt x="315" y="423"/>
                  </a:lnTo>
                  <a:lnTo>
                    <a:pt x="326" y="419"/>
                  </a:lnTo>
                  <a:lnTo>
                    <a:pt x="338" y="419"/>
                  </a:lnTo>
                  <a:lnTo>
                    <a:pt x="349" y="423"/>
                  </a:lnTo>
                  <a:lnTo>
                    <a:pt x="360" y="431"/>
                  </a:lnTo>
                  <a:lnTo>
                    <a:pt x="370" y="442"/>
                  </a:lnTo>
                  <a:lnTo>
                    <a:pt x="379" y="461"/>
                  </a:lnTo>
                  <a:lnTo>
                    <a:pt x="387" y="488"/>
                  </a:lnTo>
                  <a:lnTo>
                    <a:pt x="393" y="524"/>
                  </a:lnTo>
                  <a:lnTo>
                    <a:pt x="393" y="524"/>
                  </a:lnTo>
                  <a:lnTo>
                    <a:pt x="394" y="527"/>
                  </a:lnTo>
                  <a:lnTo>
                    <a:pt x="396" y="529"/>
                  </a:lnTo>
                  <a:lnTo>
                    <a:pt x="398" y="527"/>
                  </a:lnTo>
                  <a:lnTo>
                    <a:pt x="400" y="525"/>
                  </a:lnTo>
                  <a:lnTo>
                    <a:pt x="402" y="524"/>
                  </a:lnTo>
                  <a:lnTo>
                    <a:pt x="404" y="510"/>
                  </a:lnTo>
                  <a:lnTo>
                    <a:pt x="404" y="510"/>
                  </a:lnTo>
                  <a:lnTo>
                    <a:pt x="404" y="501"/>
                  </a:lnTo>
                  <a:lnTo>
                    <a:pt x="404" y="499"/>
                  </a:lnTo>
                  <a:lnTo>
                    <a:pt x="406" y="499"/>
                  </a:lnTo>
                  <a:lnTo>
                    <a:pt x="410" y="499"/>
                  </a:lnTo>
                  <a:lnTo>
                    <a:pt x="415" y="501"/>
                  </a:lnTo>
                  <a:lnTo>
                    <a:pt x="415" y="501"/>
                  </a:lnTo>
                  <a:lnTo>
                    <a:pt x="421" y="501"/>
                  </a:lnTo>
                  <a:lnTo>
                    <a:pt x="427" y="499"/>
                  </a:lnTo>
                  <a:lnTo>
                    <a:pt x="430" y="497"/>
                  </a:lnTo>
                  <a:lnTo>
                    <a:pt x="436" y="489"/>
                  </a:lnTo>
                  <a:lnTo>
                    <a:pt x="436" y="489"/>
                  </a:lnTo>
                  <a:lnTo>
                    <a:pt x="442" y="484"/>
                  </a:lnTo>
                  <a:lnTo>
                    <a:pt x="444" y="484"/>
                  </a:lnTo>
                  <a:lnTo>
                    <a:pt x="444" y="486"/>
                  </a:lnTo>
                  <a:lnTo>
                    <a:pt x="446" y="489"/>
                  </a:lnTo>
                  <a:lnTo>
                    <a:pt x="449" y="493"/>
                  </a:lnTo>
                  <a:lnTo>
                    <a:pt x="449" y="493"/>
                  </a:lnTo>
                  <a:lnTo>
                    <a:pt x="455" y="493"/>
                  </a:lnTo>
                  <a:lnTo>
                    <a:pt x="463" y="491"/>
                  </a:lnTo>
                  <a:lnTo>
                    <a:pt x="482" y="480"/>
                  </a:lnTo>
                  <a:lnTo>
                    <a:pt x="482" y="480"/>
                  </a:lnTo>
                  <a:lnTo>
                    <a:pt x="487" y="478"/>
                  </a:lnTo>
                  <a:lnTo>
                    <a:pt x="491" y="480"/>
                  </a:lnTo>
                  <a:lnTo>
                    <a:pt x="491" y="482"/>
                  </a:lnTo>
                  <a:lnTo>
                    <a:pt x="491" y="488"/>
                  </a:lnTo>
                  <a:lnTo>
                    <a:pt x="489" y="499"/>
                  </a:lnTo>
                  <a:lnTo>
                    <a:pt x="485" y="506"/>
                  </a:lnTo>
                  <a:lnTo>
                    <a:pt x="485" y="506"/>
                  </a:lnTo>
                  <a:lnTo>
                    <a:pt x="478" y="510"/>
                  </a:lnTo>
                  <a:lnTo>
                    <a:pt x="470" y="512"/>
                  </a:lnTo>
                  <a:lnTo>
                    <a:pt x="461" y="512"/>
                  </a:lnTo>
                  <a:lnTo>
                    <a:pt x="461" y="512"/>
                  </a:lnTo>
                  <a:lnTo>
                    <a:pt x="466" y="520"/>
                  </a:lnTo>
                  <a:lnTo>
                    <a:pt x="474" y="525"/>
                  </a:lnTo>
                  <a:lnTo>
                    <a:pt x="484" y="533"/>
                  </a:lnTo>
                  <a:lnTo>
                    <a:pt x="484" y="533"/>
                  </a:lnTo>
                  <a:lnTo>
                    <a:pt x="491" y="537"/>
                  </a:lnTo>
                  <a:lnTo>
                    <a:pt x="499" y="537"/>
                  </a:lnTo>
                  <a:lnTo>
                    <a:pt x="503" y="533"/>
                  </a:lnTo>
                  <a:lnTo>
                    <a:pt x="508" y="531"/>
                  </a:lnTo>
                  <a:lnTo>
                    <a:pt x="508" y="531"/>
                  </a:lnTo>
                  <a:lnTo>
                    <a:pt x="514" y="527"/>
                  </a:lnTo>
                  <a:lnTo>
                    <a:pt x="523" y="525"/>
                  </a:lnTo>
                  <a:lnTo>
                    <a:pt x="537" y="524"/>
                  </a:lnTo>
                  <a:lnTo>
                    <a:pt x="550" y="525"/>
                  </a:lnTo>
                  <a:lnTo>
                    <a:pt x="550" y="525"/>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222223"/>
                </a:solidFill>
                <a:effectLst/>
                <a:uLnTx/>
                <a:uFillTx/>
                <a:latin typeface="Calibri"/>
                <a:ea typeface="+mn-ea"/>
                <a:cs typeface="+mn-cs"/>
              </a:endParaRPr>
            </a:p>
          </p:txBody>
        </p:sp>
        <p:sp>
          <p:nvSpPr>
            <p:cNvPr id="76" name="Freeform 31">
              <a:extLst>
                <a:ext uri="{FF2B5EF4-FFF2-40B4-BE49-F238E27FC236}">
                  <a16:creationId xmlns:a16="http://schemas.microsoft.com/office/drawing/2014/main" id="{793E6713-2115-BCC6-4A7C-6050BDFCD694}"/>
                </a:ext>
              </a:extLst>
            </p:cNvPr>
            <p:cNvSpPr>
              <a:spLocks/>
            </p:cNvSpPr>
            <p:nvPr/>
          </p:nvSpPr>
          <p:spPr bwMode="auto">
            <a:xfrm>
              <a:off x="4987276" y="1955416"/>
              <a:ext cx="914258" cy="792099"/>
            </a:xfrm>
            <a:custGeom>
              <a:avLst/>
              <a:gdLst>
                <a:gd name="T0" fmla="*/ 65 w 711"/>
                <a:gd name="T1" fmla="*/ 229 h 616"/>
                <a:gd name="T2" fmla="*/ 80 w 711"/>
                <a:gd name="T3" fmla="*/ 322 h 616"/>
                <a:gd name="T4" fmla="*/ 78 w 711"/>
                <a:gd name="T5" fmla="*/ 377 h 616"/>
                <a:gd name="T6" fmla="*/ 103 w 711"/>
                <a:gd name="T7" fmla="*/ 407 h 616"/>
                <a:gd name="T8" fmla="*/ 112 w 711"/>
                <a:gd name="T9" fmla="*/ 434 h 616"/>
                <a:gd name="T10" fmla="*/ 65 w 711"/>
                <a:gd name="T11" fmla="*/ 434 h 616"/>
                <a:gd name="T12" fmla="*/ 86 w 711"/>
                <a:gd name="T13" fmla="*/ 483 h 616"/>
                <a:gd name="T14" fmla="*/ 105 w 711"/>
                <a:gd name="T15" fmla="*/ 491 h 616"/>
                <a:gd name="T16" fmla="*/ 120 w 711"/>
                <a:gd name="T17" fmla="*/ 470 h 616"/>
                <a:gd name="T18" fmla="*/ 144 w 711"/>
                <a:gd name="T19" fmla="*/ 466 h 616"/>
                <a:gd name="T20" fmla="*/ 190 w 711"/>
                <a:gd name="T21" fmla="*/ 489 h 616"/>
                <a:gd name="T22" fmla="*/ 233 w 711"/>
                <a:gd name="T23" fmla="*/ 493 h 616"/>
                <a:gd name="T24" fmla="*/ 275 w 711"/>
                <a:gd name="T25" fmla="*/ 504 h 616"/>
                <a:gd name="T26" fmla="*/ 306 w 711"/>
                <a:gd name="T27" fmla="*/ 502 h 616"/>
                <a:gd name="T28" fmla="*/ 324 w 711"/>
                <a:gd name="T29" fmla="*/ 506 h 616"/>
                <a:gd name="T30" fmla="*/ 359 w 711"/>
                <a:gd name="T31" fmla="*/ 493 h 616"/>
                <a:gd name="T32" fmla="*/ 393 w 711"/>
                <a:gd name="T33" fmla="*/ 491 h 616"/>
                <a:gd name="T34" fmla="*/ 412 w 711"/>
                <a:gd name="T35" fmla="*/ 478 h 616"/>
                <a:gd name="T36" fmla="*/ 425 w 711"/>
                <a:gd name="T37" fmla="*/ 483 h 616"/>
                <a:gd name="T38" fmla="*/ 438 w 711"/>
                <a:gd name="T39" fmla="*/ 514 h 616"/>
                <a:gd name="T40" fmla="*/ 452 w 711"/>
                <a:gd name="T41" fmla="*/ 542 h 616"/>
                <a:gd name="T42" fmla="*/ 474 w 711"/>
                <a:gd name="T43" fmla="*/ 540 h 616"/>
                <a:gd name="T44" fmla="*/ 499 w 711"/>
                <a:gd name="T45" fmla="*/ 521 h 616"/>
                <a:gd name="T46" fmla="*/ 535 w 711"/>
                <a:gd name="T47" fmla="*/ 504 h 616"/>
                <a:gd name="T48" fmla="*/ 556 w 711"/>
                <a:gd name="T49" fmla="*/ 534 h 616"/>
                <a:gd name="T50" fmla="*/ 560 w 711"/>
                <a:gd name="T51" fmla="*/ 553 h 616"/>
                <a:gd name="T52" fmla="*/ 567 w 711"/>
                <a:gd name="T53" fmla="*/ 578 h 616"/>
                <a:gd name="T54" fmla="*/ 618 w 711"/>
                <a:gd name="T55" fmla="*/ 599 h 616"/>
                <a:gd name="T56" fmla="*/ 656 w 711"/>
                <a:gd name="T57" fmla="*/ 616 h 616"/>
                <a:gd name="T58" fmla="*/ 660 w 711"/>
                <a:gd name="T59" fmla="*/ 582 h 616"/>
                <a:gd name="T60" fmla="*/ 675 w 711"/>
                <a:gd name="T61" fmla="*/ 557 h 616"/>
                <a:gd name="T62" fmla="*/ 706 w 711"/>
                <a:gd name="T63" fmla="*/ 533 h 616"/>
                <a:gd name="T64" fmla="*/ 708 w 711"/>
                <a:gd name="T65" fmla="*/ 512 h 616"/>
                <a:gd name="T66" fmla="*/ 698 w 711"/>
                <a:gd name="T67" fmla="*/ 498 h 616"/>
                <a:gd name="T68" fmla="*/ 668 w 711"/>
                <a:gd name="T69" fmla="*/ 445 h 616"/>
                <a:gd name="T70" fmla="*/ 647 w 711"/>
                <a:gd name="T71" fmla="*/ 421 h 616"/>
                <a:gd name="T72" fmla="*/ 639 w 711"/>
                <a:gd name="T73" fmla="*/ 398 h 616"/>
                <a:gd name="T74" fmla="*/ 617 w 711"/>
                <a:gd name="T75" fmla="*/ 377 h 616"/>
                <a:gd name="T76" fmla="*/ 601 w 711"/>
                <a:gd name="T77" fmla="*/ 360 h 616"/>
                <a:gd name="T78" fmla="*/ 575 w 711"/>
                <a:gd name="T79" fmla="*/ 358 h 616"/>
                <a:gd name="T80" fmla="*/ 567 w 711"/>
                <a:gd name="T81" fmla="*/ 313 h 616"/>
                <a:gd name="T82" fmla="*/ 571 w 711"/>
                <a:gd name="T83" fmla="*/ 265 h 616"/>
                <a:gd name="T84" fmla="*/ 562 w 711"/>
                <a:gd name="T85" fmla="*/ 231 h 616"/>
                <a:gd name="T86" fmla="*/ 550 w 711"/>
                <a:gd name="T87" fmla="*/ 203 h 616"/>
                <a:gd name="T88" fmla="*/ 541 w 711"/>
                <a:gd name="T89" fmla="*/ 178 h 616"/>
                <a:gd name="T90" fmla="*/ 524 w 711"/>
                <a:gd name="T91" fmla="*/ 159 h 616"/>
                <a:gd name="T92" fmla="*/ 450 w 711"/>
                <a:gd name="T93" fmla="*/ 199 h 616"/>
                <a:gd name="T94" fmla="*/ 410 w 711"/>
                <a:gd name="T95" fmla="*/ 205 h 616"/>
                <a:gd name="T96" fmla="*/ 351 w 711"/>
                <a:gd name="T97" fmla="*/ 182 h 616"/>
                <a:gd name="T98" fmla="*/ 275 w 711"/>
                <a:gd name="T99" fmla="*/ 165 h 616"/>
                <a:gd name="T100" fmla="*/ 211 w 711"/>
                <a:gd name="T101" fmla="*/ 178 h 616"/>
                <a:gd name="T102" fmla="*/ 190 w 711"/>
                <a:gd name="T103" fmla="*/ 184 h 616"/>
                <a:gd name="T104" fmla="*/ 169 w 711"/>
                <a:gd name="T105" fmla="*/ 98 h 616"/>
                <a:gd name="T106" fmla="*/ 175 w 711"/>
                <a:gd name="T107" fmla="*/ 62 h 616"/>
                <a:gd name="T108" fmla="*/ 163 w 711"/>
                <a:gd name="T109" fmla="*/ 36 h 616"/>
                <a:gd name="T110" fmla="*/ 101 w 711"/>
                <a:gd name="T111" fmla="*/ 53 h 616"/>
                <a:gd name="T112" fmla="*/ 65 w 711"/>
                <a:gd name="T113" fmla="*/ 45 h 616"/>
                <a:gd name="T114" fmla="*/ 25 w 711"/>
                <a:gd name="T115" fmla="*/ 4 h 616"/>
                <a:gd name="T116" fmla="*/ 2 w 711"/>
                <a:gd name="T117" fmla="*/ 15 h 616"/>
                <a:gd name="T118" fmla="*/ 12 w 711"/>
                <a:gd name="T119" fmla="*/ 72 h 616"/>
                <a:gd name="T120" fmla="*/ 23 w 711"/>
                <a:gd name="T121" fmla="*/ 134 h 616"/>
                <a:gd name="T122" fmla="*/ 55 w 711"/>
                <a:gd name="T123" fmla="*/ 188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1" h="616">
                  <a:moveTo>
                    <a:pt x="55" y="188"/>
                  </a:moveTo>
                  <a:lnTo>
                    <a:pt x="55" y="188"/>
                  </a:lnTo>
                  <a:lnTo>
                    <a:pt x="55" y="199"/>
                  </a:lnTo>
                  <a:lnTo>
                    <a:pt x="57" y="208"/>
                  </a:lnTo>
                  <a:lnTo>
                    <a:pt x="65" y="229"/>
                  </a:lnTo>
                  <a:lnTo>
                    <a:pt x="72" y="252"/>
                  </a:lnTo>
                  <a:lnTo>
                    <a:pt x="74" y="265"/>
                  </a:lnTo>
                  <a:lnTo>
                    <a:pt x="76" y="280"/>
                  </a:lnTo>
                  <a:lnTo>
                    <a:pt x="76" y="280"/>
                  </a:lnTo>
                  <a:lnTo>
                    <a:pt x="80" y="322"/>
                  </a:lnTo>
                  <a:lnTo>
                    <a:pt x="80" y="335"/>
                  </a:lnTo>
                  <a:lnTo>
                    <a:pt x="78" y="354"/>
                  </a:lnTo>
                  <a:lnTo>
                    <a:pt x="78" y="354"/>
                  </a:lnTo>
                  <a:lnTo>
                    <a:pt x="76" y="371"/>
                  </a:lnTo>
                  <a:lnTo>
                    <a:pt x="78" y="377"/>
                  </a:lnTo>
                  <a:lnTo>
                    <a:pt x="78" y="383"/>
                  </a:lnTo>
                  <a:lnTo>
                    <a:pt x="82" y="387"/>
                  </a:lnTo>
                  <a:lnTo>
                    <a:pt x="86" y="392"/>
                  </a:lnTo>
                  <a:lnTo>
                    <a:pt x="103" y="407"/>
                  </a:lnTo>
                  <a:lnTo>
                    <a:pt x="103" y="407"/>
                  </a:lnTo>
                  <a:lnTo>
                    <a:pt x="112" y="417"/>
                  </a:lnTo>
                  <a:lnTo>
                    <a:pt x="116" y="423"/>
                  </a:lnTo>
                  <a:lnTo>
                    <a:pt x="118" y="428"/>
                  </a:lnTo>
                  <a:lnTo>
                    <a:pt x="116" y="432"/>
                  </a:lnTo>
                  <a:lnTo>
                    <a:pt x="112" y="434"/>
                  </a:lnTo>
                  <a:lnTo>
                    <a:pt x="106" y="434"/>
                  </a:lnTo>
                  <a:lnTo>
                    <a:pt x="87" y="434"/>
                  </a:lnTo>
                  <a:lnTo>
                    <a:pt x="87" y="434"/>
                  </a:lnTo>
                  <a:lnTo>
                    <a:pt x="76" y="432"/>
                  </a:lnTo>
                  <a:lnTo>
                    <a:pt x="65" y="434"/>
                  </a:lnTo>
                  <a:lnTo>
                    <a:pt x="65" y="434"/>
                  </a:lnTo>
                  <a:lnTo>
                    <a:pt x="74" y="451"/>
                  </a:lnTo>
                  <a:lnTo>
                    <a:pt x="80" y="468"/>
                  </a:lnTo>
                  <a:lnTo>
                    <a:pt x="80" y="468"/>
                  </a:lnTo>
                  <a:lnTo>
                    <a:pt x="86" y="483"/>
                  </a:lnTo>
                  <a:lnTo>
                    <a:pt x="91" y="493"/>
                  </a:lnTo>
                  <a:lnTo>
                    <a:pt x="91" y="493"/>
                  </a:lnTo>
                  <a:lnTo>
                    <a:pt x="95" y="495"/>
                  </a:lnTo>
                  <a:lnTo>
                    <a:pt x="97" y="495"/>
                  </a:lnTo>
                  <a:lnTo>
                    <a:pt x="105" y="491"/>
                  </a:lnTo>
                  <a:lnTo>
                    <a:pt x="105" y="491"/>
                  </a:lnTo>
                  <a:lnTo>
                    <a:pt x="112" y="483"/>
                  </a:lnTo>
                  <a:lnTo>
                    <a:pt x="116" y="476"/>
                  </a:lnTo>
                  <a:lnTo>
                    <a:pt x="116" y="476"/>
                  </a:lnTo>
                  <a:lnTo>
                    <a:pt x="120" y="470"/>
                  </a:lnTo>
                  <a:lnTo>
                    <a:pt x="120" y="470"/>
                  </a:lnTo>
                  <a:lnTo>
                    <a:pt x="123" y="464"/>
                  </a:lnTo>
                  <a:lnTo>
                    <a:pt x="129" y="462"/>
                  </a:lnTo>
                  <a:lnTo>
                    <a:pt x="137" y="462"/>
                  </a:lnTo>
                  <a:lnTo>
                    <a:pt x="144" y="466"/>
                  </a:lnTo>
                  <a:lnTo>
                    <a:pt x="144" y="466"/>
                  </a:lnTo>
                  <a:lnTo>
                    <a:pt x="161" y="476"/>
                  </a:lnTo>
                  <a:lnTo>
                    <a:pt x="177" y="483"/>
                  </a:lnTo>
                  <a:lnTo>
                    <a:pt x="177" y="483"/>
                  </a:lnTo>
                  <a:lnTo>
                    <a:pt x="190" y="489"/>
                  </a:lnTo>
                  <a:lnTo>
                    <a:pt x="205" y="491"/>
                  </a:lnTo>
                  <a:lnTo>
                    <a:pt x="205" y="491"/>
                  </a:lnTo>
                  <a:lnTo>
                    <a:pt x="220" y="491"/>
                  </a:lnTo>
                  <a:lnTo>
                    <a:pt x="233" y="493"/>
                  </a:lnTo>
                  <a:lnTo>
                    <a:pt x="233" y="493"/>
                  </a:lnTo>
                  <a:lnTo>
                    <a:pt x="247" y="497"/>
                  </a:lnTo>
                  <a:lnTo>
                    <a:pt x="260" y="502"/>
                  </a:lnTo>
                  <a:lnTo>
                    <a:pt x="260" y="502"/>
                  </a:lnTo>
                  <a:lnTo>
                    <a:pt x="271" y="504"/>
                  </a:lnTo>
                  <a:lnTo>
                    <a:pt x="275" y="504"/>
                  </a:lnTo>
                  <a:lnTo>
                    <a:pt x="275" y="504"/>
                  </a:lnTo>
                  <a:lnTo>
                    <a:pt x="283" y="502"/>
                  </a:lnTo>
                  <a:lnTo>
                    <a:pt x="292" y="500"/>
                  </a:lnTo>
                  <a:lnTo>
                    <a:pt x="292" y="500"/>
                  </a:lnTo>
                  <a:lnTo>
                    <a:pt x="306" y="502"/>
                  </a:lnTo>
                  <a:lnTo>
                    <a:pt x="311" y="506"/>
                  </a:lnTo>
                  <a:lnTo>
                    <a:pt x="311" y="506"/>
                  </a:lnTo>
                  <a:lnTo>
                    <a:pt x="317" y="508"/>
                  </a:lnTo>
                  <a:lnTo>
                    <a:pt x="324" y="506"/>
                  </a:lnTo>
                  <a:lnTo>
                    <a:pt x="324" y="506"/>
                  </a:lnTo>
                  <a:lnTo>
                    <a:pt x="340" y="498"/>
                  </a:lnTo>
                  <a:lnTo>
                    <a:pt x="340" y="498"/>
                  </a:lnTo>
                  <a:lnTo>
                    <a:pt x="347" y="497"/>
                  </a:lnTo>
                  <a:lnTo>
                    <a:pt x="359" y="493"/>
                  </a:lnTo>
                  <a:lnTo>
                    <a:pt x="359" y="493"/>
                  </a:lnTo>
                  <a:lnTo>
                    <a:pt x="368" y="493"/>
                  </a:lnTo>
                  <a:lnTo>
                    <a:pt x="374" y="493"/>
                  </a:lnTo>
                  <a:lnTo>
                    <a:pt x="374" y="493"/>
                  </a:lnTo>
                  <a:lnTo>
                    <a:pt x="381" y="493"/>
                  </a:lnTo>
                  <a:lnTo>
                    <a:pt x="393" y="491"/>
                  </a:lnTo>
                  <a:lnTo>
                    <a:pt x="393" y="491"/>
                  </a:lnTo>
                  <a:lnTo>
                    <a:pt x="400" y="485"/>
                  </a:lnTo>
                  <a:lnTo>
                    <a:pt x="406" y="481"/>
                  </a:lnTo>
                  <a:lnTo>
                    <a:pt x="406" y="481"/>
                  </a:lnTo>
                  <a:lnTo>
                    <a:pt x="412" y="478"/>
                  </a:lnTo>
                  <a:lnTo>
                    <a:pt x="412" y="478"/>
                  </a:lnTo>
                  <a:lnTo>
                    <a:pt x="416" y="476"/>
                  </a:lnTo>
                  <a:lnTo>
                    <a:pt x="419" y="476"/>
                  </a:lnTo>
                  <a:lnTo>
                    <a:pt x="423" y="478"/>
                  </a:lnTo>
                  <a:lnTo>
                    <a:pt x="425" y="483"/>
                  </a:lnTo>
                  <a:lnTo>
                    <a:pt x="425" y="483"/>
                  </a:lnTo>
                  <a:lnTo>
                    <a:pt x="429" y="491"/>
                  </a:lnTo>
                  <a:lnTo>
                    <a:pt x="429" y="491"/>
                  </a:lnTo>
                  <a:lnTo>
                    <a:pt x="434" y="498"/>
                  </a:lnTo>
                  <a:lnTo>
                    <a:pt x="438" y="514"/>
                  </a:lnTo>
                  <a:lnTo>
                    <a:pt x="438" y="514"/>
                  </a:lnTo>
                  <a:lnTo>
                    <a:pt x="442" y="525"/>
                  </a:lnTo>
                  <a:lnTo>
                    <a:pt x="446" y="536"/>
                  </a:lnTo>
                  <a:lnTo>
                    <a:pt x="446" y="536"/>
                  </a:lnTo>
                  <a:lnTo>
                    <a:pt x="452" y="542"/>
                  </a:lnTo>
                  <a:lnTo>
                    <a:pt x="457" y="544"/>
                  </a:lnTo>
                  <a:lnTo>
                    <a:pt x="457" y="544"/>
                  </a:lnTo>
                  <a:lnTo>
                    <a:pt x="465" y="542"/>
                  </a:lnTo>
                  <a:lnTo>
                    <a:pt x="474" y="540"/>
                  </a:lnTo>
                  <a:lnTo>
                    <a:pt x="474" y="540"/>
                  </a:lnTo>
                  <a:lnTo>
                    <a:pt x="486" y="533"/>
                  </a:lnTo>
                  <a:lnTo>
                    <a:pt x="495" y="527"/>
                  </a:lnTo>
                  <a:lnTo>
                    <a:pt x="495" y="527"/>
                  </a:lnTo>
                  <a:lnTo>
                    <a:pt x="499" y="521"/>
                  </a:lnTo>
                  <a:lnTo>
                    <a:pt x="499" y="521"/>
                  </a:lnTo>
                  <a:lnTo>
                    <a:pt x="508" y="514"/>
                  </a:lnTo>
                  <a:lnTo>
                    <a:pt x="518" y="506"/>
                  </a:lnTo>
                  <a:lnTo>
                    <a:pt x="524" y="504"/>
                  </a:lnTo>
                  <a:lnTo>
                    <a:pt x="529" y="502"/>
                  </a:lnTo>
                  <a:lnTo>
                    <a:pt x="535" y="504"/>
                  </a:lnTo>
                  <a:lnTo>
                    <a:pt x="541" y="508"/>
                  </a:lnTo>
                  <a:lnTo>
                    <a:pt x="541" y="508"/>
                  </a:lnTo>
                  <a:lnTo>
                    <a:pt x="546" y="514"/>
                  </a:lnTo>
                  <a:lnTo>
                    <a:pt x="550" y="519"/>
                  </a:lnTo>
                  <a:lnTo>
                    <a:pt x="556" y="534"/>
                  </a:lnTo>
                  <a:lnTo>
                    <a:pt x="560" y="546"/>
                  </a:lnTo>
                  <a:lnTo>
                    <a:pt x="560" y="552"/>
                  </a:lnTo>
                  <a:lnTo>
                    <a:pt x="560" y="552"/>
                  </a:lnTo>
                  <a:lnTo>
                    <a:pt x="560" y="553"/>
                  </a:lnTo>
                  <a:lnTo>
                    <a:pt x="560" y="553"/>
                  </a:lnTo>
                  <a:lnTo>
                    <a:pt x="558" y="555"/>
                  </a:lnTo>
                  <a:lnTo>
                    <a:pt x="558" y="563"/>
                  </a:lnTo>
                  <a:lnTo>
                    <a:pt x="560" y="567"/>
                  </a:lnTo>
                  <a:lnTo>
                    <a:pt x="562" y="572"/>
                  </a:lnTo>
                  <a:lnTo>
                    <a:pt x="567" y="578"/>
                  </a:lnTo>
                  <a:lnTo>
                    <a:pt x="577" y="582"/>
                  </a:lnTo>
                  <a:lnTo>
                    <a:pt x="577" y="582"/>
                  </a:lnTo>
                  <a:lnTo>
                    <a:pt x="599" y="591"/>
                  </a:lnTo>
                  <a:lnTo>
                    <a:pt x="618" y="599"/>
                  </a:lnTo>
                  <a:lnTo>
                    <a:pt x="618" y="599"/>
                  </a:lnTo>
                  <a:lnTo>
                    <a:pt x="637" y="607"/>
                  </a:lnTo>
                  <a:lnTo>
                    <a:pt x="645" y="608"/>
                  </a:lnTo>
                  <a:lnTo>
                    <a:pt x="651" y="614"/>
                  </a:lnTo>
                  <a:lnTo>
                    <a:pt x="651" y="614"/>
                  </a:lnTo>
                  <a:lnTo>
                    <a:pt x="656" y="616"/>
                  </a:lnTo>
                  <a:lnTo>
                    <a:pt x="660" y="593"/>
                  </a:lnTo>
                  <a:lnTo>
                    <a:pt x="660" y="593"/>
                  </a:lnTo>
                  <a:lnTo>
                    <a:pt x="660" y="588"/>
                  </a:lnTo>
                  <a:lnTo>
                    <a:pt x="660" y="588"/>
                  </a:lnTo>
                  <a:lnTo>
                    <a:pt x="660" y="582"/>
                  </a:lnTo>
                  <a:lnTo>
                    <a:pt x="660" y="576"/>
                  </a:lnTo>
                  <a:lnTo>
                    <a:pt x="664" y="571"/>
                  </a:lnTo>
                  <a:lnTo>
                    <a:pt x="668" y="563"/>
                  </a:lnTo>
                  <a:lnTo>
                    <a:pt x="668" y="563"/>
                  </a:lnTo>
                  <a:lnTo>
                    <a:pt x="675" y="557"/>
                  </a:lnTo>
                  <a:lnTo>
                    <a:pt x="681" y="553"/>
                  </a:lnTo>
                  <a:lnTo>
                    <a:pt x="681" y="553"/>
                  </a:lnTo>
                  <a:lnTo>
                    <a:pt x="692" y="546"/>
                  </a:lnTo>
                  <a:lnTo>
                    <a:pt x="706" y="533"/>
                  </a:lnTo>
                  <a:lnTo>
                    <a:pt x="706" y="533"/>
                  </a:lnTo>
                  <a:lnTo>
                    <a:pt x="711" y="525"/>
                  </a:lnTo>
                  <a:lnTo>
                    <a:pt x="711" y="519"/>
                  </a:lnTo>
                  <a:lnTo>
                    <a:pt x="709" y="516"/>
                  </a:lnTo>
                  <a:lnTo>
                    <a:pt x="708" y="512"/>
                  </a:lnTo>
                  <a:lnTo>
                    <a:pt x="708" y="512"/>
                  </a:lnTo>
                  <a:lnTo>
                    <a:pt x="704" y="510"/>
                  </a:lnTo>
                  <a:lnTo>
                    <a:pt x="704" y="506"/>
                  </a:lnTo>
                  <a:lnTo>
                    <a:pt x="704" y="506"/>
                  </a:lnTo>
                  <a:lnTo>
                    <a:pt x="698" y="498"/>
                  </a:lnTo>
                  <a:lnTo>
                    <a:pt x="698" y="498"/>
                  </a:lnTo>
                  <a:lnTo>
                    <a:pt x="685" y="481"/>
                  </a:lnTo>
                  <a:lnTo>
                    <a:pt x="685" y="481"/>
                  </a:lnTo>
                  <a:lnTo>
                    <a:pt x="675" y="466"/>
                  </a:lnTo>
                  <a:lnTo>
                    <a:pt x="675" y="466"/>
                  </a:lnTo>
                  <a:lnTo>
                    <a:pt x="668" y="445"/>
                  </a:lnTo>
                  <a:lnTo>
                    <a:pt x="668" y="445"/>
                  </a:lnTo>
                  <a:lnTo>
                    <a:pt x="662" y="438"/>
                  </a:lnTo>
                  <a:lnTo>
                    <a:pt x="656" y="432"/>
                  </a:lnTo>
                  <a:lnTo>
                    <a:pt x="656" y="432"/>
                  </a:lnTo>
                  <a:lnTo>
                    <a:pt x="647" y="421"/>
                  </a:lnTo>
                  <a:lnTo>
                    <a:pt x="643" y="415"/>
                  </a:lnTo>
                  <a:lnTo>
                    <a:pt x="643" y="409"/>
                  </a:lnTo>
                  <a:lnTo>
                    <a:pt x="643" y="409"/>
                  </a:lnTo>
                  <a:lnTo>
                    <a:pt x="643" y="402"/>
                  </a:lnTo>
                  <a:lnTo>
                    <a:pt x="639" y="398"/>
                  </a:lnTo>
                  <a:lnTo>
                    <a:pt x="628" y="390"/>
                  </a:lnTo>
                  <a:lnTo>
                    <a:pt x="626" y="388"/>
                  </a:lnTo>
                  <a:lnTo>
                    <a:pt x="626" y="388"/>
                  </a:lnTo>
                  <a:lnTo>
                    <a:pt x="620" y="385"/>
                  </a:lnTo>
                  <a:lnTo>
                    <a:pt x="617" y="377"/>
                  </a:lnTo>
                  <a:lnTo>
                    <a:pt x="617" y="377"/>
                  </a:lnTo>
                  <a:lnTo>
                    <a:pt x="613" y="370"/>
                  </a:lnTo>
                  <a:lnTo>
                    <a:pt x="605" y="362"/>
                  </a:lnTo>
                  <a:lnTo>
                    <a:pt x="605" y="362"/>
                  </a:lnTo>
                  <a:lnTo>
                    <a:pt x="601" y="360"/>
                  </a:lnTo>
                  <a:lnTo>
                    <a:pt x="598" y="358"/>
                  </a:lnTo>
                  <a:lnTo>
                    <a:pt x="588" y="358"/>
                  </a:lnTo>
                  <a:lnTo>
                    <a:pt x="580" y="362"/>
                  </a:lnTo>
                  <a:lnTo>
                    <a:pt x="577" y="364"/>
                  </a:lnTo>
                  <a:lnTo>
                    <a:pt x="575" y="358"/>
                  </a:lnTo>
                  <a:lnTo>
                    <a:pt x="575" y="358"/>
                  </a:lnTo>
                  <a:lnTo>
                    <a:pt x="571" y="341"/>
                  </a:lnTo>
                  <a:lnTo>
                    <a:pt x="569" y="326"/>
                  </a:lnTo>
                  <a:lnTo>
                    <a:pt x="567" y="313"/>
                  </a:lnTo>
                  <a:lnTo>
                    <a:pt x="567" y="313"/>
                  </a:lnTo>
                  <a:lnTo>
                    <a:pt x="567" y="305"/>
                  </a:lnTo>
                  <a:lnTo>
                    <a:pt x="567" y="305"/>
                  </a:lnTo>
                  <a:lnTo>
                    <a:pt x="567" y="290"/>
                  </a:lnTo>
                  <a:lnTo>
                    <a:pt x="571" y="265"/>
                  </a:lnTo>
                  <a:lnTo>
                    <a:pt x="571" y="265"/>
                  </a:lnTo>
                  <a:lnTo>
                    <a:pt x="571" y="254"/>
                  </a:lnTo>
                  <a:lnTo>
                    <a:pt x="569" y="246"/>
                  </a:lnTo>
                  <a:lnTo>
                    <a:pt x="565" y="239"/>
                  </a:lnTo>
                  <a:lnTo>
                    <a:pt x="562" y="231"/>
                  </a:lnTo>
                  <a:lnTo>
                    <a:pt x="562" y="231"/>
                  </a:lnTo>
                  <a:lnTo>
                    <a:pt x="556" y="222"/>
                  </a:lnTo>
                  <a:lnTo>
                    <a:pt x="552" y="216"/>
                  </a:lnTo>
                  <a:lnTo>
                    <a:pt x="552" y="212"/>
                  </a:lnTo>
                  <a:lnTo>
                    <a:pt x="552" y="212"/>
                  </a:lnTo>
                  <a:lnTo>
                    <a:pt x="550" y="203"/>
                  </a:lnTo>
                  <a:lnTo>
                    <a:pt x="546" y="195"/>
                  </a:lnTo>
                  <a:lnTo>
                    <a:pt x="546" y="195"/>
                  </a:lnTo>
                  <a:lnTo>
                    <a:pt x="543" y="188"/>
                  </a:lnTo>
                  <a:lnTo>
                    <a:pt x="541" y="178"/>
                  </a:lnTo>
                  <a:lnTo>
                    <a:pt x="541" y="178"/>
                  </a:lnTo>
                  <a:lnTo>
                    <a:pt x="539" y="169"/>
                  </a:lnTo>
                  <a:lnTo>
                    <a:pt x="535" y="157"/>
                  </a:lnTo>
                  <a:lnTo>
                    <a:pt x="535" y="157"/>
                  </a:lnTo>
                  <a:lnTo>
                    <a:pt x="524" y="159"/>
                  </a:lnTo>
                  <a:lnTo>
                    <a:pt x="524" y="159"/>
                  </a:lnTo>
                  <a:lnTo>
                    <a:pt x="516" y="161"/>
                  </a:lnTo>
                  <a:lnTo>
                    <a:pt x="508" y="165"/>
                  </a:lnTo>
                  <a:lnTo>
                    <a:pt x="493" y="174"/>
                  </a:lnTo>
                  <a:lnTo>
                    <a:pt x="474" y="188"/>
                  </a:lnTo>
                  <a:lnTo>
                    <a:pt x="450" y="199"/>
                  </a:lnTo>
                  <a:lnTo>
                    <a:pt x="450" y="199"/>
                  </a:lnTo>
                  <a:lnTo>
                    <a:pt x="429" y="208"/>
                  </a:lnTo>
                  <a:lnTo>
                    <a:pt x="421" y="210"/>
                  </a:lnTo>
                  <a:lnTo>
                    <a:pt x="417" y="210"/>
                  </a:lnTo>
                  <a:lnTo>
                    <a:pt x="410" y="205"/>
                  </a:lnTo>
                  <a:lnTo>
                    <a:pt x="395" y="195"/>
                  </a:lnTo>
                  <a:lnTo>
                    <a:pt x="395" y="195"/>
                  </a:lnTo>
                  <a:lnTo>
                    <a:pt x="383" y="189"/>
                  </a:lnTo>
                  <a:lnTo>
                    <a:pt x="374" y="188"/>
                  </a:lnTo>
                  <a:lnTo>
                    <a:pt x="351" y="182"/>
                  </a:lnTo>
                  <a:lnTo>
                    <a:pt x="328" y="178"/>
                  </a:lnTo>
                  <a:lnTo>
                    <a:pt x="304" y="170"/>
                  </a:lnTo>
                  <a:lnTo>
                    <a:pt x="304" y="170"/>
                  </a:lnTo>
                  <a:lnTo>
                    <a:pt x="290" y="167"/>
                  </a:lnTo>
                  <a:lnTo>
                    <a:pt x="275" y="165"/>
                  </a:lnTo>
                  <a:lnTo>
                    <a:pt x="260" y="165"/>
                  </a:lnTo>
                  <a:lnTo>
                    <a:pt x="245" y="167"/>
                  </a:lnTo>
                  <a:lnTo>
                    <a:pt x="232" y="170"/>
                  </a:lnTo>
                  <a:lnTo>
                    <a:pt x="220" y="174"/>
                  </a:lnTo>
                  <a:lnTo>
                    <a:pt x="211" y="178"/>
                  </a:lnTo>
                  <a:lnTo>
                    <a:pt x="203" y="184"/>
                  </a:lnTo>
                  <a:lnTo>
                    <a:pt x="203" y="184"/>
                  </a:lnTo>
                  <a:lnTo>
                    <a:pt x="197" y="186"/>
                  </a:lnTo>
                  <a:lnTo>
                    <a:pt x="194" y="186"/>
                  </a:lnTo>
                  <a:lnTo>
                    <a:pt x="190" y="184"/>
                  </a:lnTo>
                  <a:lnTo>
                    <a:pt x="188" y="178"/>
                  </a:lnTo>
                  <a:lnTo>
                    <a:pt x="184" y="150"/>
                  </a:lnTo>
                  <a:lnTo>
                    <a:pt x="184" y="150"/>
                  </a:lnTo>
                  <a:lnTo>
                    <a:pt x="175" y="115"/>
                  </a:lnTo>
                  <a:lnTo>
                    <a:pt x="169" y="98"/>
                  </a:lnTo>
                  <a:lnTo>
                    <a:pt x="169" y="93"/>
                  </a:lnTo>
                  <a:lnTo>
                    <a:pt x="169" y="87"/>
                  </a:lnTo>
                  <a:lnTo>
                    <a:pt x="169" y="87"/>
                  </a:lnTo>
                  <a:lnTo>
                    <a:pt x="173" y="78"/>
                  </a:lnTo>
                  <a:lnTo>
                    <a:pt x="175" y="62"/>
                  </a:lnTo>
                  <a:lnTo>
                    <a:pt x="175" y="55"/>
                  </a:lnTo>
                  <a:lnTo>
                    <a:pt x="171" y="47"/>
                  </a:lnTo>
                  <a:lnTo>
                    <a:pt x="169" y="42"/>
                  </a:lnTo>
                  <a:lnTo>
                    <a:pt x="163" y="36"/>
                  </a:lnTo>
                  <a:lnTo>
                    <a:pt x="163" y="36"/>
                  </a:lnTo>
                  <a:lnTo>
                    <a:pt x="156" y="34"/>
                  </a:lnTo>
                  <a:lnTo>
                    <a:pt x="148" y="36"/>
                  </a:lnTo>
                  <a:lnTo>
                    <a:pt x="129" y="42"/>
                  </a:lnTo>
                  <a:lnTo>
                    <a:pt x="112" y="49"/>
                  </a:lnTo>
                  <a:lnTo>
                    <a:pt x="101" y="53"/>
                  </a:lnTo>
                  <a:lnTo>
                    <a:pt x="101" y="53"/>
                  </a:lnTo>
                  <a:lnTo>
                    <a:pt x="89" y="55"/>
                  </a:lnTo>
                  <a:lnTo>
                    <a:pt x="82" y="53"/>
                  </a:lnTo>
                  <a:lnTo>
                    <a:pt x="74" y="49"/>
                  </a:lnTo>
                  <a:lnTo>
                    <a:pt x="65" y="45"/>
                  </a:lnTo>
                  <a:lnTo>
                    <a:pt x="55" y="38"/>
                  </a:lnTo>
                  <a:lnTo>
                    <a:pt x="44" y="28"/>
                  </a:lnTo>
                  <a:lnTo>
                    <a:pt x="34" y="15"/>
                  </a:lnTo>
                  <a:lnTo>
                    <a:pt x="34" y="15"/>
                  </a:lnTo>
                  <a:lnTo>
                    <a:pt x="25" y="4"/>
                  </a:lnTo>
                  <a:lnTo>
                    <a:pt x="17" y="0"/>
                  </a:lnTo>
                  <a:lnTo>
                    <a:pt x="12" y="0"/>
                  </a:lnTo>
                  <a:lnTo>
                    <a:pt x="6" y="4"/>
                  </a:lnTo>
                  <a:lnTo>
                    <a:pt x="4" y="9"/>
                  </a:lnTo>
                  <a:lnTo>
                    <a:pt x="2" y="15"/>
                  </a:lnTo>
                  <a:lnTo>
                    <a:pt x="0" y="21"/>
                  </a:lnTo>
                  <a:lnTo>
                    <a:pt x="0" y="21"/>
                  </a:lnTo>
                  <a:lnTo>
                    <a:pt x="4" y="36"/>
                  </a:lnTo>
                  <a:lnTo>
                    <a:pt x="8" y="47"/>
                  </a:lnTo>
                  <a:lnTo>
                    <a:pt x="12" y="72"/>
                  </a:lnTo>
                  <a:lnTo>
                    <a:pt x="13" y="95"/>
                  </a:lnTo>
                  <a:lnTo>
                    <a:pt x="17" y="123"/>
                  </a:lnTo>
                  <a:lnTo>
                    <a:pt x="17" y="123"/>
                  </a:lnTo>
                  <a:lnTo>
                    <a:pt x="19" y="129"/>
                  </a:lnTo>
                  <a:lnTo>
                    <a:pt x="23" y="134"/>
                  </a:lnTo>
                  <a:lnTo>
                    <a:pt x="36" y="150"/>
                  </a:lnTo>
                  <a:lnTo>
                    <a:pt x="42" y="159"/>
                  </a:lnTo>
                  <a:lnTo>
                    <a:pt x="48" y="167"/>
                  </a:lnTo>
                  <a:lnTo>
                    <a:pt x="53" y="178"/>
                  </a:lnTo>
                  <a:lnTo>
                    <a:pt x="55" y="188"/>
                  </a:lnTo>
                  <a:lnTo>
                    <a:pt x="55" y="18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222223"/>
                </a:solidFill>
                <a:effectLst/>
                <a:uLnTx/>
                <a:uFillTx/>
                <a:latin typeface="Calibri"/>
                <a:ea typeface="+mn-ea"/>
                <a:cs typeface="+mn-cs"/>
              </a:endParaRPr>
            </a:p>
          </p:txBody>
        </p:sp>
        <p:sp>
          <p:nvSpPr>
            <p:cNvPr id="77" name="UDA5_NORD OUEST">
              <a:extLst>
                <a:ext uri="{FF2B5EF4-FFF2-40B4-BE49-F238E27FC236}">
                  <a16:creationId xmlns:a16="http://schemas.microsoft.com/office/drawing/2014/main" id="{6D64616B-4E67-E2D1-B3DD-B21D3E7F70EF}"/>
                </a:ext>
              </a:extLst>
            </p:cNvPr>
            <p:cNvSpPr>
              <a:spLocks/>
            </p:cNvSpPr>
            <p:nvPr/>
          </p:nvSpPr>
          <p:spPr bwMode="auto">
            <a:xfrm>
              <a:off x="4726242" y="2576494"/>
              <a:ext cx="1144429" cy="1098137"/>
            </a:xfrm>
            <a:custGeom>
              <a:avLst/>
              <a:gdLst>
                <a:gd name="T0" fmla="*/ 262 w 890"/>
                <a:gd name="T1" fmla="*/ 821 h 854"/>
                <a:gd name="T2" fmla="*/ 317 w 890"/>
                <a:gd name="T3" fmla="*/ 854 h 854"/>
                <a:gd name="T4" fmla="*/ 378 w 890"/>
                <a:gd name="T5" fmla="*/ 831 h 854"/>
                <a:gd name="T6" fmla="*/ 421 w 890"/>
                <a:gd name="T7" fmla="*/ 852 h 854"/>
                <a:gd name="T8" fmla="*/ 461 w 890"/>
                <a:gd name="T9" fmla="*/ 840 h 854"/>
                <a:gd name="T10" fmla="*/ 476 w 890"/>
                <a:gd name="T11" fmla="*/ 821 h 854"/>
                <a:gd name="T12" fmla="*/ 465 w 890"/>
                <a:gd name="T13" fmla="*/ 768 h 854"/>
                <a:gd name="T14" fmla="*/ 454 w 890"/>
                <a:gd name="T15" fmla="*/ 696 h 854"/>
                <a:gd name="T16" fmla="*/ 414 w 890"/>
                <a:gd name="T17" fmla="*/ 618 h 854"/>
                <a:gd name="T18" fmla="*/ 414 w 890"/>
                <a:gd name="T19" fmla="*/ 582 h 854"/>
                <a:gd name="T20" fmla="*/ 490 w 890"/>
                <a:gd name="T21" fmla="*/ 577 h 854"/>
                <a:gd name="T22" fmla="*/ 590 w 890"/>
                <a:gd name="T23" fmla="*/ 567 h 854"/>
                <a:gd name="T24" fmla="*/ 636 w 890"/>
                <a:gd name="T25" fmla="*/ 548 h 854"/>
                <a:gd name="T26" fmla="*/ 672 w 890"/>
                <a:gd name="T27" fmla="*/ 478 h 854"/>
                <a:gd name="T28" fmla="*/ 706 w 890"/>
                <a:gd name="T29" fmla="*/ 387 h 854"/>
                <a:gd name="T30" fmla="*/ 742 w 890"/>
                <a:gd name="T31" fmla="*/ 361 h 854"/>
                <a:gd name="T32" fmla="*/ 802 w 890"/>
                <a:gd name="T33" fmla="*/ 334 h 854"/>
                <a:gd name="T34" fmla="*/ 833 w 890"/>
                <a:gd name="T35" fmla="*/ 311 h 854"/>
                <a:gd name="T36" fmla="*/ 852 w 890"/>
                <a:gd name="T37" fmla="*/ 262 h 854"/>
                <a:gd name="T38" fmla="*/ 869 w 890"/>
                <a:gd name="T39" fmla="*/ 205 h 854"/>
                <a:gd name="T40" fmla="*/ 878 w 890"/>
                <a:gd name="T41" fmla="*/ 167 h 854"/>
                <a:gd name="T42" fmla="*/ 871 w 890"/>
                <a:gd name="T43" fmla="*/ 143 h 854"/>
                <a:gd name="T44" fmla="*/ 859 w 890"/>
                <a:gd name="T45" fmla="*/ 141 h 854"/>
                <a:gd name="T46" fmla="*/ 837 w 890"/>
                <a:gd name="T47" fmla="*/ 129 h 854"/>
                <a:gd name="T48" fmla="*/ 755 w 890"/>
                <a:gd name="T49" fmla="*/ 89 h 854"/>
                <a:gd name="T50" fmla="*/ 747 w 890"/>
                <a:gd name="T51" fmla="*/ 40 h 854"/>
                <a:gd name="T52" fmla="*/ 708 w 890"/>
                <a:gd name="T53" fmla="*/ 44 h 854"/>
                <a:gd name="T54" fmla="*/ 660 w 890"/>
                <a:gd name="T55" fmla="*/ 69 h 854"/>
                <a:gd name="T56" fmla="*/ 634 w 890"/>
                <a:gd name="T57" fmla="*/ 33 h 854"/>
                <a:gd name="T58" fmla="*/ 619 w 890"/>
                <a:gd name="T59" fmla="*/ 0 h 854"/>
                <a:gd name="T60" fmla="*/ 584 w 890"/>
                <a:gd name="T61" fmla="*/ 19 h 854"/>
                <a:gd name="T62" fmla="*/ 546 w 890"/>
                <a:gd name="T63" fmla="*/ 23 h 854"/>
                <a:gd name="T64" fmla="*/ 495 w 890"/>
                <a:gd name="T65" fmla="*/ 25 h 854"/>
                <a:gd name="T66" fmla="*/ 461 w 890"/>
                <a:gd name="T67" fmla="*/ 27 h 854"/>
                <a:gd name="T68" fmla="*/ 406 w 890"/>
                <a:gd name="T69" fmla="*/ 27 h 854"/>
                <a:gd name="T70" fmla="*/ 383 w 890"/>
                <a:gd name="T71" fmla="*/ 106 h 854"/>
                <a:gd name="T72" fmla="*/ 397 w 890"/>
                <a:gd name="T73" fmla="*/ 205 h 854"/>
                <a:gd name="T74" fmla="*/ 366 w 890"/>
                <a:gd name="T75" fmla="*/ 207 h 854"/>
                <a:gd name="T76" fmla="*/ 347 w 890"/>
                <a:gd name="T77" fmla="*/ 268 h 854"/>
                <a:gd name="T78" fmla="*/ 309 w 890"/>
                <a:gd name="T79" fmla="*/ 273 h 854"/>
                <a:gd name="T80" fmla="*/ 258 w 890"/>
                <a:gd name="T81" fmla="*/ 273 h 854"/>
                <a:gd name="T82" fmla="*/ 207 w 890"/>
                <a:gd name="T83" fmla="*/ 309 h 854"/>
                <a:gd name="T84" fmla="*/ 162 w 890"/>
                <a:gd name="T85" fmla="*/ 311 h 854"/>
                <a:gd name="T86" fmla="*/ 112 w 890"/>
                <a:gd name="T87" fmla="*/ 345 h 854"/>
                <a:gd name="T88" fmla="*/ 80 w 890"/>
                <a:gd name="T89" fmla="*/ 383 h 854"/>
                <a:gd name="T90" fmla="*/ 23 w 890"/>
                <a:gd name="T91" fmla="*/ 393 h 854"/>
                <a:gd name="T92" fmla="*/ 19 w 890"/>
                <a:gd name="T93" fmla="*/ 410 h 854"/>
                <a:gd name="T94" fmla="*/ 12 w 890"/>
                <a:gd name="T95" fmla="*/ 436 h 854"/>
                <a:gd name="T96" fmla="*/ 10 w 890"/>
                <a:gd name="T97" fmla="*/ 457 h 854"/>
                <a:gd name="T98" fmla="*/ 31 w 890"/>
                <a:gd name="T99" fmla="*/ 459 h 854"/>
                <a:gd name="T100" fmla="*/ 63 w 890"/>
                <a:gd name="T101" fmla="*/ 478 h 854"/>
                <a:gd name="T102" fmla="*/ 124 w 890"/>
                <a:gd name="T103" fmla="*/ 452 h 854"/>
                <a:gd name="T104" fmla="*/ 173 w 890"/>
                <a:gd name="T105" fmla="*/ 478 h 854"/>
                <a:gd name="T106" fmla="*/ 148 w 890"/>
                <a:gd name="T107" fmla="*/ 472 h 854"/>
                <a:gd name="T108" fmla="*/ 108 w 890"/>
                <a:gd name="T109" fmla="*/ 469 h 854"/>
                <a:gd name="T110" fmla="*/ 84 w 890"/>
                <a:gd name="T111" fmla="*/ 518 h 854"/>
                <a:gd name="T112" fmla="*/ 120 w 890"/>
                <a:gd name="T113" fmla="*/ 533 h 854"/>
                <a:gd name="T114" fmla="*/ 131 w 890"/>
                <a:gd name="T115" fmla="*/ 569 h 854"/>
                <a:gd name="T116" fmla="*/ 95 w 890"/>
                <a:gd name="T117" fmla="*/ 584 h 854"/>
                <a:gd name="T118" fmla="*/ 69 w 890"/>
                <a:gd name="T119" fmla="*/ 558 h 854"/>
                <a:gd name="T120" fmla="*/ 72 w 890"/>
                <a:gd name="T121" fmla="*/ 580 h 854"/>
                <a:gd name="T122" fmla="*/ 99 w 890"/>
                <a:gd name="T123" fmla="*/ 617 h 854"/>
                <a:gd name="T124" fmla="*/ 131 w 890"/>
                <a:gd name="T125" fmla="*/ 666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90" h="854">
                  <a:moveTo>
                    <a:pt x="173" y="745"/>
                  </a:moveTo>
                  <a:lnTo>
                    <a:pt x="173" y="745"/>
                  </a:lnTo>
                  <a:lnTo>
                    <a:pt x="182" y="761"/>
                  </a:lnTo>
                  <a:lnTo>
                    <a:pt x="194" y="776"/>
                  </a:lnTo>
                  <a:lnTo>
                    <a:pt x="209" y="789"/>
                  </a:lnTo>
                  <a:lnTo>
                    <a:pt x="226" y="802"/>
                  </a:lnTo>
                  <a:lnTo>
                    <a:pt x="243" y="814"/>
                  </a:lnTo>
                  <a:lnTo>
                    <a:pt x="262" y="821"/>
                  </a:lnTo>
                  <a:lnTo>
                    <a:pt x="279" y="829"/>
                  </a:lnTo>
                  <a:lnTo>
                    <a:pt x="296" y="833"/>
                  </a:lnTo>
                  <a:lnTo>
                    <a:pt x="296" y="833"/>
                  </a:lnTo>
                  <a:lnTo>
                    <a:pt x="300" y="835"/>
                  </a:lnTo>
                  <a:lnTo>
                    <a:pt x="304" y="836"/>
                  </a:lnTo>
                  <a:lnTo>
                    <a:pt x="308" y="842"/>
                  </a:lnTo>
                  <a:lnTo>
                    <a:pt x="311" y="850"/>
                  </a:lnTo>
                  <a:lnTo>
                    <a:pt x="317" y="854"/>
                  </a:lnTo>
                  <a:lnTo>
                    <a:pt x="317" y="854"/>
                  </a:lnTo>
                  <a:lnTo>
                    <a:pt x="353" y="829"/>
                  </a:lnTo>
                  <a:lnTo>
                    <a:pt x="353" y="829"/>
                  </a:lnTo>
                  <a:lnTo>
                    <a:pt x="363" y="825"/>
                  </a:lnTo>
                  <a:lnTo>
                    <a:pt x="368" y="825"/>
                  </a:lnTo>
                  <a:lnTo>
                    <a:pt x="374" y="829"/>
                  </a:lnTo>
                  <a:lnTo>
                    <a:pt x="378" y="831"/>
                  </a:lnTo>
                  <a:lnTo>
                    <a:pt x="378" y="831"/>
                  </a:lnTo>
                  <a:lnTo>
                    <a:pt x="380" y="835"/>
                  </a:lnTo>
                  <a:lnTo>
                    <a:pt x="381" y="835"/>
                  </a:lnTo>
                  <a:lnTo>
                    <a:pt x="381" y="835"/>
                  </a:lnTo>
                  <a:lnTo>
                    <a:pt x="391" y="836"/>
                  </a:lnTo>
                  <a:lnTo>
                    <a:pt x="399" y="840"/>
                  </a:lnTo>
                  <a:lnTo>
                    <a:pt x="399" y="840"/>
                  </a:lnTo>
                  <a:lnTo>
                    <a:pt x="408" y="846"/>
                  </a:lnTo>
                  <a:lnTo>
                    <a:pt x="421" y="852"/>
                  </a:lnTo>
                  <a:lnTo>
                    <a:pt x="421" y="852"/>
                  </a:lnTo>
                  <a:lnTo>
                    <a:pt x="427" y="854"/>
                  </a:lnTo>
                  <a:lnTo>
                    <a:pt x="431" y="854"/>
                  </a:lnTo>
                  <a:lnTo>
                    <a:pt x="438" y="850"/>
                  </a:lnTo>
                  <a:lnTo>
                    <a:pt x="438" y="850"/>
                  </a:lnTo>
                  <a:lnTo>
                    <a:pt x="446" y="844"/>
                  </a:lnTo>
                  <a:lnTo>
                    <a:pt x="454" y="842"/>
                  </a:lnTo>
                  <a:lnTo>
                    <a:pt x="461" y="840"/>
                  </a:lnTo>
                  <a:lnTo>
                    <a:pt x="461" y="840"/>
                  </a:lnTo>
                  <a:lnTo>
                    <a:pt x="472" y="840"/>
                  </a:lnTo>
                  <a:lnTo>
                    <a:pt x="476" y="838"/>
                  </a:lnTo>
                  <a:lnTo>
                    <a:pt x="478" y="836"/>
                  </a:lnTo>
                  <a:lnTo>
                    <a:pt x="478" y="836"/>
                  </a:lnTo>
                  <a:lnTo>
                    <a:pt x="478" y="829"/>
                  </a:lnTo>
                  <a:lnTo>
                    <a:pt x="476" y="821"/>
                  </a:lnTo>
                  <a:lnTo>
                    <a:pt x="476" y="821"/>
                  </a:lnTo>
                  <a:lnTo>
                    <a:pt x="471" y="804"/>
                  </a:lnTo>
                  <a:lnTo>
                    <a:pt x="471" y="804"/>
                  </a:lnTo>
                  <a:lnTo>
                    <a:pt x="465" y="791"/>
                  </a:lnTo>
                  <a:lnTo>
                    <a:pt x="463" y="785"/>
                  </a:lnTo>
                  <a:lnTo>
                    <a:pt x="461" y="780"/>
                  </a:lnTo>
                  <a:lnTo>
                    <a:pt x="461" y="780"/>
                  </a:lnTo>
                  <a:lnTo>
                    <a:pt x="463" y="774"/>
                  </a:lnTo>
                  <a:lnTo>
                    <a:pt x="465" y="768"/>
                  </a:lnTo>
                  <a:lnTo>
                    <a:pt x="465" y="768"/>
                  </a:lnTo>
                  <a:lnTo>
                    <a:pt x="469" y="761"/>
                  </a:lnTo>
                  <a:lnTo>
                    <a:pt x="471" y="753"/>
                  </a:lnTo>
                  <a:lnTo>
                    <a:pt x="471" y="744"/>
                  </a:lnTo>
                  <a:lnTo>
                    <a:pt x="469" y="732"/>
                  </a:lnTo>
                  <a:lnTo>
                    <a:pt x="469" y="732"/>
                  </a:lnTo>
                  <a:lnTo>
                    <a:pt x="461" y="713"/>
                  </a:lnTo>
                  <a:lnTo>
                    <a:pt x="454" y="696"/>
                  </a:lnTo>
                  <a:lnTo>
                    <a:pt x="454" y="696"/>
                  </a:lnTo>
                  <a:lnTo>
                    <a:pt x="446" y="681"/>
                  </a:lnTo>
                  <a:lnTo>
                    <a:pt x="440" y="666"/>
                  </a:lnTo>
                  <a:lnTo>
                    <a:pt x="440" y="666"/>
                  </a:lnTo>
                  <a:lnTo>
                    <a:pt x="435" y="653"/>
                  </a:lnTo>
                  <a:lnTo>
                    <a:pt x="425" y="637"/>
                  </a:lnTo>
                  <a:lnTo>
                    <a:pt x="425" y="637"/>
                  </a:lnTo>
                  <a:lnTo>
                    <a:pt x="414" y="618"/>
                  </a:lnTo>
                  <a:lnTo>
                    <a:pt x="410" y="607"/>
                  </a:lnTo>
                  <a:lnTo>
                    <a:pt x="406" y="598"/>
                  </a:lnTo>
                  <a:lnTo>
                    <a:pt x="406" y="598"/>
                  </a:lnTo>
                  <a:lnTo>
                    <a:pt x="406" y="592"/>
                  </a:lnTo>
                  <a:lnTo>
                    <a:pt x="408" y="586"/>
                  </a:lnTo>
                  <a:lnTo>
                    <a:pt x="410" y="584"/>
                  </a:lnTo>
                  <a:lnTo>
                    <a:pt x="414" y="582"/>
                  </a:lnTo>
                  <a:lnTo>
                    <a:pt x="414" y="582"/>
                  </a:lnTo>
                  <a:lnTo>
                    <a:pt x="421" y="582"/>
                  </a:lnTo>
                  <a:lnTo>
                    <a:pt x="431" y="584"/>
                  </a:lnTo>
                  <a:lnTo>
                    <a:pt x="431" y="584"/>
                  </a:lnTo>
                  <a:lnTo>
                    <a:pt x="450" y="588"/>
                  </a:lnTo>
                  <a:lnTo>
                    <a:pt x="459" y="588"/>
                  </a:lnTo>
                  <a:lnTo>
                    <a:pt x="467" y="584"/>
                  </a:lnTo>
                  <a:lnTo>
                    <a:pt x="467" y="584"/>
                  </a:lnTo>
                  <a:lnTo>
                    <a:pt x="490" y="577"/>
                  </a:lnTo>
                  <a:lnTo>
                    <a:pt x="512" y="571"/>
                  </a:lnTo>
                  <a:lnTo>
                    <a:pt x="535" y="567"/>
                  </a:lnTo>
                  <a:lnTo>
                    <a:pt x="556" y="563"/>
                  </a:lnTo>
                  <a:lnTo>
                    <a:pt x="556" y="563"/>
                  </a:lnTo>
                  <a:lnTo>
                    <a:pt x="556" y="563"/>
                  </a:lnTo>
                  <a:lnTo>
                    <a:pt x="565" y="563"/>
                  </a:lnTo>
                  <a:lnTo>
                    <a:pt x="575" y="563"/>
                  </a:lnTo>
                  <a:lnTo>
                    <a:pt x="590" y="567"/>
                  </a:lnTo>
                  <a:lnTo>
                    <a:pt x="590" y="567"/>
                  </a:lnTo>
                  <a:lnTo>
                    <a:pt x="603" y="569"/>
                  </a:lnTo>
                  <a:lnTo>
                    <a:pt x="611" y="569"/>
                  </a:lnTo>
                  <a:lnTo>
                    <a:pt x="617" y="569"/>
                  </a:lnTo>
                  <a:lnTo>
                    <a:pt x="617" y="569"/>
                  </a:lnTo>
                  <a:lnTo>
                    <a:pt x="622" y="565"/>
                  </a:lnTo>
                  <a:lnTo>
                    <a:pt x="628" y="560"/>
                  </a:lnTo>
                  <a:lnTo>
                    <a:pt x="636" y="548"/>
                  </a:lnTo>
                  <a:lnTo>
                    <a:pt x="636" y="548"/>
                  </a:lnTo>
                  <a:lnTo>
                    <a:pt x="641" y="539"/>
                  </a:lnTo>
                  <a:lnTo>
                    <a:pt x="651" y="527"/>
                  </a:lnTo>
                  <a:lnTo>
                    <a:pt x="651" y="527"/>
                  </a:lnTo>
                  <a:lnTo>
                    <a:pt x="656" y="522"/>
                  </a:lnTo>
                  <a:lnTo>
                    <a:pt x="660" y="514"/>
                  </a:lnTo>
                  <a:lnTo>
                    <a:pt x="668" y="497"/>
                  </a:lnTo>
                  <a:lnTo>
                    <a:pt x="672" y="478"/>
                  </a:lnTo>
                  <a:lnTo>
                    <a:pt x="675" y="463"/>
                  </a:lnTo>
                  <a:lnTo>
                    <a:pt x="677" y="459"/>
                  </a:lnTo>
                  <a:lnTo>
                    <a:pt x="677" y="459"/>
                  </a:lnTo>
                  <a:lnTo>
                    <a:pt x="681" y="442"/>
                  </a:lnTo>
                  <a:lnTo>
                    <a:pt x="691" y="421"/>
                  </a:lnTo>
                  <a:lnTo>
                    <a:pt x="691" y="421"/>
                  </a:lnTo>
                  <a:lnTo>
                    <a:pt x="706" y="387"/>
                  </a:lnTo>
                  <a:lnTo>
                    <a:pt x="706" y="387"/>
                  </a:lnTo>
                  <a:lnTo>
                    <a:pt x="713" y="372"/>
                  </a:lnTo>
                  <a:lnTo>
                    <a:pt x="719" y="364"/>
                  </a:lnTo>
                  <a:lnTo>
                    <a:pt x="727" y="362"/>
                  </a:lnTo>
                  <a:lnTo>
                    <a:pt x="732" y="362"/>
                  </a:lnTo>
                  <a:lnTo>
                    <a:pt x="732" y="362"/>
                  </a:lnTo>
                  <a:lnTo>
                    <a:pt x="738" y="362"/>
                  </a:lnTo>
                  <a:lnTo>
                    <a:pt x="742" y="361"/>
                  </a:lnTo>
                  <a:lnTo>
                    <a:pt x="742" y="361"/>
                  </a:lnTo>
                  <a:lnTo>
                    <a:pt x="753" y="357"/>
                  </a:lnTo>
                  <a:lnTo>
                    <a:pt x="761" y="357"/>
                  </a:lnTo>
                  <a:lnTo>
                    <a:pt x="761" y="357"/>
                  </a:lnTo>
                  <a:lnTo>
                    <a:pt x="772" y="355"/>
                  </a:lnTo>
                  <a:lnTo>
                    <a:pt x="785" y="347"/>
                  </a:lnTo>
                  <a:lnTo>
                    <a:pt x="785" y="347"/>
                  </a:lnTo>
                  <a:lnTo>
                    <a:pt x="797" y="342"/>
                  </a:lnTo>
                  <a:lnTo>
                    <a:pt x="802" y="334"/>
                  </a:lnTo>
                  <a:lnTo>
                    <a:pt x="802" y="334"/>
                  </a:lnTo>
                  <a:lnTo>
                    <a:pt x="808" y="328"/>
                  </a:lnTo>
                  <a:lnTo>
                    <a:pt x="820" y="325"/>
                  </a:lnTo>
                  <a:lnTo>
                    <a:pt x="820" y="325"/>
                  </a:lnTo>
                  <a:lnTo>
                    <a:pt x="823" y="323"/>
                  </a:lnTo>
                  <a:lnTo>
                    <a:pt x="827" y="321"/>
                  </a:lnTo>
                  <a:lnTo>
                    <a:pt x="833" y="311"/>
                  </a:lnTo>
                  <a:lnTo>
                    <a:pt x="833" y="311"/>
                  </a:lnTo>
                  <a:lnTo>
                    <a:pt x="837" y="300"/>
                  </a:lnTo>
                  <a:lnTo>
                    <a:pt x="838" y="287"/>
                  </a:lnTo>
                  <a:lnTo>
                    <a:pt x="838" y="287"/>
                  </a:lnTo>
                  <a:lnTo>
                    <a:pt x="838" y="281"/>
                  </a:lnTo>
                  <a:lnTo>
                    <a:pt x="842" y="277"/>
                  </a:lnTo>
                  <a:lnTo>
                    <a:pt x="846" y="270"/>
                  </a:lnTo>
                  <a:lnTo>
                    <a:pt x="846" y="270"/>
                  </a:lnTo>
                  <a:lnTo>
                    <a:pt x="852" y="262"/>
                  </a:lnTo>
                  <a:lnTo>
                    <a:pt x="854" y="256"/>
                  </a:lnTo>
                  <a:lnTo>
                    <a:pt x="856" y="249"/>
                  </a:lnTo>
                  <a:lnTo>
                    <a:pt x="856" y="249"/>
                  </a:lnTo>
                  <a:lnTo>
                    <a:pt x="857" y="239"/>
                  </a:lnTo>
                  <a:lnTo>
                    <a:pt x="859" y="232"/>
                  </a:lnTo>
                  <a:lnTo>
                    <a:pt x="863" y="218"/>
                  </a:lnTo>
                  <a:lnTo>
                    <a:pt x="863" y="218"/>
                  </a:lnTo>
                  <a:lnTo>
                    <a:pt x="869" y="205"/>
                  </a:lnTo>
                  <a:lnTo>
                    <a:pt x="869" y="199"/>
                  </a:lnTo>
                  <a:lnTo>
                    <a:pt x="869" y="194"/>
                  </a:lnTo>
                  <a:lnTo>
                    <a:pt x="869" y="194"/>
                  </a:lnTo>
                  <a:lnTo>
                    <a:pt x="869" y="184"/>
                  </a:lnTo>
                  <a:lnTo>
                    <a:pt x="871" y="179"/>
                  </a:lnTo>
                  <a:lnTo>
                    <a:pt x="874" y="173"/>
                  </a:lnTo>
                  <a:lnTo>
                    <a:pt x="878" y="167"/>
                  </a:lnTo>
                  <a:lnTo>
                    <a:pt x="878" y="167"/>
                  </a:lnTo>
                  <a:lnTo>
                    <a:pt x="884" y="160"/>
                  </a:lnTo>
                  <a:lnTo>
                    <a:pt x="890" y="150"/>
                  </a:lnTo>
                  <a:lnTo>
                    <a:pt x="890" y="150"/>
                  </a:lnTo>
                  <a:lnTo>
                    <a:pt x="890" y="148"/>
                  </a:lnTo>
                  <a:lnTo>
                    <a:pt x="888" y="146"/>
                  </a:lnTo>
                  <a:lnTo>
                    <a:pt x="884" y="144"/>
                  </a:lnTo>
                  <a:lnTo>
                    <a:pt x="884" y="144"/>
                  </a:lnTo>
                  <a:lnTo>
                    <a:pt x="871" y="143"/>
                  </a:lnTo>
                  <a:lnTo>
                    <a:pt x="871" y="143"/>
                  </a:lnTo>
                  <a:lnTo>
                    <a:pt x="867" y="143"/>
                  </a:lnTo>
                  <a:lnTo>
                    <a:pt x="867" y="143"/>
                  </a:lnTo>
                  <a:lnTo>
                    <a:pt x="863" y="165"/>
                  </a:lnTo>
                  <a:lnTo>
                    <a:pt x="865" y="143"/>
                  </a:lnTo>
                  <a:lnTo>
                    <a:pt x="865" y="143"/>
                  </a:lnTo>
                  <a:lnTo>
                    <a:pt x="859" y="141"/>
                  </a:lnTo>
                  <a:lnTo>
                    <a:pt x="859" y="141"/>
                  </a:lnTo>
                  <a:lnTo>
                    <a:pt x="854" y="169"/>
                  </a:lnTo>
                  <a:lnTo>
                    <a:pt x="857" y="141"/>
                  </a:lnTo>
                  <a:lnTo>
                    <a:pt x="857" y="141"/>
                  </a:lnTo>
                  <a:lnTo>
                    <a:pt x="852" y="139"/>
                  </a:lnTo>
                  <a:lnTo>
                    <a:pt x="848" y="135"/>
                  </a:lnTo>
                  <a:lnTo>
                    <a:pt x="848" y="135"/>
                  </a:lnTo>
                  <a:lnTo>
                    <a:pt x="844" y="133"/>
                  </a:lnTo>
                  <a:lnTo>
                    <a:pt x="837" y="129"/>
                  </a:lnTo>
                  <a:lnTo>
                    <a:pt x="820" y="124"/>
                  </a:lnTo>
                  <a:lnTo>
                    <a:pt x="820" y="124"/>
                  </a:lnTo>
                  <a:lnTo>
                    <a:pt x="799" y="116"/>
                  </a:lnTo>
                  <a:lnTo>
                    <a:pt x="776" y="106"/>
                  </a:lnTo>
                  <a:lnTo>
                    <a:pt x="776" y="106"/>
                  </a:lnTo>
                  <a:lnTo>
                    <a:pt x="766" y="101"/>
                  </a:lnTo>
                  <a:lnTo>
                    <a:pt x="759" y="95"/>
                  </a:lnTo>
                  <a:lnTo>
                    <a:pt x="755" y="89"/>
                  </a:lnTo>
                  <a:lnTo>
                    <a:pt x="753" y="84"/>
                  </a:lnTo>
                  <a:lnTo>
                    <a:pt x="753" y="78"/>
                  </a:lnTo>
                  <a:lnTo>
                    <a:pt x="753" y="74"/>
                  </a:lnTo>
                  <a:lnTo>
                    <a:pt x="755" y="67"/>
                  </a:lnTo>
                  <a:lnTo>
                    <a:pt x="755" y="67"/>
                  </a:lnTo>
                  <a:lnTo>
                    <a:pt x="753" y="61"/>
                  </a:lnTo>
                  <a:lnTo>
                    <a:pt x="751" y="51"/>
                  </a:lnTo>
                  <a:lnTo>
                    <a:pt x="747" y="40"/>
                  </a:lnTo>
                  <a:lnTo>
                    <a:pt x="744" y="34"/>
                  </a:lnTo>
                  <a:lnTo>
                    <a:pt x="740" y="31"/>
                  </a:lnTo>
                  <a:lnTo>
                    <a:pt x="740" y="31"/>
                  </a:lnTo>
                  <a:lnTo>
                    <a:pt x="736" y="29"/>
                  </a:lnTo>
                  <a:lnTo>
                    <a:pt x="730" y="29"/>
                  </a:lnTo>
                  <a:lnTo>
                    <a:pt x="723" y="31"/>
                  </a:lnTo>
                  <a:lnTo>
                    <a:pt x="715" y="36"/>
                  </a:lnTo>
                  <a:lnTo>
                    <a:pt x="708" y="44"/>
                  </a:lnTo>
                  <a:lnTo>
                    <a:pt x="708" y="44"/>
                  </a:lnTo>
                  <a:lnTo>
                    <a:pt x="702" y="50"/>
                  </a:lnTo>
                  <a:lnTo>
                    <a:pt x="702" y="50"/>
                  </a:lnTo>
                  <a:lnTo>
                    <a:pt x="692" y="57"/>
                  </a:lnTo>
                  <a:lnTo>
                    <a:pt x="679" y="63"/>
                  </a:lnTo>
                  <a:lnTo>
                    <a:pt x="679" y="63"/>
                  </a:lnTo>
                  <a:lnTo>
                    <a:pt x="670" y="67"/>
                  </a:lnTo>
                  <a:lnTo>
                    <a:pt x="660" y="69"/>
                  </a:lnTo>
                  <a:lnTo>
                    <a:pt x="660" y="69"/>
                  </a:lnTo>
                  <a:lnTo>
                    <a:pt x="655" y="67"/>
                  </a:lnTo>
                  <a:lnTo>
                    <a:pt x="651" y="65"/>
                  </a:lnTo>
                  <a:lnTo>
                    <a:pt x="647" y="61"/>
                  </a:lnTo>
                  <a:lnTo>
                    <a:pt x="643" y="57"/>
                  </a:lnTo>
                  <a:lnTo>
                    <a:pt x="643" y="57"/>
                  </a:lnTo>
                  <a:lnTo>
                    <a:pt x="637" y="46"/>
                  </a:lnTo>
                  <a:lnTo>
                    <a:pt x="634" y="33"/>
                  </a:lnTo>
                  <a:lnTo>
                    <a:pt x="634" y="33"/>
                  </a:lnTo>
                  <a:lnTo>
                    <a:pt x="630" y="19"/>
                  </a:lnTo>
                  <a:lnTo>
                    <a:pt x="626" y="12"/>
                  </a:lnTo>
                  <a:lnTo>
                    <a:pt x="626" y="12"/>
                  </a:lnTo>
                  <a:lnTo>
                    <a:pt x="622" y="4"/>
                  </a:lnTo>
                  <a:lnTo>
                    <a:pt x="622" y="4"/>
                  </a:lnTo>
                  <a:lnTo>
                    <a:pt x="620" y="2"/>
                  </a:lnTo>
                  <a:lnTo>
                    <a:pt x="619" y="0"/>
                  </a:lnTo>
                  <a:lnTo>
                    <a:pt x="619" y="0"/>
                  </a:lnTo>
                  <a:lnTo>
                    <a:pt x="613" y="4"/>
                  </a:lnTo>
                  <a:lnTo>
                    <a:pt x="613" y="4"/>
                  </a:lnTo>
                  <a:lnTo>
                    <a:pt x="607" y="10"/>
                  </a:lnTo>
                  <a:lnTo>
                    <a:pt x="598" y="14"/>
                  </a:lnTo>
                  <a:lnTo>
                    <a:pt x="598" y="14"/>
                  </a:lnTo>
                  <a:lnTo>
                    <a:pt x="590" y="17"/>
                  </a:lnTo>
                  <a:lnTo>
                    <a:pt x="584" y="19"/>
                  </a:lnTo>
                  <a:lnTo>
                    <a:pt x="575" y="17"/>
                  </a:lnTo>
                  <a:lnTo>
                    <a:pt x="575" y="17"/>
                  </a:lnTo>
                  <a:lnTo>
                    <a:pt x="569" y="17"/>
                  </a:lnTo>
                  <a:lnTo>
                    <a:pt x="564" y="17"/>
                  </a:lnTo>
                  <a:lnTo>
                    <a:pt x="564" y="17"/>
                  </a:lnTo>
                  <a:lnTo>
                    <a:pt x="554" y="19"/>
                  </a:lnTo>
                  <a:lnTo>
                    <a:pt x="546" y="23"/>
                  </a:lnTo>
                  <a:lnTo>
                    <a:pt x="546" y="23"/>
                  </a:lnTo>
                  <a:lnTo>
                    <a:pt x="531" y="31"/>
                  </a:lnTo>
                  <a:lnTo>
                    <a:pt x="531" y="31"/>
                  </a:lnTo>
                  <a:lnTo>
                    <a:pt x="524" y="33"/>
                  </a:lnTo>
                  <a:lnTo>
                    <a:pt x="518" y="33"/>
                  </a:lnTo>
                  <a:lnTo>
                    <a:pt x="510" y="29"/>
                  </a:lnTo>
                  <a:lnTo>
                    <a:pt x="510" y="29"/>
                  </a:lnTo>
                  <a:lnTo>
                    <a:pt x="505" y="27"/>
                  </a:lnTo>
                  <a:lnTo>
                    <a:pt x="495" y="25"/>
                  </a:lnTo>
                  <a:lnTo>
                    <a:pt x="495" y="25"/>
                  </a:lnTo>
                  <a:lnTo>
                    <a:pt x="488" y="27"/>
                  </a:lnTo>
                  <a:lnTo>
                    <a:pt x="482" y="29"/>
                  </a:lnTo>
                  <a:lnTo>
                    <a:pt x="482" y="29"/>
                  </a:lnTo>
                  <a:lnTo>
                    <a:pt x="478" y="29"/>
                  </a:lnTo>
                  <a:lnTo>
                    <a:pt x="474" y="31"/>
                  </a:lnTo>
                  <a:lnTo>
                    <a:pt x="469" y="29"/>
                  </a:lnTo>
                  <a:lnTo>
                    <a:pt x="461" y="27"/>
                  </a:lnTo>
                  <a:lnTo>
                    <a:pt x="461" y="27"/>
                  </a:lnTo>
                  <a:lnTo>
                    <a:pt x="435" y="17"/>
                  </a:lnTo>
                  <a:lnTo>
                    <a:pt x="435" y="17"/>
                  </a:lnTo>
                  <a:lnTo>
                    <a:pt x="421" y="15"/>
                  </a:lnTo>
                  <a:lnTo>
                    <a:pt x="408" y="15"/>
                  </a:lnTo>
                  <a:lnTo>
                    <a:pt x="408" y="15"/>
                  </a:lnTo>
                  <a:lnTo>
                    <a:pt x="408" y="15"/>
                  </a:lnTo>
                  <a:lnTo>
                    <a:pt x="406" y="27"/>
                  </a:lnTo>
                  <a:lnTo>
                    <a:pt x="404" y="42"/>
                  </a:lnTo>
                  <a:lnTo>
                    <a:pt x="404" y="42"/>
                  </a:lnTo>
                  <a:lnTo>
                    <a:pt x="402" y="57"/>
                  </a:lnTo>
                  <a:lnTo>
                    <a:pt x="397" y="72"/>
                  </a:lnTo>
                  <a:lnTo>
                    <a:pt x="397" y="72"/>
                  </a:lnTo>
                  <a:lnTo>
                    <a:pt x="383" y="99"/>
                  </a:lnTo>
                  <a:lnTo>
                    <a:pt x="383" y="99"/>
                  </a:lnTo>
                  <a:lnTo>
                    <a:pt x="383" y="106"/>
                  </a:lnTo>
                  <a:lnTo>
                    <a:pt x="383" y="114"/>
                  </a:lnTo>
                  <a:lnTo>
                    <a:pt x="389" y="141"/>
                  </a:lnTo>
                  <a:lnTo>
                    <a:pt x="389" y="141"/>
                  </a:lnTo>
                  <a:lnTo>
                    <a:pt x="393" y="161"/>
                  </a:lnTo>
                  <a:lnTo>
                    <a:pt x="397" y="184"/>
                  </a:lnTo>
                  <a:lnTo>
                    <a:pt x="397" y="184"/>
                  </a:lnTo>
                  <a:lnTo>
                    <a:pt x="397" y="197"/>
                  </a:lnTo>
                  <a:lnTo>
                    <a:pt x="397" y="205"/>
                  </a:lnTo>
                  <a:lnTo>
                    <a:pt x="395" y="209"/>
                  </a:lnTo>
                  <a:lnTo>
                    <a:pt x="389" y="211"/>
                  </a:lnTo>
                  <a:lnTo>
                    <a:pt x="389" y="211"/>
                  </a:lnTo>
                  <a:lnTo>
                    <a:pt x="381" y="209"/>
                  </a:lnTo>
                  <a:lnTo>
                    <a:pt x="381" y="209"/>
                  </a:lnTo>
                  <a:lnTo>
                    <a:pt x="374" y="207"/>
                  </a:lnTo>
                  <a:lnTo>
                    <a:pt x="366" y="207"/>
                  </a:lnTo>
                  <a:lnTo>
                    <a:pt x="366" y="207"/>
                  </a:lnTo>
                  <a:lnTo>
                    <a:pt x="363" y="209"/>
                  </a:lnTo>
                  <a:lnTo>
                    <a:pt x="359" y="213"/>
                  </a:lnTo>
                  <a:lnTo>
                    <a:pt x="355" y="222"/>
                  </a:lnTo>
                  <a:lnTo>
                    <a:pt x="353" y="234"/>
                  </a:lnTo>
                  <a:lnTo>
                    <a:pt x="351" y="247"/>
                  </a:lnTo>
                  <a:lnTo>
                    <a:pt x="351" y="247"/>
                  </a:lnTo>
                  <a:lnTo>
                    <a:pt x="347" y="268"/>
                  </a:lnTo>
                  <a:lnTo>
                    <a:pt x="347" y="268"/>
                  </a:lnTo>
                  <a:lnTo>
                    <a:pt x="344" y="275"/>
                  </a:lnTo>
                  <a:lnTo>
                    <a:pt x="340" y="279"/>
                  </a:lnTo>
                  <a:lnTo>
                    <a:pt x="332" y="279"/>
                  </a:lnTo>
                  <a:lnTo>
                    <a:pt x="325" y="279"/>
                  </a:lnTo>
                  <a:lnTo>
                    <a:pt x="325" y="279"/>
                  </a:lnTo>
                  <a:lnTo>
                    <a:pt x="317" y="275"/>
                  </a:lnTo>
                  <a:lnTo>
                    <a:pt x="317" y="275"/>
                  </a:lnTo>
                  <a:lnTo>
                    <a:pt x="309" y="273"/>
                  </a:lnTo>
                  <a:lnTo>
                    <a:pt x="309" y="273"/>
                  </a:lnTo>
                  <a:lnTo>
                    <a:pt x="302" y="271"/>
                  </a:lnTo>
                  <a:lnTo>
                    <a:pt x="302" y="271"/>
                  </a:lnTo>
                  <a:lnTo>
                    <a:pt x="292" y="270"/>
                  </a:lnTo>
                  <a:lnTo>
                    <a:pt x="273" y="270"/>
                  </a:lnTo>
                  <a:lnTo>
                    <a:pt x="273" y="270"/>
                  </a:lnTo>
                  <a:lnTo>
                    <a:pt x="264" y="270"/>
                  </a:lnTo>
                  <a:lnTo>
                    <a:pt x="258" y="273"/>
                  </a:lnTo>
                  <a:lnTo>
                    <a:pt x="247" y="283"/>
                  </a:lnTo>
                  <a:lnTo>
                    <a:pt x="247" y="283"/>
                  </a:lnTo>
                  <a:lnTo>
                    <a:pt x="235" y="294"/>
                  </a:lnTo>
                  <a:lnTo>
                    <a:pt x="228" y="300"/>
                  </a:lnTo>
                  <a:lnTo>
                    <a:pt x="218" y="304"/>
                  </a:lnTo>
                  <a:lnTo>
                    <a:pt x="218" y="304"/>
                  </a:lnTo>
                  <a:lnTo>
                    <a:pt x="207" y="309"/>
                  </a:lnTo>
                  <a:lnTo>
                    <a:pt x="207" y="309"/>
                  </a:lnTo>
                  <a:lnTo>
                    <a:pt x="199" y="311"/>
                  </a:lnTo>
                  <a:lnTo>
                    <a:pt x="199" y="311"/>
                  </a:lnTo>
                  <a:lnTo>
                    <a:pt x="194" y="311"/>
                  </a:lnTo>
                  <a:lnTo>
                    <a:pt x="194" y="311"/>
                  </a:lnTo>
                  <a:lnTo>
                    <a:pt x="182" y="309"/>
                  </a:lnTo>
                  <a:lnTo>
                    <a:pt x="182" y="309"/>
                  </a:lnTo>
                  <a:lnTo>
                    <a:pt x="173" y="309"/>
                  </a:lnTo>
                  <a:lnTo>
                    <a:pt x="162" y="311"/>
                  </a:lnTo>
                  <a:lnTo>
                    <a:pt x="144" y="315"/>
                  </a:lnTo>
                  <a:lnTo>
                    <a:pt x="144" y="315"/>
                  </a:lnTo>
                  <a:lnTo>
                    <a:pt x="131" y="319"/>
                  </a:lnTo>
                  <a:lnTo>
                    <a:pt x="131" y="319"/>
                  </a:lnTo>
                  <a:lnTo>
                    <a:pt x="125" y="323"/>
                  </a:lnTo>
                  <a:lnTo>
                    <a:pt x="122" y="328"/>
                  </a:lnTo>
                  <a:lnTo>
                    <a:pt x="112" y="345"/>
                  </a:lnTo>
                  <a:lnTo>
                    <a:pt x="112" y="345"/>
                  </a:lnTo>
                  <a:lnTo>
                    <a:pt x="105" y="359"/>
                  </a:lnTo>
                  <a:lnTo>
                    <a:pt x="105" y="359"/>
                  </a:lnTo>
                  <a:lnTo>
                    <a:pt x="101" y="368"/>
                  </a:lnTo>
                  <a:lnTo>
                    <a:pt x="101" y="368"/>
                  </a:lnTo>
                  <a:lnTo>
                    <a:pt x="97" y="374"/>
                  </a:lnTo>
                  <a:lnTo>
                    <a:pt x="93" y="380"/>
                  </a:lnTo>
                  <a:lnTo>
                    <a:pt x="88" y="383"/>
                  </a:lnTo>
                  <a:lnTo>
                    <a:pt x="80" y="383"/>
                  </a:lnTo>
                  <a:lnTo>
                    <a:pt x="80" y="383"/>
                  </a:lnTo>
                  <a:lnTo>
                    <a:pt x="69" y="383"/>
                  </a:lnTo>
                  <a:lnTo>
                    <a:pt x="53" y="387"/>
                  </a:lnTo>
                  <a:lnTo>
                    <a:pt x="53" y="387"/>
                  </a:lnTo>
                  <a:lnTo>
                    <a:pt x="38" y="391"/>
                  </a:lnTo>
                  <a:lnTo>
                    <a:pt x="25" y="393"/>
                  </a:lnTo>
                  <a:lnTo>
                    <a:pt x="25" y="393"/>
                  </a:lnTo>
                  <a:lnTo>
                    <a:pt x="23" y="393"/>
                  </a:lnTo>
                  <a:lnTo>
                    <a:pt x="23" y="393"/>
                  </a:lnTo>
                  <a:lnTo>
                    <a:pt x="23" y="397"/>
                  </a:lnTo>
                  <a:lnTo>
                    <a:pt x="27" y="400"/>
                  </a:lnTo>
                  <a:lnTo>
                    <a:pt x="27" y="400"/>
                  </a:lnTo>
                  <a:lnTo>
                    <a:pt x="31" y="406"/>
                  </a:lnTo>
                  <a:lnTo>
                    <a:pt x="29" y="406"/>
                  </a:lnTo>
                  <a:lnTo>
                    <a:pt x="27" y="408"/>
                  </a:lnTo>
                  <a:lnTo>
                    <a:pt x="19" y="410"/>
                  </a:lnTo>
                  <a:lnTo>
                    <a:pt x="14" y="412"/>
                  </a:lnTo>
                  <a:lnTo>
                    <a:pt x="8" y="416"/>
                  </a:lnTo>
                  <a:lnTo>
                    <a:pt x="8" y="416"/>
                  </a:lnTo>
                  <a:lnTo>
                    <a:pt x="2" y="419"/>
                  </a:lnTo>
                  <a:lnTo>
                    <a:pt x="0" y="425"/>
                  </a:lnTo>
                  <a:lnTo>
                    <a:pt x="0" y="427"/>
                  </a:lnTo>
                  <a:lnTo>
                    <a:pt x="2" y="431"/>
                  </a:lnTo>
                  <a:lnTo>
                    <a:pt x="12" y="436"/>
                  </a:lnTo>
                  <a:lnTo>
                    <a:pt x="23" y="442"/>
                  </a:lnTo>
                  <a:lnTo>
                    <a:pt x="23" y="442"/>
                  </a:lnTo>
                  <a:lnTo>
                    <a:pt x="27" y="446"/>
                  </a:lnTo>
                  <a:lnTo>
                    <a:pt x="29" y="448"/>
                  </a:lnTo>
                  <a:lnTo>
                    <a:pt x="27" y="450"/>
                  </a:lnTo>
                  <a:lnTo>
                    <a:pt x="25" y="450"/>
                  </a:lnTo>
                  <a:lnTo>
                    <a:pt x="17" y="453"/>
                  </a:lnTo>
                  <a:lnTo>
                    <a:pt x="10" y="457"/>
                  </a:lnTo>
                  <a:lnTo>
                    <a:pt x="10" y="457"/>
                  </a:lnTo>
                  <a:lnTo>
                    <a:pt x="8" y="459"/>
                  </a:lnTo>
                  <a:lnTo>
                    <a:pt x="10" y="461"/>
                  </a:lnTo>
                  <a:lnTo>
                    <a:pt x="14" y="463"/>
                  </a:lnTo>
                  <a:lnTo>
                    <a:pt x="21" y="463"/>
                  </a:lnTo>
                  <a:lnTo>
                    <a:pt x="27" y="463"/>
                  </a:lnTo>
                  <a:lnTo>
                    <a:pt x="31" y="459"/>
                  </a:lnTo>
                  <a:lnTo>
                    <a:pt x="31" y="459"/>
                  </a:lnTo>
                  <a:lnTo>
                    <a:pt x="34" y="457"/>
                  </a:lnTo>
                  <a:lnTo>
                    <a:pt x="38" y="457"/>
                  </a:lnTo>
                  <a:lnTo>
                    <a:pt x="40" y="457"/>
                  </a:lnTo>
                  <a:lnTo>
                    <a:pt x="42" y="461"/>
                  </a:lnTo>
                  <a:lnTo>
                    <a:pt x="52" y="474"/>
                  </a:lnTo>
                  <a:lnTo>
                    <a:pt x="52" y="474"/>
                  </a:lnTo>
                  <a:lnTo>
                    <a:pt x="57" y="478"/>
                  </a:lnTo>
                  <a:lnTo>
                    <a:pt x="63" y="478"/>
                  </a:lnTo>
                  <a:lnTo>
                    <a:pt x="70" y="472"/>
                  </a:lnTo>
                  <a:lnTo>
                    <a:pt x="80" y="467"/>
                  </a:lnTo>
                  <a:lnTo>
                    <a:pt x="80" y="467"/>
                  </a:lnTo>
                  <a:lnTo>
                    <a:pt x="91" y="461"/>
                  </a:lnTo>
                  <a:lnTo>
                    <a:pt x="101" y="455"/>
                  </a:lnTo>
                  <a:lnTo>
                    <a:pt x="112" y="453"/>
                  </a:lnTo>
                  <a:lnTo>
                    <a:pt x="124" y="452"/>
                  </a:lnTo>
                  <a:lnTo>
                    <a:pt x="124" y="452"/>
                  </a:lnTo>
                  <a:lnTo>
                    <a:pt x="135" y="452"/>
                  </a:lnTo>
                  <a:lnTo>
                    <a:pt x="143" y="455"/>
                  </a:lnTo>
                  <a:lnTo>
                    <a:pt x="150" y="459"/>
                  </a:lnTo>
                  <a:lnTo>
                    <a:pt x="156" y="463"/>
                  </a:lnTo>
                  <a:lnTo>
                    <a:pt x="156" y="463"/>
                  </a:lnTo>
                  <a:lnTo>
                    <a:pt x="165" y="467"/>
                  </a:lnTo>
                  <a:lnTo>
                    <a:pt x="171" y="472"/>
                  </a:lnTo>
                  <a:lnTo>
                    <a:pt x="173" y="478"/>
                  </a:lnTo>
                  <a:lnTo>
                    <a:pt x="173" y="480"/>
                  </a:lnTo>
                  <a:lnTo>
                    <a:pt x="173" y="484"/>
                  </a:lnTo>
                  <a:lnTo>
                    <a:pt x="173" y="484"/>
                  </a:lnTo>
                  <a:lnTo>
                    <a:pt x="171" y="486"/>
                  </a:lnTo>
                  <a:lnTo>
                    <a:pt x="167" y="488"/>
                  </a:lnTo>
                  <a:lnTo>
                    <a:pt x="162" y="484"/>
                  </a:lnTo>
                  <a:lnTo>
                    <a:pt x="156" y="478"/>
                  </a:lnTo>
                  <a:lnTo>
                    <a:pt x="148" y="472"/>
                  </a:lnTo>
                  <a:lnTo>
                    <a:pt x="148" y="472"/>
                  </a:lnTo>
                  <a:lnTo>
                    <a:pt x="141" y="469"/>
                  </a:lnTo>
                  <a:lnTo>
                    <a:pt x="133" y="469"/>
                  </a:lnTo>
                  <a:lnTo>
                    <a:pt x="122" y="465"/>
                  </a:lnTo>
                  <a:lnTo>
                    <a:pt x="122" y="465"/>
                  </a:lnTo>
                  <a:lnTo>
                    <a:pt x="118" y="463"/>
                  </a:lnTo>
                  <a:lnTo>
                    <a:pt x="114" y="465"/>
                  </a:lnTo>
                  <a:lnTo>
                    <a:pt x="108" y="469"/>
                  </a:lnTo>
                  <a:lnTo>
                    <a:pt x="105" y="476"/>
                  </a:lnTo>
                  <a:lnTo>
                    <a:pt x="101" y="486"/>
                  </a:lnTo>
                  <a:lnTo>
                    <a:pt x="101" y="486"/>
                  </a:lnTo>
                  <a:lnTo>
                    <a:pt x="99" y="493"/>
                  </a:lnTo>
                  <a:lnTo>
                    <a:pt x="97" y="497"/>
                  </a:lnTo>
                  <a:lnTo>
                    <a:pt x="91" y="505"/>
                  </a:lnTo>
                  <a:lnTo>
                    <a:pt x="84" y="518"/>
                  </a:lnTo>
                  <a:lnTo>
                    <a:pt x="84" y="518"/>
                  </a:lnTo>
                  <a:lnTo>
                    <a:pt x="80" y="526"/>
                  </a:lnTo>
                  <a:lnTo>
                    <a:pt x="82" y="529"/>
                  </a:lnTo>
                  <a:lnTo>
                    <a:pt x="86" y="531"/>
                  </a:lnTo>
                  <a:lnTo>
                    <a:pt x="89" y="531"/>
                  </a:lnTo>
                  <a:lnTo>
                    <a:pt x="105" y="529"/>
                  </a:lnTo>
                  <a:lnTo>
                    <a:pt x="112" y="531"/>
                  </a:lnTo>
                  <a:lnTo>
                    <a:pt x="120" y="533"/>
                  </a:lnTo>
                  <a:lnTo>
                    <a:pt x="120" y="533"/>
                  </a:lnTo>
                  <a:lnTo>
                    <a:pt x="125" y="537"/>
                  </a:lnTo>
                  <a:lnTo>
                    <a:pt x="129" y="541"/>
                  </a:lnTo>
                  <a:lnTo>
                    <a:pt x="131" y="544"/>
                  </a:lnTo>
                  <a:lnTo>
                    <a:pt x="131" y="550"/>
                  </a:lnTo>
                  <a:lnTo>
                    <a:pt x="133" y="558"/>
                  </a:lnTo>
                  <a:lnTo>
                    <a:pt x="131" y="565"/>
                  </a:lnTo>
                  <a:lnTo>
                    <a:pt x="131" y="565"/>
                  </a:lnTo>
                  <a:lnTo>
                    <a:pt x="131" y="569"/>
                  </a:lnTo>
                  <a:lnTo>
                    <a:pt x="129" y="575"/>
                  </a:lnTo>
                  <a:lnTo>
                    <a:pt x="122" y="582"/>
                  </a:lnTo>
                  <a:lnTo>
                    <a:pt x="114" y="590"/>
                  </a:lnTo>
                  <a:lnTo>
                    <a:pt x="110" y="590"/>
                  </a:lnTo>
                  <a:lnTo>
                    <a:pt x="107" y="592"/>
                  </a:lnTo>
                  <a:lnTo>
                    <a:pt x="107" y="592"/>
                  </a:lnTo>
                  <a:lnTo>
                    <a:pt x="101" y="588"/>
                  </a:lnTo>
                  <a:lnTo>
                    <a:pt x="95" y="584"/>
                  </a:lnTo>
                  <a:lnTo>
                    <a:pt x="84" y="577"/>
                  </a:lnTo>
                  <a:lnTo>
                    <a:pt x="84" y="577"/>
                  </a:lnTo>
                  <a:lnTo>
                    <a:pt x="82" y="575"/>
                  </a:lnTo>
                  <a:lnTo>
                    <a:pt x="80" y="573"/>
                  </a:lnTo>
                  <a:lnTo>
                    <a:pt x="78" y="567"/>
                  </a:lnTo>
                  <a:lnTo>
                    <a:pt x="74" y="562"/>
                  </a:lnTo>
                  <a:lnTo>
                    <a:pt x="72" y="560"/>
                  </a:lnTo>
                  <a:lnTo>
                    <a:pt x="69" y="558"/>
                  </a:lnTo>
                  <a:lnTo>
                    <a:pt x="69" y="558"/>
                  </a:lnTo>
                  <a:lnTo>
                    <a:pt x="65" y="558"/>
                  </a:lnTo>
                  <a:lnTo>
                    <a:pt x="63" y="560"/>
                  </a:lnTo>
                  <a:lnTo>
                    <a:pt x="63" y="562"/>
                  </a:lnTo>
                  <a:lnTo>
                    <a:pt x="63" y="565"/>
                  </a:lnTo>
                  <a:lnTo>
                    <a:pt x="67" y="573"/>
                  </a:lnTo>
                  <a:lnTo>
                    <a:pt x="72" y="580"/>
                  </a:lnTo>
                  <a:lnTo>
                    <a:pt x="72" y="580"/>
                  </a:lnTo>
                  <a:lnTo>
                    <a:pt x="84" y="590"/>
                  </a:lnTo>
                  <a:lnTo>
                    <a:pt x="89" y="594"/>
                  </a:lnTo>
                  <a:lnTo>
                    <a:pt x="97" y="596"/>
                  </a:lnTo>
                  <a:lnTo>
                    <a:pt x="97" y="596"/>
                  </a:lnTo>
                  <a:lnTo>
                    <a:pt x="101" y="598"/>
                  </a:lnTo>
                  <a:lnTo>
                    <a:pt x="103" y="599"/>
                  </a:lnTo>
                  <a:lnTo>
                    <a:pt x="103" y="607"/>
                  </a:lnTo>
                  <a:lnTo>
                    <a:pt x="99" y="617"/>
                  </a:lnTo>
                  <a:lnTo>
                    <a:pt x="97" y="630"/>
                  </a:lnTo>
                  <a:lnTo>
                    <a:pt x="97" y="630"/>
                  </a:lnTo>
                  <a:lnTo>
                    <a:pt x="97" y="635"/>
                  </a:lnTo>
                  <a:lnTo>
                    <a:pt x="97" y="639"/>
                  </a:lnTo>
                  <a:lnTo>
                    <a:pt x="99" y="643"/>
                  </a:lnTo>
                  <a:lnTo>
                    <a:pt x="103" y="647"/>
                  </a:lnTo>
                  <a:lnTo>
                    <a:pt x="114" y="654"/>
                  </a:lnTo>
                  <a:lnTo>
                    <a:pt x="131" y="666"/>
                  </a:lnTo>
                  <a:lnTo>
                    <a:pt x="131" y="666"/>
                  </a:lnTo>
                  <a:lnTo>
                    <a:pt x="139" y="673"/>
                  </a:lnTo>
                  <a:lnTo>
                    <a:pt x="146" y="683"/>
                  </a:lnTo>
                  <a:lnTo>
                    <a:pt x="156" y="704"/>
                  </a:lnTo>
                  <a:lnTo>
                    <a:pt x="173" y="745"/>
                  </a:lnTo>
                  <a:lnTo>
                    <a:pt x="173" y="745"/>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a:ln>
                    <a:noFill/>
                  </a:ln>
                  <a:solidFill>
                    <a:srgbClr val="000000"/>
                  </a:solidFill>
                  <a:effectLst/>
                  <a:uLnTx/>
                  <a:uFillTx/>
                  <a:latin typeface="Calibri"/>
                  <a:ea typeface="+mn-ea"/>
                  <a:cs typeface="+mn-cs"/>
                </a:rPr>
                <a:t>13%</a:t>
              </a:r>
              <a:endParaRPr kumimoji="0" lang="fr-FR" sz="2400" b="1" i="0" u="none" strike="noStrike" kern="1200" cap="none" spc="0" normalizeH="0" baseline="0" noProof="0" dirty="0">
                <a:ln>
                  <a:noFill/>
                </a:ln>
                <a:solidFill>
                  <a:srgbClr val="000000"/>
                </a:solidFill>
                <a:effectLst/>
                <a:uLnTx/>
                <a:uFillTx/>
                <a:latin typeface="Calibri"/>
                <a:ea typeface="+mn-ea"/>
                <a:cs typeface="+mn-cs"/>
              </a:endParaRPr>
            </a:p>
          </p:txBody>
        </p:sp>
      </p:grpSp>
      <p:sp>
        <p:nvSpPr>
          <p:cNvPr id="78" name="Freeform 33">
            <a:extLst>
              <a:ext uri="{FF2B5EF4-FFF2-40B4-BE49-F238E27FC236}">
                <a16:creationId xmlns:a16="http://schemas.microsoft.com/office/drawing/2014/main" id="{5115D2C8-A1B9-122D-FD8B-601F3091E251}"/>
              </a:ext>
            </a:extLst>
          </p:cNvPr>
          <p:cNvSpPr>
            <a:spLocks/>
          </p:cNvSpPr>
          <p:nvPr/>
        </p:nvSpPr>
        <p:spPr bwMode="auto">
          <a:xfrm>
            <a:off x="7985261" y="3402936"/>
            <a:ext cx="2572" cy="5144"/>
          </a:xfrm>
          <a:custGeom>
            <a:avLst/>
            <a:gdLst>
              <a:gd name="T0" fmla="*/ 2 w 2"/>
              <a:gd name="T1" fmla="*/ 0 h 4"/>
              <a:gd name="T2" fmla="*/ 2 w 2"/>
              <a:gd name="T3" fmla="*/ 0 h 4"/>
              <a:gd name="T4" fmla="*/ 0 w 2"/>
              <a:gd name="T5" fmla="*/ 4 h 4"/>
              <a:gd name="T6" fmla="*/ 2 w 2"/>
              <a:gd name="T7" fmla="*/ 4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lnTo>
                  <a:pt x="2" y="0"/>
                </a:lnTo>
                <a:lnTo>
                  <a:pt x="0" y="4"/>
                </a:lnTo>
                <a:lnTo>
                  <a:pt x="2" y="4"/>
                </a:lnTo>
                <a:lnTo>
                  <a:pt x="2"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222223"/>
              </a:solidFill>
              <a:effectLst/>
              <a:uLnTx/>
              <a:uFillTx/>
              <a:latin typeface="Calibri"/>
              <a:ea typeface="+mn-ea"/>
              <a:cs typeface="+mn-cs"/>
            </a:endParaRPr>
          </a:p>
        </p:txBody>
      </p:sp>
      <p:sp>
        <p:nvSpPr>
          <p:cNvPr id="79" name="UDA5_Base">
            <a:extLst>
              <a:ext uri="{FF2B5EF4-FFF2-40B4-BE49-F238E27FC236}">
                <a16:creationId xmlns:a16="http://schemas.microsoft.com/office/drawing/2014/main" id="{9533995F-610A-6E62-B2D6-A3D2F2E4071C}"/>
              </a:ext>
            </a:extLst>
          </p:cNvPr>
          <p:cNvSpPr/>
          <p:nvPr/>
        </p:nvSpPr>
        <p:spPr>
          <a:xfrm>
            <a:off x="8752930" y="6024044"/>
            <a:ext cx="1895071"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a:ln>
                  <a:noFill/>
                </a:ln>
                <a:solidFill>
                  <a:srgbClr val="7F7F7F"/>
                </a:solidFill>
                <a:effectLst/>
                <a:uLnTx/>
                <a:uFillTx/>
                <a:latin typeface="Barlow"/>
                <a:ea typeface="+mn-ea"/>
                <a:cs typeface="+mn-cs"/>
              </a:rPr>
              <a:t>Base : 28 700 répondants</a:t>
            </a:r>
            <a:endParaRPr kumimoji="0" lang="fr-FR" sz="1200" b="0" i="1" u="none" strike="noStrike" kern="1200" cap="none" spc="0" normalizeH="0" baseline="0" noProof="0" dirty="0">
              <a:ln>
                <a:noFill/>
              </a:ln>
              <a:solidFill>
                <a:srgbClr val="7F7F7F"/>
              </a:solidFill>
              <a:effectLst/>
              <a:uLnTx/>
              <a:uFillTx/>
              <a:latin typeface="Barlow"/>
              <a:ea typeface="+mn-ea"/>
              <a:cs typeface="+mn-cs"/>
            </a:endParaRPr>
          </a:p>
        </p:txBody>
      </p:sp>
      <p:sp>
        <p:nvSpPr>
          <p:cNvPr id="80" name="Q1_Base">
            <a:extLst>
              <a:ext uri="{FF2B5EF4-FFF2-40B4-BE49-F238E27FC236}">
                <a16:creationId xmlns:a16="http://schemas.microsoft.com/office/drawing/2014/main" id="{CFD4A1D6-A282-55A7-812E-025CB396F424}"/>
              </a:ext>
            </a:extLst>
          </p:cNvPr>
          <p:cNvSpPr/>
          <p:nvPr/>
        </p:nvSpPr>
        <p:spPr>
          <a:xfrm>
            <a:off x="1950161" y="6024045"/>
            <a:ext cx="172515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a:ln>
                  <a:noFill/>
                </a:ln>
                <a:solidFill>
                  <a:srgbClr val="7F7F7F"/>
                </a:solidFill>
                <a:effectLst/>
                <a:uLnTx/>
                <a:uFillTx/>
                <a:latin typeface="Barlow"/>
                <a:ea typeface="+mn-ea"/>
                <a:cs typeface="+mn-cs"/>
              </a:rPr>
              <a:t>Base : 21 111 répondants</a:t>
            </a:r>
            <a:endParaRPr kumimoji="0" lang="fr-FR" sz="1200" b="0" i="0" u="none" strike="noStrike" kern="1200" cap="none" spc="0" normalizeH="0" baseline="0" noProof="0" dirty="0">
              <a:ln>
                <a:noFill/>
              </a:ln>
              <a:solidFill>
                <a:srgbClr val="000000"/>
              </a:solidFill>
              <a:effectLst/>
              <a:uLnTx/>
              <a:uFillTx/>
              <a:latin typeface="Barlow"/>
              <a:ea typeface="+mn-ea"/>
              <a:cs typeface="+mn-cs"/>
            </a:endParaRPr>
          </a:p>
        </p:txBody>
      </p:sp>
      <p:sp>
        <p:nvSpPr>
          <p:cNvPr id="81" name="Rectangle 23">
            <a:extLst>
              <a:ext uri="{FF2B5EF4-FFF2-40B4-BE49-F238E27FC236}">
                <a16:creationId xmlns:a16="http://schemas.microsoft.com/office/drawing/2014/main" id="{129D9129-529B-DE56-4430-6F2AB109D743}"/>
              </a:ext>
            </a:extLst>
          </p:cNvPr>
          <p:cNvSpPr>
            <a:spLocks noChangeArrowheads="1"/>
          </p:cNvSpPr>
          <p:nvPr/>
        </p:nvSpPr>
        <p:spPr bwMode="auto">
          <a:xfrm>
            <a:off x="809096" y="6080781"/>
            <a:ext cx="886461" cy="184666"/>
          </a:xfrm>
          <a:prstGeom prst="rect">
            <a:avLst/>
          </a:prstGeom>
          <a:no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7F7F7F"/>
                </a:solidFill>
                <a:effectLst/>
                <a:uLnTx/>
                <a:uFillTx/>
                <a:latin typeface="Barlow"/>
                <a:ea typeface="+mn-ea"/>
                <a:cs typeface="+mn-cs"/>
              </a:rPr>
              <a:t>Exprimé en %</a:t>
            </a:r>
          </a:p>
        </p:txBody>
      </p:sp>
      <p:sp>
        <p:nvSpPr>
          <p:cNvPr id="3" name="ZoneTexte 15">
            <a:extLst>
              <a:ext uri="{FF2B5EF4-FFF2-40B4-BE49-F238E27FC236}">
                <a16:creationId xmlns:a16="http://schemas.microsoft.com/office/drawing/2014/main" id="{8E11B812-BCAD-2CE2-164D-86A8F09DF85D}"/>
              </a:ext>
            </a:extLst>
          </p:cNvPr>
          <p:cNvSpPr txBox="1"/>
          <p:nvPr/>
        </p:nvSpPr>
        <p:spPr>
          <a:xfrm>
            <a:off x="10325101" y="0"/>
            <a:ext cx="1412876" cy="313880"/>
          </a:xfrm>
          <a:prstGeom prst="snip2DiagRect">
            <a:avLst>
              <a:gd name="adj1" fmla="val 0"/>
              <a:gd name="adj2" fmla="val 45020"/>
            </a:avLst>
          </a:prstGeom>
          <a:solidFill>
            <a:srgbClr val="E50158"/>
          </a:solidFill>
          <a:ln>
            <a:noFill/>
          </a:ln>
        </p:spPr>
        <p:txBody>
          <a:bodyPr wrap="square" lIns="0" rIns="0" rtlCol="0" anchor="ctr" anchorCtr="0">
            <a:noAutofit/>
          </a:bodyPr>
          <a:lstStyle>
            <a:defPPr marR="0" lvl="0" algn="l" rtl="0">
              <a:lnSpc>
                <a:spcPct val="100000"/>
              </a:lnSpc>
              <a:spcBef>
                <a:spcPts val="0"/>
              </a:spcBef>
              <a:spcAft>
                <a:spcPts val="0"/>
              </a:spcAft>
              <a:defRPr lang="fr-FR"/>
            </a:defPPr>
            <a:lvl1pPr marR="0" lvl="0" algn="ctr">
              <a:lnSpc>
                <a:spcPct val="100000"/>
              </a:lnSpc>
              <a:spcBef>
                <a:spcPts val="0"/>
              </a:spcBef>
              <a:spcAft>
                <a:spcPts val="600"/>
              </a:spcAft>
              <a:buClr>
                <a:srgbClr val="000000"/>
              </a:buClr>
              <a:buFont typeface="Arial"/>
              <a:defRPr sz="1600" b="1" i="0" u="none" strike="noStrike" cap="none">
                <a:solidFill>
                  <a:srgbClr val="2F469C"/>
                </a:solidFill>
                <a:ea typeface="Calibri"/>
                <a:cs typeface="Times New Roman"/>
              </a:defRPr>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r>
              <a:rPr kumimoji="0" lang="fr-FR" sz="1200" b="1" i="0" u="none" strike="noStrike" kern="1200" cap="all" spc="0" normalizeH="0" baseline="0" noProof="0" dirty="0">
                <a:ln>
                  <a:noFill/>
                </a:ln>
                <a:solidFill>
                  <a:prstClr val="white"/>
                </a:solidFill>
                <a:effectLst/>
                <a:uLnTx/>
                <a:uFillTx/>
                <a:latin typeface="Barlow"/>
                <a:cs typeface="Times New Roman"/>
              </a:rPr>
              <a:t>Signalétique</a:t>
            </a:r>
          </a:p>
        </p:txBody>
      </p:sp>
      <p:sp>
        <p:nvSpPr>
          <p:cNvPr id="4" name="Q1_Base">
            <a:extLst>
              <a:ext uri="{FF2B5EF4-FFF2-40B4-BE49-F238E27FC236}">
                <a16:creationId xmlns:a16="http://schemas.microsoft.com/office/drawing/2014/main" id="{A23D92A6-FA29-74CD-06C3-4E16E2F9FB04}"/>
              </a:ext>
            </a:extLst>
          </p:cNvPr>
          <p:cNvSpPr/>
          <p:nvPr/>
        </p:nvSpPr>
        <p:spPr>
          <a:xfrm>
            <a:off x="320184" y="1970616"/>
            <a:ext cx="5159811" cy="4154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0" i="1" u="none" strike="noStrike" kern="1200" cap="none" spc="0" normalizeH="0" baseline="0" noProof="0" dirty="0">
                <a:ln>
                  <a:noFill/>
                </a:ln>
                <a:solidFill>
                  <a:srgbClr val="7F7F7F"/>
                </a:solidFill>
                <a:effectLst/>
                <a:uLnTx/>
                <a:uFillTx/>
                <a:latin typeface="Barlow"/>
                <a:ea typeface="+mn-ea"/>
                <a:cs typeface="+mn-cs"/>
              </a:rPr>
              <a:t>(*) En 2025, l’âge des enfants est renseigné via le fichier de contacts et, en cas de donnée manquante, par la question Q24. En 2024, seule l’information du fichier était utilisée.</a:t>
            </a:r>
            <a:endParaRPr kumimoji="0" lang="fr-FR" sz="1050" b="0" i="0" u="none" strike="noStrike" kern="1200" cap="none" spc="0" normalizeH="0" baseline="0" noProof="0" dirty="0">
              <a:ln>
                <a:noFill/>
              </a:ln>
              <a:solidFill>
                <a:srgbClr val="000000"/>
              </a:solidFill>
              <a:effectLst/>
              <a:uLnTx/>
              <a:uFillTx/>
              <a:latin typeface="Barlow"/>
              <a:ea typeface="+mn-ea"/>
              <a:cs typeface="+mn-cs"/>
            </a:endParaRPr>
          </a:p>
        </p:txBody>
      </p:sp>
      <p:sp>
        <p:nvSpPr>
          <p:cNvPr id="2" name="ZoneTexte 1">
            <a:extLst>
              <a:ext uri="{FF2B5EF4-FFF2-40B4-BE49-F238E27FC236}">
                <a16:creationId xmlns:a16="http://schemas.microsoft.com/office/drawing/2014/main" id="{751B5624-6730-7ACB-273B-574BFCC05904}"/>
              </a:ext>
            </a:extLst>
          </p:cNvPr>
          <p:cNvSpPr txBox="1"/>
          <p:nvPr/>
        </p:nvSpPr>
        <p:spPr>
          <a:xfrm>
            <a:off x="9754042" y="2365623"/>
            <a:ext cx="2136803" cy="190052"/>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fr-FR" sz="1200" dirty="0"/>
              <a:t>Hors France Métropolitaine : 2%</a:t>
            </a:r>
          </a:p>
        </p:txBody>
      </p:sp>
    </p:spTree>
    <p:extLst>
      <p:ext uri="{BB962C8B-B14F-4D97-AF65-F5344CB8AC3E}">
        <p14:creationId xmlns:p14="http://schemas.microsoft.com/office/powerpoint/2010/main" val="2023622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3513AF35-15E4-88D0-BB35-E65305B939C9}"/>
              </a:ext>
            </a:extLst>
          </p:cNvPr>
          <p:cNvSpPr>
            <a:spLocks noGrp="1"/>
          </p:cNvSpPr>
          <p:nvPr>
            <p:ph type="title"/>
          </p:nvPr>
        </p:nvSpPr>
        <p:spPr>
          <a:xfrm>
            <a:off x="450000" y="373103"/>
            <a:ext cx="9779114" cy="715669"/>
          </a:xfrm>
        </p:spPr>
        <p:txBody>
          <a:bodyPr/>
          <a:lstStyle/>
          <a:p>
            <a:r>
              <a:rPr lang="fr-FR" dirty="0"/>
              <a:t>Des crèches qui accueillent principalement des enfants de cadres et d’employés</a:t>
            </a:r>
          </a:p>
        </p:txBody>
      </p:sp>
      <p:cxnSp>
        <p:nvCxnSpPr>
          <p:cNvPr id="8" name="Straight Connector 12">
            <a:extLst>
              <a:ext uri="{FF2B5EF4-FFF2-40B4-BE49-F238E27FC236}">
                <a16:creationId xmlns:a16="http://schemas.microsoft.com/office/drawing/2014/main" id="{4F23FFA7-F8EB-ED62-B118-639C7F2455D8}"/>
              </a:ext>
            </a:extLst>
          </p:cNvPr>
          <p:cNvCxnSpPr>
            <a:cxnSpLocks/>
          </p:cNvCxnSpPr>
          <p:nvPr/>
        </p:nvCxnSpPr>
        <p:spPr>
          <a:xfrm>
            <a:off x="948345" y="1838991"/>
            <a:ext cx="2013516" cy="0"/>
          </a:xfrm>
          <a:prstGeom prst="line">
            <a:avLst/>
          </a:prstGeom>
          <a:ln w="177800">
            <a:solidFill>
              <a:schemeClr val="tx2">
                <a:alpha val="57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13">
            <a:extLst>
              <a:ext uri="{FF2B5EF4-FFF2-40B4-BE49-F238E27FC236}">
                <a16:creationId xmlns:a16="http://schemas.microsoft.com/office/drawing/2014/main" id="{2207E1CE-D939-D0AD-4AA7-A6C16A859B76}"/>
              </a:ext>
            </a:extLst>
          </p:cNvPr>
          <p:cNvSpPr txBox="1">
            <a:spLocks/>
          </p:cNvSpPr>
          <p:nvPr/>
        </p:nvSpPr>
        <p:spPr>
          <a:xfrm>
            <a:off x="963206" y="1453423"/>
            <a:ext cx="2465388" cy="253317"/>
          </a:xfrm>
          <a:prstGeom prst="rect">
            <a:avLst/>
          </a:prstGeom>
        </p:spPr>
        <p:txBody>
          <a:bodyPr vert="horz" lIns="0" tIns="0" rIns="0" bIns="0" rtlCol="0">
            <a:noAutofit/>
          </a:bodyPr>
          <a:lstStyle>
            <a:lvl1pPr marL="0" indent="0" algn="l" defTabSz="914400" rtl="0" eaLnBrk="1" latinLnBrk="0" hangingPunct="1">
              <a:lnSpc>
                <a:spcPct val="115000"/>
              </a:lnSpc>
              <a:spcBef>
                <a:spcPts val="400"/>
              </a:spcBef>
              <a:spcAft>
                <a:spcPts val="400"/>
              </a:spcAft>
              <a:buSzPct val="100000"/>
              <a:buFont typeface="Wingdings 2" panose="05020102010507070707" pitchFamily="18" charset="2"/>
              <a:buNone/>
              <a:defRPr sz="1200" b="0" kern="1200">
                <a:solidFill>
                  <a:schemeClr val="tx1"/>
                </a:solidFill>
                <a:latin typeface="+mn-lt"/>
                <a:ea typeface="+mn-ea"/>
                <a:cs typeface="+mn-cs"/>
              </a:defRPr>
            </a:lvl1pPr>
            <a:lvl2pPr marL="171450" indent="-171450" algn="l" defTabSz="914400" rtl="0" eaLnBrk="1" latinLnBrk="0" hangingPunct="1">
              <a:lnSpc>
                <a:spcPct val="115000"/>
              </a:lnSpc>
              <a:spcBef>
                <a:spcPts val="400"/>
              </a:spcBef>
              <a:spcAft>
                <a:spcPts val="400"/>
              </a:spcAft>
              <a:buSzPct val="100000"/>
              <a:buFont typeface="Arial" panose="020B0604020202020204" pitchFamily="34" charset="0"/>
              <a:buChar char="•"/>
              <a:defRPr lang="en-GB" sz="1200" kern="1200" dirty="0">
                <a:solidFill>
                  <a:schemeClr val="tx1"/>
                </a:solidFill>
                <a:latin typeface="+mn-lt"/>
                <a:ea typeface="+mn-ea"/>
                <a:cs typeface="+mn-cs"/>
              </a:defRPr>
            </a:lvl2pPr>
            <a:lvl3pPr marL="542925" indent="-173038"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3pPr>
            <a:lvl4pPr marL="987425" indent="-228600"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4pPr>
            <a:lvl5pPr marL="1033463" indent="0" algn="l" defTabSz="914400" rtl="0" eaLnBrk="1" latinLnBrk="0" hangingPunct="1">
              <a:lnSpc>
                <a:spcPct val="115000"/>
              </a:lnSpc>
              <a:spcBef>
                <a:spcPts val="400"/>
              </a:spcBef>
              <a:spcAft>
                <a:spcPts val="400"/>
              </a:spcAft>
              <a:buFont typeface="Barlow" panose="020B040602020203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Pct val="100000"/>
              <a:buFont typeface="Wingdings 2" panose="05020102010507070707" pitchFamily="18" charset="2"/>
              <a:buNone/>
              <a:tabLst/>
              <a:defRPr/>
            </a:pPr>
            <a:r>
              <a:rPr kumimoji="0" lang="fr-FR" sz="2000" b="1" i="0" u="none" strike="noStrike" kern="1200" cap="none" spc="0" normalizeH="0" baseline="0" noProof="0" dirty="0">
                <a:ln>
                  <a:noFill/>
                </a:ln>
                <a:solidFill>
                  <a:srgbClr val="1DAFAD"/>
                </a:solidFill>
                <a:effectLst/>
                <a:uLnTx/>
                <a:uFillTx/>
                <a:latin typeface="Barlow Condensed Light" panose="00000406000000000000" pitchFamily="2" charset="0"/>
                <a:ea typeface="+mn-ea"/>
                <a:cs typeface="+mn-cs"/>
              </a:rPr>
              <a:t>Profession des parents</a:t>
            </a:r>
          </a:p>
        </p:txBody>
      </p:sp>
      <p:sp>
        <p:nvSpPr>
          <p:cNvPr id="14" name="Text Placeholder 13">
            <a:extLst>
              <a:ext uri="{FF2B5EF4-FFF2-40B4-BE49-F238E27FC236}">
                <a16:creationId xmlns:a16="http://schemas.microsoft.com/office/drawing/2014/main" id="{0E58C549-3F44-5AAB-EA60-E07E8149AF12}"/>
              </a:ext>
            </a:extLst>
          </p:cNvPr>
          <p:cNvSpPr txBox="1">
            <a:spLocks/>
          </p:cNvSpPr>
          <p:nvPr/>
        </p:nvSpPr>
        <p:spPr>
          <a:xfrm>
            <a:off x="6726284" y="1393687"/>
            <a:ext cx="2881952" cy="253317"/>
          </a:xfrm>
          <a:prstGeom prst="rect">
            <a:avLst/>
          </a:prstGeom>
        </p:spPr>
        <p:txBody>
          <a:bodyPr vert="horz" lIns="0" tIns="0" rIns="0" bIns="0" rtlCol="0">
            <a:noAutofit/>
          </a:bodyPr>
          <a:lstStyle>
            <a:lvl1pPr marL="0" indent="0" algn="l" defTabSz="914400" rtl="0" eaLnBrk="1" latinLnBrk="0" hangingPunct="1">
              <a:lnSpc>
                <a:spcPct val="115000"/>
              </a:lnSpc>
              <a:spcBef>
                <a:spcPts val="400"/>
              </a:spcBef>
              <a:spcAft>
                <a:spcPts val="400"/>
              </a:spcAft>
              <a:buSzPct val="100000"/>
              <a:buFont typeface="Wingdings 2" panose="05020102010507070707" pitchFamily="18" charset="2"/>
              <a:buNone/>
              <a:defRPr sz="1200" b="0" kern="1200">
                <a:solidFill>
                  <a:schemeClr val="tx1"/>
                </a:solidFill>
                <a:latin typeface="+mn-lt"/>
                <a:ea typeface="+mn-ea"/>
                <a:cs typeface="+mn-cs"/>
              </a:defRPr>
            </a:lvl1pPr>
            <a:lvl2pPr marL="171450" indent="-171450" algn="l" defTabSz="914400" rtl="0" eaLnBrk="1" latinLnBrk="0" hangingPunct="1">
              <a:lnSpc>
                <a:spcPct val="115000"/>
              </a:lnSpc>
              <a:spcBef>
                <a:spcPts val="400"/>
              </a:spcBef>
              <a:spcAft>
                <a:spcPts val="400"/>
              </a:spcAft>
              <a:buSzPct val="100000"/>
              <a:buFont typeface="Arial" panose="020B0604020202020204" pitchFamily="34" charset="0"/>
              <a:buChar char="•"/>
              <a:defRPr lang="en-GB" sz="1200" kern="1200" dirty="0">
                <a:solidFill>
                  <a:schemeClr val="tx1"/>
                </a:solidFill>
                <a:latin typeface="+mn-lt"/>
                <a:ea typeface="+mn-ea"/>
                <a:cs typeface="+mn-cs"/>
              </a:defRPr>
            </a:lvl2pPr>
            <a:lvl3pPr marL="542925" indent="-173038"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3pPr>
            <a:lvl4pPr marL="987425" indent="-228600"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4pPr>
            <a:lvl5pPr marL="1033463" indent="0" algn="l" defTabSz="914400" rtl="0" eaLnBrk="1" latinLnBrk="0" hangingPunct="1">
              <a:lnSpc>
                <a:spcPct val="115000"/>
              </a:lnSpc>
              <a:spcBef>
                <a:spcPts val="400"/>
              </a:spcBef>
              <a:spcAft>
                <a:spcPts val="400"/>
              </a:spcAft>
              <a:buFont typeface="Barlow" panose="020B040602020203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Pct val="100000"/>
              <a:buFont typeface="Wingdings 2" panose="05020102010507070707" pitchFamily="18" charset="2"/>
              <a:buNone/>
              <a:tabLst/>
              <a:defRPr/>
            </a:pPr>
            <a:r>
              <a:rPr kumimoji="0" lang="fr-FR" sz="2000" b="1" i="0" u="none" strike="noStrike" kern="1200" cap="none" spc="0" normalizeH="0" baseline="0" noProof="0" dirty="0">
                <a:ln>
                  <a:noFill/>
                </a:ln>
                <a:solidFill>
                  <a:srgbClr val="1DAFAD"/>
                </a:solidFill>
                <a:effectLst/>
                <a:uLnTx/>
                <a:uFillTx/>
                <a:latin typeface="Barlow Condensed Light" panose="00000406000000000000" pitchFamily="2" charset="0"/>
                <a:ea typeface="+mn-ea"/>
                <a:cs typeface="+mn-cs"/>
              </a:rPr>
              <a:t>Situation familiale</a:t>
            </a:r>
          </a:p>
        </p:txBody>
      </p:sp>
      <p:sp>
        <p:nvSpPr>
          <p:cNvPr id="81" name="Rectangle 23">
            <a:extLst>
              <a:ext uri="{FF2B5EF4-FFF2-40B4-BE49-F238E27FC236}">
                <a16:creationId xmlns:a16="http://schemas.microsoft.com/office/drawing/2014/main" id="{129D9129-529B-DE56-4430-6F2AB109D743}"/>
              </a:ext>
            </a:extLst>
          </p:cNvPr>
          <p:cNvSpPr>
            <a:spLocks noChangeArrowheads="1"/>
          </p:cNvSpPr>
          <p:nvPr/>
        </p:nvSpPr>
        <p:spPr bwMode="auto">
          <a:xfrm>
            <a:off x="515520" y="6071709"/>
            <a:ext cx="886461" cy="184666"/>
          </a:xfrm>
          <a:prstGeom prst="rect">
            <a:avLst/>
          </a:prstGeom>
          <a:no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7F7F7F"/>
                </a:solidFill>
                <a:effectLst/>
                <a:uLnTx/>
                <a:uFillTx/>
                <a:latin typeface="Barlow"/>
                <a:ea typeface="+mn-ea"/>
                <a:cs typeface="+mn-cs"/>
              </a:rPr>
              <a:t>Exprimé en %</a:t>
            </a:r>
          </a:p>
        </p:txBody>
      </p:sp>
      <p:cxnSp>
        <p:nvCxnSpPr>
          <p:cNvPr id="4" name="Straight Connector 12">
            <a:extLst>
              <a:ext uri="{FF2B5EF4-FFF2-40B4-BE49-F238E27FC236}">
                <a16:creationId xmlns:a16="http://schemas.microsoft.com/office/drawing/2014/main" id="{BB7C962A-A9E4-36B9-4588-CD8BBDC3EF10}"/>
              </a:ext>
            </a:extLst>
          </p:cNvPr>
          <p:cNvCxnSpPr>
            <a:cxnSpLocks/>
          </p:cNvCxnSpPr>
          <p:nvPr/>
        </p:nvCxnSpPr>
        <p:spPr>
          <a:xfrm>
            <a:off x="6726283" y="1838991"/>
            <a:ext cx="2013516" cy="0"/>
          </a:xfrm>
          <a:prstGeom prst="line">
            <a:avLst/>
          </a:prstGeom>
          <a:ln w="177800">
            <a:solidFill>
              <a:schemeClr val="tx2">
                <a:alpha val="57000"/>
              </a:schemeClr>
            </a:solidFill>
          </a:ln>
        </p:spPr>
        <p:style>
          <a:lnRef idx="1">
            <a:schemeClr val="accent1"/>
          </a:lnRef>
          <a:fillRef idx="0">
            <a:schemeClr val="accent1"/>
          </a:fillRef>
          <a:effectRef idx="0">
            <a:schemeClr val="accent1"/>
          </a:effectRef>
          <a:fontRef idx="minor">
            <a:schemeClr val="tx1"/>
          </a:fontRef>
        </p:style>
      </p:cxnSp>
      <p:sp>
        <p:nvSpPr>
          <p:cNvPr id="6" name="Q2_Base">
            <a:extLst>
              <a:ext uri="{FF2B5EF4-FFF2-40B4-BE49-F238E27FC236}">
                <a16:creationId xmlns:a16="http://schemas.microsoft.com/office/drawing/2014/main" id="{D66CF4EB-9933-08DB-1D80-D347B91E35F8}"/>
              </a:ext>
            </a:extLst>
          </p:cNvPr>
          <p:cNvSpPr/>
          <p:nvPr/>
        </p:nvSpPr>
        <p:spPr>
          <a:xfrm>
            <a:off x="8752930" y="6024044"/>
            <a:ext cx="1818126"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a:ln>
                  <a:noFill/>
                </a:ln>
                <a:solidFill>
                  <a:srgbClr val="7F7F7F"/>
                </a:solidFill>
                <a:effectLst/>
                <a:uLnTx/>
                <a:uFillTx/>
                <a:latin typeface="Barlow"/>
                <a:ea typeface="+mn-ea"/>
                <a:cs typeface="+mn-cs"/>
              </a:rPr>
              <a:t>Base : 28 047 répondants</a:t>
            </a:r>
            <a:endParaRPr kumimoji="0" lang="fr-FR" sz="1200" b="0" i="1" u="none" strike="noStrike" kern="1200" cap="none" spc="0" normalizeH="0" baseline="0" noProof="0" dirty="0">
              <a:ln>
                <a:noFill/>
              </a:ln>
              <a:solidFill>
                <a:srgbClr val="7F7F7F"/>
              </a:solidFill>
              <a:effectLst/>
              <a:uLnTx/>
              <a:uFillTx/>
              <a:latin typeface="Barlow"/>
              <a:ea typeface="+mn-ea"/>
              <a:cs typeface="+mn-cs"/>
            </a:endParaRPr>
          </a:p>
        </p:txBody>
      </p:sp>
      <p:sp>
        <p:nvSpPr>
          <p:cNvPr id="10" name="Q5_Base">
            <a:extLst>
              <a:ext uri="{FF2B5EF4-FFF2-40B4-BE49-F238E27FC236}">
                <a16:creationId xmlns:a16="http://schemas.microsoft.com/office/drawing/2014/main" id="{16E76D14-DE91-2D72-6052-A08A2CF8D7DA}"/>
              </a:ext>
            </a:extLst>
          </p:cNvPr>
          <p:cNvSpPr/>
          <p:nvPr/>
        </p:nvSpPr>
        <p:spPr>
          <a:xfrm>
            <a:off x="1950161" y="6024045"/>
            <a:ext cx="1816523"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a:ln>
                  <a:noFill/>
                </a:ln>
                <a:solidFill>
                  <a:srgbClr val="7F7F7F"/>
                </a:solidFill>
                <a:effectLst/>
                <a:uLnTx/>
                <a:uFillTx/>
                <a:latin typeface="Barlow"/>
                <a:ea typeface="+mn-ea"/>
                <a:cs typeface="+mn-cs"/>
              </a:rPr>
              <a:t>Base : 27 880 répondants</a:t>
            </a:r>
            <a:endParaRPr kumimoji="0" lang="fr-FR" sz="1200" b="0" i="0" u="none" strike="noStrike" kern="1200" cap="none" spc="0" normalizeH="0" baseline="0" noProof="0" dirty="0">
              <a:ln>
                <a:noFill/>
              </a:ln>
              <a:solidFill>
                <a:srgbClr val="000000"/>
              </a:solidFill>
              <a:effectLst/>
              <a:uLnTx/>
              <a:uFillTx/>
              <a:latin typeface="Barlow"/>
              <a:ea typeface="+mn-ea"/>
              <a:cs typeface="+mn-cs"/>
            </a:endParaRPr>
          </a:p>
        </p:txBody>
      </p:sp>
      <p:graphicFrame>
        <p:nvGraphicFramePr>
          <p:cNvPr id="11" name="Q5_Graph">
            <a:extLst>
              <a:ext uri="{FF2B5EF4-FFF2-40B4-BE49-F238E27FC236}">
                <a16:creationId xmlns:a16="http://schemas.microsoft.com/office/drawing/2014/main" id="{759188FC-97BD-8CF6-A304-0187EAB813E8}"/>
              </a:ext>
            </a:extLst>
          </p:cNvPr>
          <p:cNvGraphicFramePr>
            <a:graphicFrameLocks/>
          </p:cNvGraphicFramePr>
          <p:nvPr>
            <p:extLst>
              <p:ext uri="{D42A27DB-BD31-4B8C-83A1-F6EECF244321}">
                <p14:modId xmlns:p14="http://schemas.microsoft.com/office/powerpoint/2010/main" val="3376672689"/>
              </p:ext>
            </p:extLst>
          </p:nvPr>
        </p:nvGraphicFramePr>
        <p:xfrm>
          <a:off x="877377" y="2047138"/>
          <a:ext cx="5184576" cy="3816425"/>
        </p:xfrm>
        <a:graphic>
          <a:graphicData uri="http://schemas.openxmlformats.org/drawingml/2006/chart">
            <c:chart xmlns:c="http://schemas.openxmlformats.org/drawingml/2006/chart" xmlns:r="http://schemas.openxmlformats.org/officeDocument/2006/relationships" r:id="rId2"/>
          </a:graphicData>
        </a:graphic>
      </p:graphicFrame>
      <p:sp>
        <p:nvSpPr>
          <p:cNvPr id="13" name="Rogner un rectangle à un seul coin 18">
            <a:extLst>
              <a:ext uri="{FF2B5EF4-FFF2-40B4-BE49-F238E27FC236}">
                <a16:creationId xmlns:a16="http://schemas.microsoft.com/office/drawing/2014/main" id="{0325A0FE-3FFC-11C5-E2DD-DD41FE609EE8}"/>
              </a:ext>
            </a:extLst>
          </p:cNvPr>
          <p:cNvSpPr/>
          <p:nvPr/>
        </p:nvSpPr>
        <p:spPr>
          <a:xfrm>
            <a:off x="6765726" y="4238570"/>
            <a:ext cx="3227632" cy="1113257"/>
          </a:xfrm>
          <a:prstGeom prst="snip1Rect">
            <a:avLst/>
          </a:prstGeom>
          <a:solidFill>
            <a:srgbClr val="9FE5D8"/>
          </a:solidFill>
          <a:ln>
            <a:noFill/>
          </a:ln>
          <a:effectLst/>
          <a:scene3d>
            <a:camera prst="orthographicFront">
              <a:rot lat="0" lon="0" rev="0"/>
            </a:camera>
            <a:lightRig rig="threePt" dir="t">
              <a:rot lat="0" lon="0" rev="1200000"/>
            </a:lightRig>
          </a:scene3d>
          <a:sp3d/>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FFFFFF"/>
                </a:solidFill>
                <a:effectLst/>
                <a:uLnTx/>
                <a:uFillTx/>
                <a:latin typeface="Helvetica" pitchFamily="34" charset="0"/>
                <a:ea typeface="+mn-ea"/>
                <a:cs typeface="+mn-cs"/>
              </a:rPr>
              <a:t>			</a:t>
            </a:r>
            <a:endParaRPr kumimoji="0" lang="en-US" sz="1800" b="1" i="0" u="none" strike="noStrike" kern="0" cap="none" spc="0" normalizeH="0" baseline="0" noProof="0" dirty="0">
              <a:ln>
                <a:noFill/>
              </a:ln>
              <a:solidFill>
                <a:srgbClr val="FFFFFF"/>
              </a:solidFill>
              <a:effectLst/>
              <a:uLnTx/>
              <a:uFillTx/>
              <a:latin typeface="Helvetica" pitchFamily="34" charset="0"/>
              <a:ea typeface="+mn-ea"/>
              <a:cs typeface="+mn-cs"/>
            </a:endParaRPr>
          </a:p>
        </p:txBody>
      </p:sp>
      <p:sp>
        <p:nvSpPr>
          <p:cNvPr id="15" name="Rogner un rectangle à un seul coin 19">
            <a:extLst>
              <a:ext uri="{FF2B5EF4-FFF2-40B4-BE49-F238E27FC236}">
                <a16:creationId xmlns:a16="http://schemas.microsoft.com/office/drawing/2014/main" id="{88F5D313-A9B4-4F40-9EE1-68D8CA15F9A9}"/>
              </a:ext>
            </a:extLst>
          </p:cNvPr>
          <p:cNvSpPr/>
          <p:nvPr/>
        </p:nvSpPr>
        <p:spPr>
          <a:xfrm>
            <a:off x="6765726" y="2483701"/>
            <a:ext cx="3227632" cy="1113257"/>
          </a:xfrm>
          <a:prstGeom prst="snip1Rect">
            <a:avLst/>
          </a:prstGeom>
          <a:solidFill>
            <a:srgbClr val="A5CEE3"/>
          </a:solidFill>
          <a:ln>
            <a:noFill/>
          </a:ln>
          <a:effectLst/>
          <a:scene3d>
            <a:camera prst="orthographicFront">
              <a:rot lat="0" lon="0" rev="0"/>
            </a:camera>
            <a:lightRig rig="threePt" dir="t">
              <a:rot lat="0" lon="0" rev="1200000"/>
            </a:lightRig>
          </a:scene3d>
          <a:sp3d/>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FFFFFF"/>
                </a:solidFill>
                <a:effectLst/>
                <a:uLnTx/>
                <a:uFillTx/>
                <a:latin typeface="Helvetica" pitchFamily="34" charset="0"/>
                <a:ea typeface="+mn-ea"/>
                <a:cs typeface="+mn-cs"/>
              </a:rPr>
              <a:t>			</a:t>
            </a:r>
            <a:endParaRPr kumimoji="0" lang="en-US" sz="1800" b="1" i="0" u="none" strike="noStrike" kern="0" cap="none" spc="0" normalizeH="0" baseline="0" noProof="0" dirty="0">
              <a:ln>
                <a:noFill/>
              </a:ln>
              <a:solidFill>
                <a:srgbClr val="FFFFFF"/>
              </a:solidFill>
              <a:effectLst/>
              <a:uLnTx/>
              <a:uFillTx/>
              <a:latin typeface="Helvetica" pitchFamily="34" charset="0"/>
              <a:ea typeface="+mn-ea"/>
              <a:cs typeface="+mn-cs"/>
            </a:endParaRPr>
          </a:p>
        </p:txBody>
      </p:sp>
      <p:sp>
        <p:nvSpPr>
          <p:cNvPr id="16" name="Q2_Couple">
            <a:extLst>
              <a:ext uri="{FF2B5EF4-FFF2-40B4-BE49-F238E27FC236}">
                <a16:creationId xmlns:a16="http://schemas.microsoft.com/office/drawing/2014/main" id="{DA2CFABC-716D-5494-9939-9FFFC83A0B27}"/>
              </a:ext>
            </a:extLst>
          </p:cNvPr>
          <p:cNvSpPr txBox="1"/>
          <p:nvPr/>
        </p:nvSpPr>
        <p:spPr>
          <a:xfrm>
            <a:off x="8059098" y="2416423"/>
            <a:ext cx="1167307"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srgbClr val="FFFFFF"/>
                </a:solidFill>
                <a:effectLst/>
                <a:uLnTx/>
                <a:uFillTx/>
                <a:latin typeface="Calibri"/>
                <a:ea typeface="+mn-ea"/>
                <a:cs typeface="+mn-cs"/>
              </a:rPr>
              <a:t>92%</a:t>
            </a:r>
            <a:endParaRPr kumimoji="0" lang="en-US" sz="4400" b="1" i="0" u="none" strike="noStrike" kern="1200" cap="none" spc="0" normalizeH="0" baseline="0" noProof="0" dirty="0">
              <a:ln>
                <a:noFill/>
              </a:ln>
              <a:solidFill>
                <a:srgbClr val="FFFFFF"/>
              </a:solidFill>
              <a:effectLst/>
              <a:uLnTx/>
              <a:uFillTx/>
              <a:latin typeface="Calibri"/>
              <a:ea typeface="+mn-ea"/>
              <a:cs typeface="+mn-cs"/>
            </a:endParaRPr>
          </a:p>
        </p:txBody>
      </p:sp>
      <p:sp>
        <p:nvSpPr>
          <p:cNvPr id="17" name="Q2_Seul">
            <a:extLst>
              <a:ext uri="{FF2B5EF4-FFF2-40B4-BE49-F238E27FC236}">
                <a16:creationId xmlns:a16="http://schemas.microsoft.com/office/drawing/2014/main" id="{1260BC2D-6893-F120-9821-DFA7373BE629}"/>
              </a:ext>
            </a:extLst>
          </p:cNvPr>
          <p:cNvSpPr txBox="1"/>
          <p:nvPr/>
        </p:nvSpPr>
        <p:spPr>
          <a:xfrm>
            <a:off x="8235320" y="4291486"/>
            <a:ext cx="881973"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a:ln>
                  <a:noFill/>
                </a:ln>
                <a:solidFill>
                  <a:srgbClr val="FFFFFF"/>
                </a:solidFill>
                <a:effectLst/>
                <a:uLnTx/>
                <a:uFillTx/>
                <a:latin typeface="Calibri"/>
                <a:ea typeface="+mn-ea"/>
                <a:cs typeface="+mn-cs"/>
              </a:rPr>
              <a:t>8%</a:t>
            </a:r>
            <a:endParaRPr kumimoji="0" lang="en-US" sz="4400" b="1" i="0" u="none" strike="noStrike" kern="1200" cap="none" spc="0" normalizeH="0" baseline="0" noProof="0" dirty="0">
              <a:ln>
                <a:noFill/>
              </a:ln>
              <a:solidFill>
                <a:srgbClr val="FFFFFF"/>
              </a:solidFill>
              <a:effectLst/>
              <a:uLnTx/>
              <a:uFillTx/>
              <a:latin typeface="Calibri"/>
              <a:ea typeface="+mn-ea"/>
              <a:cs typeface="+mn-cs"/>
            </a:endParaRPr>
          </a:p>
        </p:txBody>
      </p:sp>
      <p:sp>
        <p:nvSpPr>
          <p:cNvPr id="18" name="ZoneTexte 17">
            <a:extLst>
              <a:ext uri="{FF2B5EF4-FFF2-40B4-BE49-F238E27FC236}">
                <a16:creationId xmlns:a16="http://schemas.microsoft.com/office/drawing/2014/main" id="{F408A26A-E496-B718-D27B-9D8E39F40B35}"/>
              </a:ext>
            </a:extLst>
          </p:cNvPr>
          <p:cNvSpPr txBox="1"/>
          <p:nvPr/>
        </p:nvSpPr>
        <p:spPr>
          <a:xfrm>
            <a:off x="7866731" y="3010199"/>
            <a:ext cx="1872208" cy="605294"/>
          </a:xfrm>
          <a:prstGeom prst="rect">
            <a:avLst/>
          </a:prstGeom>
          <a:noFill/>
        </p:spPr>
        <p:txBody>
          <a:bodyPr wrap="square" rtlCol="0">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FFFFFF"/>
                </a:solidFill>
                <a:effectLst/>
                <a:uLnTx/>
                <a:uFillTx/>
                <a:latin typeface="Calibri"/>
                <a:ea typeface="+mn-ea"/>
                <a:cs typeface="+mn-cs"/>
              </a:rPr>
              <a:t>Marié ou vivant </a:t>
            </a:r>
          </a:p>
          <a:p>
            <a:pPr marL="0" marR="0" lvl="0" indent="0" algn="l" defTabSz="914400" rtl="0" eaLnBrk="1" fontAlgn="auto" latinLnBrk="0" hangingPunct="1">
              <a:lnSpc>
                <a:spcPts val="2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FFFFFF"/>
                </a:solidFill>
                <a:effectLst/>
                <a:uLnTx/>
                <a:uFillTx/>
                <a:latin typeface="Calibri"/>
                <a:ea typeface="+mn-ea"/>
                <a:cs typeface="+mn-cs"/>
              </a:rPr>
              <a:t>en couple</a:t>
            </a:r>
            <a:endParaRPr kumimoji="0" lang="en-US" sz="2000" b="1" i="0" u="none" strike="noStrike" kern="1200" cap="none" spc="0" normalizeH="0" baseline="0" noProof="0" dirty="0">
              <a:ln>
                <a:noFill/>
              </a:ln>
              <a:solidFill>
                <a:srgbClr val="FFFFFF"/>
              </a:solidFill>
              <a:effectLst/>
              <a:uLnTx/>
              <a:uFillTx/>
              <a:latin typeface="Calibri"/>
              <a:ea typeface="+mn-ea"/>
              <a:cs typeface="+mn-cs"/>
            </a:endParaRPr>
          </a:p>
        </p:txBody>
      </p:sp>
      <p:sp>
        <p:nvSpPr>
          <p:cNvPr id="19" name="ZoneTexte 18">
            <a:extLst>
              <a:ext uri="{FF2B5EF4-FFF2-40B4-BE49-F238E27FC236}">
                <a16:creationId xmlns:a16="http://schemas.microsoft.com/office/drawing/2014/main" id="{7F783471-AE62-7996-69A6-2AB487162214}"/>
              </a:ext>
            </a:extLst>
          </p:cNvPr>
          <p:cNvSpPr txBox="1"/>
          <p:nvPr/>
        </p:nvSpPr>
        <p:spPr>
          <a:xfrm>
            <a:off x="7988780" y="4862440"/>
            <a:ext cx="137505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FFFFFF"/>
                </a:solidFill>
                <a:effectLst/>
                <a:uLnTx/>
                <a:uFillTx/>
                <a:latin typeface="Calibri"/>
                <a:ea typeface="+mn-ea"/>
                <a:cs typeface="+mn-cs"/>
              </a:rPr>
              <a:t>Parent seul</a:t>
            </a:r>
            <a:endParaRPr kumimoji="0" lang="en-US" sz="2000" b="1"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20" name="Groupe 277">
            <a:extLst>
              <a:ext uri="{FF2B5EF4-FFF2-40B4-BE49-F238E27FC236}">
                <a16:creationId xmlns:a16="http://schemas.microsoft.com/office/drawing/2014/main" id="{0F02FBC0-1998-5FAE-07EA-11317C2CEB5A}"/>
              </a:ext>
            </a:extLst>
          </p:cNvPr>
          <p:cNvGrpSpPr/>
          <p:nvPr/>
        </p:nvGrpSpPr>
        <p:grpSpPr>
          <a:xfrm>
            <a:off x="7003054" y="4453240"/>
            <a:ext cx="285782" cy="683919"/>
            <a:chOff x="5497948" y="1390159"/>
            <a:chExt cx="231148" cy="600588"/>
          </a:xfrm>
          <a:solidFill>
            <a:sysClr val="window" lastClr="FFFFFF"/>
          </a:solidFill>
        </p:grpSpPr>
        <p:sp>
          <p:nvSpPr>
            <p:cNvPr id="21" name="Freeform 117">
              <a:extLst>
                <a:ext uri="{FF2B5EF4-FFF2-40B4-BE49-F238E27FC236}">
                  <a16:creationId xmlns:a16="http://schemas.microsoft.com/office/drawing/2014/main" id="{AA4826D3-2EA5-E9ED-1A3B-E07DF732BBBF}"/>
                </a:ext>
              </a:extLst>
            </p:cNvPr>
            <p:cNvSpPr>
              <a:spLocks/>
            </p:cNvSpPr>
            <p:nvPr/>
          </p:nvSpPr>
          <p:spPr bwMode="auto">
            <a:xfrm>
              <a:off x="5497948" y="1490915"/>
              <a:ext cx="231148" cy="499832"/>
            </a:xfrm>
            <a:custGeom>
              <a:avLst/>
              <a:gdLst/>
              <a:ahLst/>
              <a:cxnLst>
                <a:cxn ang="0">
                  <a:pos x="29" y="0"/>
                </a:cxn>
                <a:cxn ang="0">
                  <a:pos x="22" y="2"/>
                </a:cxn>
                <a:cxn ang="0">
                  <a:pos x="5" y="10"/>
                </a:cxn>
                <a:cxn ang="0">
                  <a:pos x="0" y="25"/>
                </a:cxn>
                <a:cxn ang="0">
                  <a:pos x="0" y="29"/>
                </a:cxn>
                <a:cxn ang="0">
                  <a:pos x="0" y="115"/>
                </a:cxn>
                <a:cxn ang="0">
                  <a:pos x="2" y="120"/>
                </a:cxn>
                <a:cxn ang="0">
                  <a:pos x="9" y="125"/>
                </a:cxn>
                <a:cxn ang="0">
                  <a:pos x="12" y="123"/>
                </a:cxn>
                <a:cxn ang="0">
                  <a:pos x="17" y="118"/>
                </a:cxn>
                <a:cxn ang="0">
                  <a:pos x="19" y="42"/>
                </a:cxn>
                <a:cxn ang="0">
                  <a:pos x="27" y="110"/>
                </a:cxn>
                <a:cxn ang="0">
                  <a:pos x="27" y="113"/>
                </a:cxn>
                <a:cxn ang="0">
                  <a:pos x="27" y="238"/>
                </a:cxn>
                <a:cxn ang="0">
                  <a:pos x="32" y="248"/>
                </a:cxn>
                <a:cxn ang="0">
                  <a:pos x="41" y="253"/>
                </a:cxn>
                <a:cxn ang="0">
                  <a:pos x="46" y="253"/>
                </a:cxn>
                <a:cxn ang="0">
                  <a:pos x="54" y="245"/>
                </a:cxn>
                <a:cxn ang="0">
                  <a:pos x="56" y="128"/>
                </a:cxn>
                <a:cxn ang="0">
                  <a:pos x="61" y="238"/>
                </a:cxn>
                <a:cxn ang="0">
                  <a:pos x="63" y="245"/>
                </a:cxn>
                <a:cxn ang="0">
                  <a:pos x="71" y="253"/>
                </a:cxn>
                <a:cxn ang="0">
                  <a:pos x="76" y="253"/>
                </a:cxn>
                <a:cxn ang="0">
                  <a:pos x="85" y="248"/>
                </a:cxn>
                <a:cxn ang="0">
                  <a:pos x="90" y="238"/>
                </a:cxn>
                <a:cxn ang="0">
                  <a:pos x="90" y="110"/>
                </a:cxn>
                <a:cxn ang="0">
                  <a:pos x="98" y="42"/>
                </a:cxn>
                <a:cxn ang="0">
                  <a:pos x="98" y="115"/>
                </a:cxn>
                <a:cxn ang="0">
                  <a:pos x="100" y="120"/>
                </a:cxn>
                <a:cxn ang="0">
                  <a:pos x="108" y="125"/>
                </a:cxn>
                <a:cxn ang="0">
                  <a:pos x="112" y="123"/>
                </a:cxn>
                <a:cxn ang="0">
                  <a:pos x="117" y="118"/>
                </a:cxn>
                <a:cxn ang="0">
                  <a:pos x="117" y="29"/>
                </a:cxn>
                <a:cxn ang="0">
                  <a:pos x="117" y="25"/>
                </a:cxn>
                <a:cxn ang="0">
                  <a:pos x="117" y="17"/>
                </a:cxn>
                <a:cxn ang="0">
                  <a:pos x="103" y="2"/>
                </a:cxn>
                <a:cxn ang="0">
                  <a:pos x="90" y="0"/>
                </a:cxn>
              </a:cxnLst>
              <a:rect l="0" t="0" r="r" b="b"/>
              <a:pathLst>
                <a:path w="117" h="253">
                  <a:moveTo>
                    <a:pt x="90" y="0"/>
                  </a:moveTo>
                  <a:lnTo>
                    <a:pt x="29" y="0"/>
                  </a:lnTo>
                  <a:lnTo>
                    <a:pt x="29" y="0"/>
                  </a:lnTo>
                  <a:lnTo>
                    <a:pt x="22" y="2"/>
                  </a:lnTo>
                  <a:lnTo>
                    <a:pt x="14" y="5"/>
                  </a:lnTo>
                  <a:lnTo>
                    <a:pt x="5" y="10"/>
                  </a:lnTo>
                  <a:lnTo>
                    <a:pt x="0" y="20"/>
                  </a:lnTo>
                  <a:lnTo>
                    <a:pt x="0" y="25"/>
                  </a:lnTo>
                  <a:lnTo>
                    <a:pt x="0" y="27"/>
                  </a:lnTo>
                  <a:lnTo>
                    <a:pt x="0" y="29"/>
                  </a:lnTo>
                  <a:lnTo>
                    <a:pt x="0" y="115"/>
                  </a:lnTo>
                  <a:lnTo>
                    <a:pt x="0" y="115"/>
                  </a:lnTo>
                  <a:lnTo>
                    <a:pt x="0" y="118"/>
                  </a:lnTo>
                  <a:lnTo>
                    <a:pt x="2" y="120"/>
                  </a:lnTo>
                  <a:lnTo>
                    <a:pt x="5" y="123"/>
                  </a:lnTo>
                  <a:lnTo>
                    <a:pt x="9" y="125"/>
                  </a:lnTo>
                  <a:lnTo>
                    <a:pt x="9" y="125"/>
                  </a:lnTo>
                  <a:lnTo>
                    <a:pt x="12" y="123"/>
                  </a:lnTo>
                  <a:lnTo>
                    <a:pt x="17" y="120"/>
                  </a:lnTo>
                  <a:lnTo>
                    <a:pt x="17" y="118"/>
                  </a:lnTo>
                  <a:lnTo>
                    <a:pt x="19" y="115"/>
                  </a:lnTo>
                  <a:lnTo>
                    <a:pt x="19" y="42"/>
                  </a:lnTo>
                  <a:lnTo>
                    <a:pt x="27" y="42"/>
                  </a:lnTo>
                  <a:lnTo>
                    <a:pt x="27" y="110"/>
                  </a:lnTo>
                  <a:lnTo>
                    <a:pt x="27" y="110"/>
                  </a:lnTo>
                  <a:lnTo>
                    <a:pt x="27" y="113"/>
                  </a:lnTo>
                  <a:lnTo>
                    <a:pt x="27" y="238"/>
                  </a:lnTo>
                  <a:lnTo>
                    <a:pt x="27" y="238"/>
                  </a:lnTo>
                  <a:lnTo>
                    <a:pt x="29" y="245"/>
                  </a:lnTo>
                  <a:lnTo>
                    <a:pt x="32" y="248"/>
                  </a:lnTo>
                  <a:lnTo>
                    <a:pt x="36" y="253"/>
                  </a:lnTo>
                  <a:lnTo>
                    <a:pt x="41" y="253"/>
                  </a:lnTo>
                  <a:lnTo>
                    <a:pt x="41" y="253"/>
                  </a:lnTo>
                  <a:lnTo>
                    <a:pt x="46" y="253"/>
                  </a:lnTo>
                  <a:lnTo>
                    <a:pt x="51" y="248"/>
                  </a:lnTo>
                  <a:lnTo>
                    <a:pt x="54" y="245"/>
                  </a:lnTo>
                  <a:lnTo>
                    <a:pt x="56" y="238"/>
                  </a:lnTo>
                  <a:lnTo>
                    <a:pt x="56" y="128"/>
                  </a:lnTo>
                  <a:lnTo>
                    <a:pt x="61" y="128"/>
                  </a:lnTo>
                  <a:lnTo>
                    <a:pt x="61" y="238"/>
                  </a:lnTo>
                  <a:lnTo>
                    <a:pt x="61" y="238"/>
                  </a:lnTo>
                  <a:lnTo>
                    <a:pt x="63" y="245"/>
                  </a:lnTo>
                  <a:lnTo>
                    <a:pt x="66" y="248"/>
                  </a:lnTo>
                  <a:lnTo>
                    <a:pt x="71" y="253"/>
                  </a:lnTo>
                  <a:lnTo>
                    <a:pt x="76" y="253"/>
                  </a:lnTo>
                  <a:lnTo>
                    <a:pt x="76" y="253"/>
                  </a:lnTo>
                  <a:lnTo>
                    <a:pt x="81" y="253"/>
                  </a:lnTo>
                  <a:lnTo>
                    <a:pt x="85" y="248"/>
                  </a:lnTo>
                  <a:lnTo>
                    <a:pt x="88" y="245"/>
                  </a:lnTo>
                  <a:lnTo>
                    <a:pt x="90" y="238"/>
                  </a:lnTo>
                  <a:lnTo>
                    <a:pt x="90" y="110"/>
                  </a:lnTo>
                  <a:lnTo>
                    <a:pt x="90" y="110"/>
                  </a:lnTo>
                  <a:lnTo>
                    <a:pt x="90" y="42"/>
                  </a:lnTo>
                  <a:lnTo>
                    <a:pt x="98" y="42"/>
                  </a:lnTo>
                  <a:lnTo>
                    <a:pt x="98" y="115"/>
                  </a:lnTo>
                  <a:lnTo>
                    <a:pt x="98" y="115"/>
                  </a:lnTo>
                  <a:lnTo>
                    <a:pt x="98" y="118"/>
                  </a:lnTo>
                  <a:lnTo>
                    <a:pt x="100" y="120"/>
                  </a:lnTo>
                  <a:lnTo>
                    <a:pt x="103" y="123"/>
                  </a:lnTo>
                  <a:lnTo>
                    <a:pt x="108" y="125"/>
                  </a:lnTo>
                  <a:lnTo>
                    <a:pt x="108" y="125"/>
                  </a:lnTo>
                  <a:lnTo>
                    <a:pt x="112" y="123"/>
                  </a:lnTo>
                  <a:lnTo>
                    <a:pt x="115" y="120"/>
                  </a:lnTo>
                  <a:lnTo>
                    <a:pt x="117" y="118"/>
                  </a:lnTo>
                  <a:lnTo>
                    <a:pt x="117" y="115"/>
                  </a:lnTo>
                  <a:lnTo>
                    <a:pt x="117" y="29"/>
                  </a:lnTo>
                  <a:lnTo>
                    <a:pt x="117" y="27"/>
                  </a:lnTo>
                  <a:lnTo>
                    <a:pt x="117" y="25"/>
                  </a:lnTo>
                  <a:lnTo>
                    <a:pt x="117" y="25"/>
                  </a:lnTo>
                  <a:lnTo>
                    <a:pt x="117" y="17"/>
                  </a:lnTo>
                  <a:lnTo>
                    <a:pt x="110" y="10"/>
                  </a:lnTo>
                  <a:lnTo>
                    <a:pt x="103" y="2"/>
                  </a:lnTo>
                  <a:lnTo>
                    <a:pt x="90" y="0"/>
                  </a:lnTo>
                  <a:lnTo>
                    <a:pt x="9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1F497D"/>
                </a:solidFill>
                <a:effectLst/>
                <a:uLnTx/>
                <a:uFillTx/>
                <a:latin typeface="Helvetica" pitchFamily="34" charset="0"/>
                <a:ea typeface="+mn-ea"/>
                <a:cs typeface="+mn-cs"/>
              </a:endParaRPr>
            </a:p>
          </p:txBody>
        </p:sp>
        <p:sp>
          <p:nvSpPr>
            <p:cNvPr id="22" name="Freeform 118">
              <a:extLst>
                <a:ext uri="{FF2B5EF4-FFF2-40B4-BE49-F238E27FC236}">
                  <a16:creationId xmlns:a16="http://schemas.microsoft.com/office/drawing/2014/main" id="{DE2BD9FA-F0D8-9ADD-2044-1D2A34566258}"/>
                </a:ext>
              </a:extLst>
            </p:cNvPr>
            <p:cNvSpPr>
              <a:spLocks/>
            </p:cNvSpPr>
            <p:nvPr/>
          </p:nvSpPr>
          <p:spPr bwMode="auto">
            <a:xfrm>
              <a:off x="5565119" y="1390159"/>
              <a:ext cx="96805" cy="90879"/>
            </a:xfrm>
            <a:custGeom>
              <a:avLst/>
              <a:gdLst/>
              <a:ahLst/>
              <a:cxnLst>
                <a:cxn ang="0">
                  <a:pos x="25" y="46"/>
                </a:cxn>
                <a:cxn ang="0">
                  <a:pos x="25" y="46"/>
                </a:cxn>
                <a:cxn ang="0">
                  <a:pos x="34" y="46"/>
                </a:cxn>
                <a:cxn ang="0">
                  <a:pos x="42" y="41"/>
                </a:cxn>
                <a:cxn ang="0">
                  <a:pos x="47" y="34"/>
                </a:cxn>
                <a:cxn ang="0">
                  <a:pos x="49" y="24"/>
                </a:cxn>
                <a:cxn ang="0">
                  <a:pos x="49" y="24"/>
                </a:cxn>
                <a:cxn ang="0">
                  <a:pos x="47" y="14"/>
                </a:cxn>
                <a:cxn ang="0">
                  <a:pos x="42" y="7"/>
                </a:cxn>
                <a:cxn ang="0">
                  <a:pos x="34" y="2"/>
                </a:cxn>
                <a:cxn ang="0">
                  <a:pos x="25" y="0"/>
                </a:cxn>
                <a:cxn ang="0">
                  <a:pos x="25" y="0"/>
                </a:cxn>
                <a:cxn ang="0">
                  <a:pos x="15" y="2"/>
                </a:cxn>
                <a:cxn ang="0">
                  <a:pos x="7" y="7"/>
                </a:cxn>
                <a:cxn ang="0">
                  <a:pos x="2" y="14"/>
                </a:cxn>
                <a:cxn ang="0">
                  <a:pos x="0" y="24"/>
                </a:cxn>
                <a:cxn ang="0">
                  <a:pos x="0" y="24"/>
                </a:cxn>
                <a:cxn ang="0">
                  <a:pos x="2" y="34"/>
                </a:cxn>
                <a:cxn ang="0">
                  <a:pos x="7" y="41"/>
                </a:cxn>
                <a:cxn ang="0">
                  <a:pos x="15" y="46"/>
                </a:cxn>
                <a:cxn ang="0">
                  <a:pos x="25" y="46"/>
                </a:cxn>
                <a:cxn ang="0">
                  <a:pos x="25" y="46"/>
                </a:cxn>
              </a:cxnLst>
              <a:rect l="0" t="0" r="r" b="b"/>
              <a:pathLst>
                <a:path w="49" h="46">
                  <a:moveTo>
                    <a:pt x="25" y="46"/>
                  </a:moveTo>
                  <a:lnTo>
                    <a:pt x="25" y="46"/>
                  </a:lnTo>
                  <a:lnTo>
                    <a:pt x="34" y="46"/>
                  </a:lnTo>
                  <a:lnTo>
                    <a:pt x="42" y="41"/>
                  </a:lnTo>
                  <a:lnTo>
                    <a:pt x="47" y="34"/>
                  </a:lnTo>
                  <a:lnTo>
                    <a:pt x="49" y="24"/>
                  </a:lnTo>
                  <a:lnTo>
                    <a:pt x="49" y="24"/>
                  </a:lnTo>
                  <a:lnTo>
                    <a:pt x="47" y="14"/>
                  </a:lnTo>
                  <a:lnTo>
                    <a:pt x="42" y="7"/>
                  </a:lnTo>
                  <a:lnTo>
                    <a:pt x="34" y="2"/>
                  </a:lnTo>
                  <a:lnTo>
                    <a:pt x="25" y="0"/>
                  </a:lnTo>
                  <a:lnTo>
                    <a:pt x="25" y="0"/>
                  </a:lnTo>
                  <a:lnTo>
                    <a:pt x="15" y="2"/>
                  </a:lnTo>
                  <a:lnTo>
                    <a:pt x="7" y="7"/>
                  </a:lnTo>
                  <a:lnTo>
                    <a:pt x="2" y="14"/>
                  </a:lnTo>
                  <a:lnTo>
                    <a:pt x="0" y="24"/>
                  </a:lnTo>
                  <a:lnTo>
                    <a:pt x="0" y="24"/>
                  </a:lnTo>
                  <a:lnTo>
                    <a:pt x="2" y="34"/>
                  </a:lnTo>
                  <a:lnTo>
                    <a:pt x="7" y="41"/>
                  </a:lnTo>
                  <a:lnTo>
                    <a:pt x="15" y="46"/>
                  </a:lnTo>
                  <a:lnTo>
                    <a:pt x="25" y="46"/>
                  </a:lnTo>
                  <a:lnTo>
                    <a:pt x="25"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1F497D"/>
                </a:solidFill>
                <a:effectLst/>
                <a:uLnTx/>
                <a:uFillTx/>
                <a:latin typeface="Helvetica" pitchFamily="34" charset="0"/>
                <a:ea typeface="+mn-ea"/>
                <a:cs typeface="+mn-cs"/>
              </a:endParaRPr>
            </a:p>
          </p:txBody>
        </p:sp>
      </p:grpSp>
      <p:grpSp>
        <p:nvGrpSpPr>
          <p:cNvPr id="23" name="Groupe 278">
            <a:extLst>
              <a:ext uri="{FF2B5EF4-FFF2-40B4-BE49-F238E27FC236}">
                <a16:creationId xmlns:a16="http://schemas.microsoft.com/office/drawing/2014/main" id="{AFD3774D-5597-5B0E-15A6-568D9212B6DF}"/>
              </a:ext>
            </a:extLst>
          </p:cNvPr>
          <p:cNvGrpSpPr/>
          <p:nvPr/>
        </p:nvGrpSpPr>
        <p:grpSpPr>
          <a:xfrm>
            <a:off x="7425102" y="4453237"/>
            <a:ext cx="341961" cy="683922"/>
            <a:chOff x="6039268" y="1407939"/>
            <a:chExt cx="276587" cy="600590"/>
          </a:xfrm>
          <a:solidFill>
            <a:sysClr val="window" lastClr="FFFFFF"/>
          </a:solidFill>
        </p:grpSpPr>
        <p:sp>
          <p:nvSpPr>
            <p:cNvPr id="24" name="Freeform 119">
              <a:extLst>
                <a:ext uri="{FF2B5EF4-FFF2-40B4-BE49-F238E27FC236}">
                  <a16:creationId xmlns:a16="http://schemas.microsoft.com/office/drawing/2014/main" id="{6562104B-4F8F-DA6B-C3CE-4E719ED8BAB4}"/>
                </a:ext>
              </a:extLst>
            </p:cNvPr>
            <p:cNvSpPr>
              <a:spLocks/>
            </p:cNvSpPr>
            <p:nvPr/>
          </p:nvSpPr>
          <p:spPr bwMode="auto">
            <a:xfrm>
              <a:off x="6132122" y="1407939"/>
              <a:ext cx="92854" cy="92854"/>
            </a:xfrm>
            <a:custGeom>
              <a:avLst/>
              <a:gdLst/>
              <a:ahLst/>
              <a:cxnLst>
                <a:cxn ang="0">
                  <a:pos x="25" y="47"/>
                </a:cxn>
                <a:cxn ang="0">
                  <a:pos x="25" y="47"/>
                </a:cxn>
                <a:cxn ang="0">
                  <a:pos x="32" y="44"/>
                </a:cxn>
                <a:cxn ang="0">
                  <a:pos x="39" y="40"/>
                </a:cxn>
                <a:cxn ang="0">
                  <a:pos x="44" y="32"/>
                </a:cxn>
                <a:cxn ang="0">
                  <a:pos x="47" y="25"/>
                </a:cxn>
                <a:cxn ang="0">
                  <a:pos x="47" y="25"/>
                </a:cxn>
                <a:cxn ang="0">
                  <a:pos x="44" y="15"/>
                </a:cxn>
                <a:cxn ang="0">
                  <a:pos x="39" y="8"/>
                </a:cxn>
                <a:cxn ang="0">
                  <a:pos x="32" y="3"/>
                </a:cxn>
                <a:cxn ang="0">
                  <a:pos x="25" y="0"/>
                </a:cxn>
                <a:cxn ang="0">
                  <a:pos x="25" y="0"/>
                </a:cxn>
                <a:cxn ang="0">
                  <a:pos x="15" y="3"/>
                </a:cxn>
                <a:cxn ang="0">
                  <a:pos x="7" y="8"/>
                </a:cxn>
                <a:cxn ang="0">
                  <a:pos x="2" y="15"/>
                </a:cxn>
                <a:cxn ang="0">
                  <a:pos x="0" y="25"/>
                </a:cxn>
                <a:cxn ang="0">
                  <a:pos x="0" y="25"/>
                </a:cxn>
                <a:cxn ang="0">
                  <a:pos x="2" y="32"/>
                </a:cxn>
                <a:cxn ang="0">
                  <a:pos x="7" y="40"/>
                </a:cxn>
                <a:cxn ang="0">
                  <a:pos x="15" y="44"/>
                </a:cxn>
                <a:cxn ang="0">
                  <a:pos x="25" y="47"/>
                </a:cxn>
                <a:cxn ang="0">
                  <a:pos x="25" y="47"/>
                </a:cxn>
              </a:cxnLst>
              <a:rect l="0" t="0" r="r" b="b"/>
              <a:pathLst>
                <a:path w="47" h="47">
                  <a:moveTo>
                    <a:pt x="25" y="47"/>
                  </a:moveTo>
                  <a:lnTo>
                    <a:pt x="25" y="47"/>
                  </a:lnTo>
                  <a:lnTo>
                    <a:pt x="32" y="44"/>
                  </a:lnTo>
                  <a:lnTo>
                    <a:pt x="39" y="40"/>
                  </a:lnTo>
                  <a:lnTo>
                    <a:pt x="44" y="32"/>
                  </a:lnTo>
                  <a:lnTo>
                    <a:pt x="47" y="25"/>
                  </a:lnTo>
                  <a:lnTo>
                    <a:pt x="47" y="25"/>
                  </a:lnTo>
                  <a:lnTo>
                    <a:pt x="44" y="15"/>
                  </a:lnTo>
                  <a:lnTo>
                    <a:pt x="39" y="8"/>
                  </a:lnTo>
                  <a:lnTo>
                    <a:pt x="32" y="3"/>
                  </a:lnTo>
                  <a:lnTo>
                    <a:pt x="25" y="0"/>
                  </a:lnTo>
                  <a:lnTo>
                    <a:pt x="25" y="0"/>
                  </a:lnTo>
                  <a:lnTo>
                    <a:pt x="15" y="3"/>
                  </a:lnTo>
                  <a:lnTo>
                    <a:pt x="7" y="8"/>
                  </a:lnTo>
                  <a:lnTo>
                    <a:pt x="2" y="15"/>
                  </a:lnTo>
                  <a:lnTo>
                    <a:pt x="0" y="25"/>
                  </a:lnTo>
                  <a:lnTo>
                    <a:pt x="0" y="25"/>
                  </a:lnTo>
                  <a:lnTo>
                    <a:pt x="2" y="32"/>
                  </a:lnTo>
                  <a:lnTo>
                    <a:pt x="7" y="40"/>
                  </a:lnTo>
                  <a:lnTo>
                    <a:pt x="15" y="44"/>
                  </a:lnTo>
                  <a:lnTo>
                    <a:pt x="25" y="47"/>
                  </a:lnTo>
                  <a:lnTo>
                    <a:pt x="25" y="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1F497D"/>
                </a:solidFill>
                <a:effectLst/>
                <a:uLnTx/>
                <a:uFillTx/>
                <a:latin typeface="Helvetica" pitchFamily="34" charset="0"/>
                <a:ea typeface="+mn-ea"/>
                <a:cs typeface="+mn-cs"/>
              </a:endParaRPr>
            </a:p>
          </p:txBody>
        </p:sp>
        <p:sp>
          <p:nvSpPr>
            <p:cNvPr id="25" name="Freeform 120">
              <a:extLst>
                <a:ext uri="{FF2B5EF4-FFF2-40B4-BE49-F238E27FC236}">
                  <a16:creationId xmlns:a16="http://schemas.microsoft.com/office/drawing/2014/main" id="{6E1104AE-F3AD-15E4-8CCA-B5BB93F2F672}"/>
                </a:ext>
              </a:extLst>
            </p:cNvPr>
            <p:cNvSpPr>
              <a:spLocks/>
            </p:cNvSpPr>
            <p:nvPr/>
          </p:nvSpPr>
          <p:spPr bwMode="auto">
            <a:xfrm>
              <a:off x="6039268" y="1520550"/>
              <a:ext cx="276587" cy="487979"/>
            </a:xfrm>
            <a:custGeom>
              <a:avLst/>
              <a:gdLst/>
              <a:ahLst/>
              <a:cxnLst>
                <a:cxn ang="0">
                  <a:pos x="116" y="14"/>
                </a:cxn>
                <a:cxn ang="0">
                  <a:pos x="113" y="7"/>
                </a:cxn>
                <a:cxn ang="0">
                  <a:pos x="106" y="0"/>
                </a:cxn>
                <a:cxn ang="0">
                  <a:pos x="42" y="0"/>
                </a:cxn>
                <a:cxn ang="0">
                  <a:pos x="35" y="0"/>
                </a:cxn>
                <a:cxn ang="0">
                  <a:pos x="30" y="7"/>
                </a:cxn>
                <a:cxn ang="0">
                  <a:pos x="27" y="10"/>
                </a:cxn>
                <a:cxn ang="0">
                  <a:pos x="27" y="12"/>
                </a:cxn>
                <a:cxn ang="0">
                  <a:pos x="3" y="90"/>
                </a:cxn>
                <a:cxn ang="0">
                  <a:pos x="3" y="98"/>
                </a:cxn>
                <a:cxn ang="0">
                  <a:pos x="8" y="103"/>
                </a:cxn>
                <a:cxn ang="0">
                  <a:pos x="13" y="105"/>
                </a:cxn>
                <a:cxn ang="0">
                  <a:pos x="20" y="100"/>
                </a:cxn>
                <a:cxn ang="0">
                  <a:pos x="40" y="34"/>
                </a:cxn>
                <a:cxn ang="0">
                  <a:pos x="42" y="34"/>
                </a:cxn>
                <a:cxn ang="0">
                  <a:pos x="15" y="147"/>
                </a:cxn>
                <a:cxn ang="0">
                  <a:pos x="45" y="238"/>
                </a:cxn>
                <a:cxn ang="0">
                  <a:pos x="47" y="243"/>
                </a:cxn>
                <a:cxn ang="0">
                  <a:pos x="52" y="247"/>
                </a:cxn>
                <a:cxn ang="0">
                  <a:pos x="57" y="247"/>
                </a:cxn>
                <a:cxn ang="0">
                  <a:pos x="64" y="245"/>
                </a:cxn>
                <a:cxn ang="0">
                  <a:pos x="69" y="238"/>
                </a:cxn>
                <a:cxn ang="0">
                  <a:pos x="74" y="147"/>
                </a:cxn>
                <a:cxn ang="0">
                  <a:pos x="74" y="238"/>
                </a:cxn>
                <a:cxn ang="0">
                  <a:pos x="79" y="245"/>
                </a:cxn>
                <a:cxn ang="0">
                  <a:pos x="86" y="247"/>
                </a:cxn>
                <a:cxn ang="0">
                  <a:pos x="91" y="247"/>
                </a:cxn>
                <a:cxn ang="0">
                  <a:pos x="96" y="243"/>
                </a:cxn>
                <a:cxn ang="0">
                  <a:pos x="99" y="147"/>
                </a:cxn>
                <a:cxn ang="0">
                  <a:pos x="96" y="34"/>
                </a:cxn>
                <a:cxn ang="0">
                  <a:pos x="99" y="34"/>
                </a:cxn>
                <a:cxn ang="0">
                  <a:pos x="121" y="98"/>
                </a:cxn>
                <a:cxn ang="0">
                  <a:pos x="123" y="100"/>
                </a:cxn>
                <a:cxn ang="0">
                  <a:pos x="130" y="105"/>
                </a:cxn>
                <a:cxn ang="0">
                  <a:pos x="135" y="103"/>
                </a:cxn>
                <a:cxn ang="0">
                  <a:pos x="140" y="98"/>
                </a:cxn>
                <a:cxn ang="0">
                  <a:pos x="140" y="90"/>
                </a:cxn>
              </a:cxnLst>
              <a:rect l="0" t="0" r="r" b="b"/>
              <a:pathLst>
                <a:path w="140" h="247">
                  <a:moveTo>
                    <a:pt x="140" y="90"/>
                  </a:moveTo>
                  <a:lnTo>
                    <a:pt x="116" y="14"/>
                  </a:lnTo>
                  <a:lnTo>
                    <a:pt x="116" y="14"/>
                  </a:lnTo>
                  <a:lnTo>
                    <a:pt x="113" y="7"/>
                  </a:lnTo>
                  <a:lnTo>
                    <a:pt x="111" y="2"/>
                  </a:lnTo>
                  <a:lnTo>
                    <a:pt x="106" y="0"/>
                  </a:lnTo>
                  <a:lnTo>
                    <a:pt x="99" y="0"/>
                  </a:lnTo>
                  <a:lnTo>
                    <a:pt x="42" y="0"/>
                  </a:lnTo>
                  <a:lnTo>
                    <a:pt x="42" y="0"/>
                  </a:lnTo>
                  <a:lnTo>
                    <a:pt x="35" y="0"/>
                  </a:lnTo>
                  <a:lnTo>
                    <a:pt x="30" y="7"/>
                  </a:lnTo>
                  <a:lnTo>
                    <a:pt x="30" y="7"/>
                  </a:lnTo>
                  <a:lnTo>
                    <a:pt x="27" y="10"/>
                  </a:lnTo>
                  <a:lnTo>
                    <a:pt x="27" y="10"/>
                  </a:lnTo>
                  <a:lnTo>
                    <a:pt x="27" y="10"/>
                  </a:lnTo>
                  <a:lnTo>
                    <a:pt x="27" y="12"/>
                  </a:lnTo>
                  <a:lnTo>
                    <a:pt x="3" y="90"/>
                  </a:lnTo>
                  <a:lnTo>
                    <a:pt x="3" y="90"/>
                  </a:lnTo>
                  <a:lnTo>
                    <a:pt x="0" y="95"/>
                  </a:lnTo>
                  <a:lnTo>
                    <a:pt x="3" y="98"/>
                  </a:lnTo>
                  <a:lnTo>
                    <a:pt x="5" y="103"/>
                  </a:lnTo>
                  <a:lnTo>
                    <a:pt x="8" y="103"/>
                  </a:lnTo>
                  <a:lnTo>
                    <a:pt x="8" y="103"/>
                  </a:lnTo>
                  <a:lnTo>
                    <a:pt x="13" y="105"/>
                  </a:lnTo>
                  <a:lnTo>
                    <a:pt x="15" y="103"/>
                  </a:lnTo>
                  <a:lnTo>
                    <a:pt x="20" y="100"/>
                  </a:lnTo>
                  <a:lnTo>
                    <a:pt x="20" y="98"/>
                  </a:lnTo>
                  <a:lnTo>
                    <a:pt x="40" y="34"/>
                  </a:lnTo>
                  <a:lnTo>
                    <a:pt x="40" y="34"/>
                  </a:lnTo>
                  <a:lnTo>
                    <a:pt x="42" y="34"/>
                  </a:lnTo>
                  <a:lnTo>
                    <a:pt x="45" y="34"/>
                  </a:lnTo>
                  <a:lnTo>
                    <a:pt x="15" y="147"/>
                  </a:lnTo>
                  <a:lnTo>
                    <a:pt x="45" y="147"/>
                  </a:lnTo>
                  <a:lnTo>
                    <a:pt x="45" y="238"/>
                  </a:lnTo>
                  <a:lnTo>
                    <a:pt x="45" y="238"/>
                  </a:lnTo>
                  <a:lnTo>
                    <a:pt x="47" y="243"/>
                  </a:lnTo>
                  <a:lnTo>
                    <a:pt x="49" y="245"/>
                  </a:lnTo>
                  <a:lnTo>
                    <a:pt x="52" y="247"/>
                  </a:lnTo>
                  <a:lnTo>
                    <a:pt x="57" y="247"/>
                  </a:lnTo>
                  <a:lnTo>
                    <a:pt x="57" y="247"/>
                  </a:lnTo>
                  <a:lnTo>
                    <a:pt x="62" y="247"/>
                  </a:lnTo>
                  <a:lnTo>
                    <a:pt x="64" y="245"/>
                  </a:lnTo>
                  <a:lnTo>
                    <a:pt x="67" y="243"/>
                  </a:lnTo>
                  <a:lnTo>
                    <a:pt x="69" y="238"/>
                  </a:lnTo>
                  <a:lnTo>
                    <a:pt x="69" y="147"/>
                  </a:lnTo>
                  <a:lnTo>
                    <a:pt x="74" y="147"/>
                  </a:lnTo>
                  <a:lnTo>
                    <a:pt x="74" y="238"/>
                  </a:lnTo>
                  <a:lnTo>
                    <a:pt x="74" y="238"/>
                  </a:lnTo>
                  <a:lnTo>
                    <a:pt x="76" y="243"/>
                  </a:lnTo>
                  <a:lnTo>
                    <a:pt x="79" y="245"/>
                  </a:lnTo>
                  <a:lnTo>
                    <a:pt x="81" y="247"/>
                  </a:lnTo>
                  <a:lnTo>
                    <a:pt x="86" y="247"/>
                  </a:lnTo>
                  <a:lnTo>
                    <a:pt x="86" y="247"/>
                  </a:lnTo>
                  <a:lnTo>
                    <a:pt x="91" y="247"/>
                  </a:lnTo>
                  <a:lnTo>
                    <a:pt x="94" y="245"/>
                  </a:lnTo>
                  <a:lnTo>
                    <a:pt x="96" y="243"/>
                  </a:lnTo>
                  <a:lnTo>
                    <a:pt x="99" y="238"/>
                  </a:lnTo>
                  <a:lnTo>
                    <a:pt x="99" y="147"/>
                  </a:lnTo>
                  <a:lnTo>
                    <a:pt x="128" y="147"/>
                  </a:lnTo>
                  <a:lnTo>
                    <a:pt x="96" y="34"/>
                  </a:lnTo>
                  <a:lnTo>
                    <a:pt x="99" y="34"/>
                  </a:lnTo>
                  <a:lnTo>
                    <a:pt x="99" y="34"/>
                  </a:lnTo>
                  <a:lnTo>
                    <a:pt x="101" y="34"/>
                  </a:lnTo>
                  <a:lnTo>
                    <a:pt x="121" y="98"/>
                  </a:lnTo>
                  <a:lnTo>
                    <a:pt x="121" y="98"/>
                  </a:lnTo>
                  <a:lnTo>
                    <a:pt x="123" y="100"/>
                  </a:lnTo>
                  <a:lnTo>
                    <a:pt x="128" y="103"/>
                  </a:lnTo>
                  <a:lnTo>
                    <a:pt x="130" y="105"/>
                  </a:lnTo>
                  <a:lnTo>
                    <a:pt x="135" y="103"/>
                  </a:lnTo>
                  <a:lnTo>
                    <a:pt x="135" y="103"/>
                  </a:lnTo>
                  <a:lnTo>
                    <a:pt x="138" y="103"/>
                  </a:lnTo>
                  <a:lnTo>
                    <a:pt x="140" y="98"/>
                  </a:lnTo>
                  <a:lnTo>
                    <a:pt x="140" y="95"/>
                  </a:lnTo>
                  <a:lnTo>
                    <a:pt x="140" y="90"/>
                  </a:lnTo>
                  <a:lnTo>
                    <a:pt x="140" y="9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1F497D"/>
                </a:solidFill>
                <a:effectLst/>
                <a:uLnTx/>
                <a:uFillTx/>
                <a:latin typeface="Helvetica" pitchFamily="34" charset="0"/>
                <a:ea typeface="+mn-ea"/>
                <a:cs typeface="+mn-cs"/>
              </a:endParaRPr>
            </a:p>
          </p:txBody>
        </p:sp>
      </p:grpSp>
      <p:grpSp>
        <p:nvGrpSpPr>
          <p:cNvPr id="26" name="Groupe 25">
            <a:extLst>
              <a:ext uri="{FF2B5EF4-FFF2-40B4-BE49-F238E27FC236}">
                <a16:creationId xmlns:a16="http://schemas.microsoft.com/office/drawing/2014/main" id="{C7960BEE-86A7-8C30-7B21-9444E706927A}"/>
              </a:ext>
            </a:extLst>
          </p:cNvPr>
          <p:cNvGrpSpPr/>
          <p:nvPr/>
        </p:nvGrpSpPr>
        <p:grpSpPr>
          <a:xfrm>
            <a:off x="7145945" y="2657238"/>
            <a:ext cx="535705" cy="772574"/>
            <a:chOff x="1979712" y="5517232"/>
            <a:chExt cx="810357" cy="1080000"/>
          </a:xfrm>
        </p:grpSpPr>
        <p:sp>
          <p:nvSpPr>
            <p:cNvPr id="27" name="Freeform 5">
              <a:extLst>
                <a:ext uri="{FF2B5EF4-FFF2-40B4-BE49-F238E27FC236}">
                  <a16:creationId xmlns:a16="http://schemas.microsoft.com/office/drawing/2014/main" id="{BAE6B25F-2A77-46BD-6960-7C3ADBD213D6}"/>
                </a:ext>
              </a:extLst>
            </p:cNvPr>
            <p:cNvSpPr>
              <a:spLocks/>
            </p:cNvSpPr>
            <p:nvPr/>
          </p:nvSpPr>
          <p:spPr bwMode="auto">
            <a:xfrm>
              <a:off x="2398731" y="5517232"/>
              <a:ext cx="233372" cy="232417"/>
            </a:xfrm>
            <a:custGeom>
              <a:avLst/>
              <a:gdLst/>
              <a:ahLst/>
              <a:cxnLst>
                <a:cxn ang="0">
                  <a:pos x="82" y="194"/>
                </a:cxn>
                <a:cxn ang="0">
                  <a:pos x="195" y="124"/>
                </a:cxn>
                <a:cxn ang="0">
                  <a:pos x="125" y="11"/>
                </a:cxn>
                <a:cxn ang="0">
                  <a:pos x="12" y="82"/>
                </a:cxn>
                <a:cxn ang="0">
                  <a:pos x="82" y="194"/>
                </a:cxn>
              </a:cxnLst>
              <a:rect l="0" t="0" r="r" b="b"/>
              <a:pathLst>
                <a:path w="207" h="206">
                  <a:moveTo>
                    <a:pt x="82" y="194"/>
                  </a:moveTo>
                  <a:cubicBezTo>
                    <a:pt x="133" y="206"/>
                    <a:pt x="183" y="175"/>
                    <a:pt x="195" y="124"/>
                  </a:cubicBezTo>
                  <a:cubicBezTo>
                    <a:pt x="207" y="74"/>
                    <a:pt x="176" y="23"/>
                    <a:pt x="125" y="11"/>
                  </a:cubicBezTo>
                  <a:cubicBezTo>
                    <a:pt x="74" y="0"/>
                    <a:pt x="24" y="31"/>
                    <a:pt x="12" y="82"/>
                  </a:cubicBezTo>
                  <a:cubicBezTo>
                    <a:pt x="0" y="132"/>
                    <a:pt x="32" y="183"/>
                    <a:pt x="82" y="19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dirty="0">
                <a:ln>
                  <a:noFill/>
                </a:ln>
                <a:solidFill>
                  <a:srgbClr val="292929"/>
                </a:solidFill>
                <a:effectLst/>
                <a:uLnTx/>
                <a:uFillTx/>
                <a:latin typeface="Arial" charset="0"/>
                <a:ea typeface="+mn-ea"/>
                <a:cs typeface="+mn-cs"/>
              </a:endParaRPr>
            </a:p>
          </p:txBody>
        </p:sp>
        <p:sp>
          <p:nvSpPr>
            <p:cNvPr id="28" name="Freeform 6">
              <a:extLst>
                <a:ext uri="{FF2B5EF4-FFF2-40B4-BE49-F238E27FC236}">
                  <a16:creationId xmlns:a16="http://schemas.microsoft.com/office/drawing/2014/main" id="{C834357A-5849-EB18-6C8A-ED708B6FD90B}"/>
                </a:ext>
              </a:extLst>
            </p:cNvPr>
            <p:cNvSpPr>
              <a:spLocks/>
            </p:cNvSpPr>
            <p:nvPr/>
          </p:nvSpPr>
          <p:spPr bwMode="auto">
            <a:xfrm>
              <a:off x="1979712" y="5759671"/>
              <a:ext cx="810357" cy="837561"/>
            </a:xfrm>
            <a:custGeom>
              <a:avLst/>
              <a:gdLst/>
              <a:ahLst/>
              <a:cxnLst>
                <a:cxn ang="0">
                  <a:pos x="92" y="171"/>
                </a:cxn>
                <a:cxn ang="0">
                  <a:pos x="105" y="174"/>
                </a:cxn>
                <a:cxn ang="0">
                  <a:pos x="106" y="174"/>
                </a:cxn>
                <a:cxn ang="0">
                  <a:pos x="180" y="100"/>
                </a:cxn>
                <a:cxn ang="0">
                  <a:pos x="105" y="182"/>
                </a:cxn>
                <a:cxn ang="0">
                  <a:pos x="76" y="170"/>
                </a:cxn>
                <a:cxn ang="0">
                  <a:pos x="2" y="394"/>
                </a:cxn>
                <a:cxn ang="0">
                  <a:pos x="30" y="427"/>
                </a:cxn>
                <a:cxn ang="0">
                  <a:pos x="121" y="205"/>
                </a:cxn>
                <a:cxn ang="0">
                  <a:pos x="151" y="502"/>
                </a:cxn>
                <a:cxn ang="0">
                  <a:pos x="187" y="743"/>
                </a:cxn>
                <a:cxn ang="0">
                  <a:pos x="223" y="508"/>
                </a:cxn>
                <a:cxn ang="0">
                  <a:pos x="256" y="707"/>
                </a:cxn>
                <a:cxn ang="0">
                  <a:pos x="328" y="707"/>
                </a:cxn>
                <a:cxn ang="0">
                  <a:pos x="355" y="495"/>
                </a:cxn>
                <a:cxn ang="0">
                  <a:pos x="373" y="480"/>
                </a:cxn>
                <a:cxn ang="0">
                  <a:pos x="355" y="189"/>
                </a:cxn>
                <a:cxn ang="0">
                  <a:pos x="352" y="153"/>
                </a:cxn>
                <a:cxn ang="0">
                  <a:pos x="355" y="155"/>
                </a:cxn>
                <a:cxn ang="0">
                  <a:pos x="354" y="153"/>
                </a:cxn>
                <a:cxn ang="0">
                  <a:pos x="355" y="87"/>
                </a:cxn>
                <a:cxn ang="0">
                  <a:pos x="308" y="64"/>
                </a:cxn>
                <a:cxn ang="0">
                  <a:pos x="363" y="68"/>
                </a:cxn>
                <a:cxn ang="0">
                  <a:pos x="363" y="159"/>
                </a:cxn>
                <a:cxn ang="0">
                  <a:pos x="381" y="481"/>
                </a:cxn>
                <a:cxn ang="0">
                  <a:pos x="363" y="691"/>
                </a:cxn>
                <a:cxn ang="0">
                  <a:pos x="466" y="691"/>
                </a:cxn>
                <a:cxn ang="0">
                  <a:pos x="485" y="360"/>
                </a:cxn>
                <a:cxn ang="0">
                  <a:pos x="537" y="743"/>
                </a:cxn>
                <a:cxn ang="0">
                  <a:pos x="589" y="328"/>
                </a:cxn>
                <a:cxn ang="0">
                  <a:pos x="589" y="114"/>
                </a:cxn>
                <a:cxn ang="0">
                  <a:pos x="654" y="398"/>
                </a:cxn>
                <a:cxn ang="0">
                  <a:pos x="688" y="428"/>
                </a:cxn>
                <a:cxn ang="0">
                  <a:pos x="643" y="79"/>
                </a:cxn>
                <a:cxn ang="0">
                  <a:pos x="556" y="10"/>
                </a:cxn>
                <a:cxn ang="0">
                  <a:pos x="377" y="6"/>
                </a:cxn>
                <a:cxn ang="0">
                  <a:pos x="240" y="51"/>
                </a:cxn>
                <a:cxn ang="0">
                  <a:pos x="179" y="27"/>
                </a:cxn>
                <a:cxn ang="0">
                  <a:pos x="77" y="155"/>
                </a:cxn>
                <a:cxn ang="0">
                  <a:pos x="81" y="162"/>
                </a:cxn>
              </a:cxnLst>
              <a:rect l="0" t="0" r="r" b="b"/>
              <a:pathLst>
                <a:path w="719" h="743">
                  <a:moveTo>
                    <a:pt x="81" y="162"/>
                  </a:moveTo>
                  <a:cubicBezTo>
                    <a:pt x="84" y="166"/>
                    <a:pt x="88" y="169"/>
                    <a:pt x="92" y="171"/>
                  </a:cubicBezTo>
                  <a:cubicBezTo>
                    <a:pt x="96" y="173"/>
                    <a:pt x="100" y="174"/>
                    <a:pt x="104" y="174"/>
                  </a:cubicBezTo>
                  <a:cubicBezTo>
                    <a:pt x="104" y="174"/>
                    <a:pt x="105" y="174"/>
                    <a:pt x="105" y="174"/>
                  </a:cubicBezTo>
                  <a:cubicBezTo>
                    <a:pt x="105" y="174"/>
                    <a:pt x="105" y="174"/>
                    <a:pt x="105" y="174"/>
                  </a:cubicBezTo>
                  <a:cubicBezTo>
                    <a:pt x="105" y="174"/>
                    <a:pt x="106" y="174"/>
                    <a:pt x="106" y="174"/>
                  </a:cubicBezTo>
                  <a:cubicBezTo>
                    <a:pt x="118" y="174"/>
                    <a:pt x="129" y="167"/>
                    <a:pt x="135" y="156"/>
                  </a:cubicBezTo>
                  <a:cubicBezTo>
                    <a:pt x="147" y="131"/>
                    <a:pt x="162" y="113"/>
                    <a:pt x="180" y="100"/>
                  </a:cubicBezTo>
                  <a:cubicBezTo>
                    <a:pt x="167" y="115"/>
                    <a:pt x="148" y="146"/>
                    <a:pt x="141" y="160"/>
                  </a:cubicBezTo>
                  <a:cubicBezTo>
                    <a:pt x="134" y="173"/>
                    <a:pt x="120" y="182"/>
                    <a:pt x="105" y="182"/>
                  </a:cubicBezTo>
                  <a:cubicBezTo>
                    <a:pt x="99" y="182"/>
                    <a:pt x="93" y="181"/>
                    <a:pt x="87" y="178"/>
                  </a:cubicBezTo>
                  <a:cubicBezTo>
                    <a:pt x="83" y="176"/>
                    <a:pt x="80" y="173"/>
                    <a:pt x="76" y="170"/>
                  </a:cubicBezTo>
                  <a:cubicBezTo>
                    <a:pt x="71" y="179"/>
                    <a:pt x="65" y="189"/>
                    <a:pt x="60" y="200"/>
                  </a:cubicBezTo>
                  <a:cubicBezTo>
                    <a:pt x="34" y="252"/>
                    <a:pt x="14" y="317"/>
                    <a:pt x="2" y="394"/>
                  </a:cubicBezTo>
                  <a:cubicBezTo>
                    <a:pt x="0" y="410"/>
                    <a:pt x="10" y="424"/>
                    <a:pt x="25" y="426"/>
                  </a:cubicBezTo>
                  <a:cubicBezTo>
                    <a:pt x="27" y="427"/>
                    <a:pt x="28" y="427"/>
                    <a:pt x="30" y="427"/>
                  </a:cubicBezTo>
                  <a:cubicBezTo>
                    <a:pt x="43" y="427"/>
                    <a:pt x="55" y="417"/>
                    <a:pt x="57" y="403"/>
                  </a:cubicBezTo>
                  <a:cubicBezTo>
                    <a:pt x="71" y="319"/>
                    <a:pt x="93" y="252"/>
                    <a:pt x="121" y="205"/>
                  </a:cubicBezTo>
                  <a:cubicBezTo>
                    <a:pt x="94" y="326"/>
                    <a:pt x="107" y="480"/>
                    <a:pt x="107" y="480"/>
                  </a:cubicBezTo>
                  <a:cubicBezTo>
                    <a:pt x="107" y="490"/>
                    <a:pt x="125" y="497"/>
                    <a:pt x="151" y="502"/>
                  </a:cubicBezTo>
                  <a:cubicBezTo>
                    <a:pt x="151" y="707"/>
                    <a:pt x="151" y="707"/>
                    <a:pt x="151" y="707"/>
                  </a:cubicBezTo>
                  <a:cubicBezTo>
                    <a:pt x="151" y="727"/>
                    <a:pt x="167" y="743"/>
                    <a:pt x="187" y="743"/>
                  </a:cubicBezTo>
                  <a:cubicBezTo>
                    <a:pt x="207" y="743"/>
                    <a:pt x="223" y="727"/>
                    <a:pt x="223" y="707"/>
                  </a:cubicBezTo>
                  <a:cubicBezTo>
                    <a:pt x="223" y="508"/>
                    <a:pt x="223" y="508"/>
                    <a:pt x="223" y="508"/>
                  </a:cubicBezTo>
                  <a:cubicBezTo>
                    <a:pt x="234" y="508"/>
                    <a:pt x="245" y="508"/>
                    <a:pt x="256" y="508"/>
                  </a:cubicBezTo>
                  <a:cubicBezTo>
                    <a:pt x="256" y="707"/>
                    <a:pt x="256" y="707"/>
                    <a:pt x="256" y="707"/>
                  </a:cubicBezTo>
                  <a:cubicBezTo>
                    <a:pt x="256" y="727"/>
                    <a:pt x="272" y="743"/>
                    <a:pt x="292" y="743"/>
                  </a:cubicBezTo>
                  <a:cubicBezTo>
                    <a:pt x="312" y="743"/>
                    <a:pt x="328" y="727"/>
                    <a:pt x="328" y="707"/>
                  </a:cubicBezTo>
                  <a:cubicBezTo>
                    <a:pt x="328" y="502"/>
                    <a:pt x="328" y="502"/>
                    <a:pt x="328" y="502"/>
                  </a:cubicBezTo>
                  <a:cubicBezTo>
                    <a:pt x="339" y="500"/>
                    <a:pt x="348" y="498"/>
                    <a:pt x="355" y="495"/>
                  </a:cubicBezTo>
                  <a:cubicBezTo>
                    <a:pt x="358" y="494"/>
                    <a:pt x="360" y="493"/>
                    <a:pt x="363" y="492"/>
                  </a:cubicBezTo>
                  <a:cubicBezTo>
                    <a:pt x="369" y="489"/>
                    <a:pt x="373" y="485"/>
                    <a:pt x="373" y="480"/>
                  </a:cubicBezTo>
                  <a:cubicBezTo>
                    <a:pt x="373" y="480"/>
                    <a:pt x="384" y="343"/>
                    <a:pt x="363" y="225"/>
                  </a:cubicBezTo>
                  <a:cubicBezTo>
                    <a:pt x="360" y="213"/>
                    <a:pt x="358" y="201"/>
                    <a:pt x="355" y="189"/>
                  </a:cubicBezTo>
                  <a:cubicBezTo>
                    <a:pt x="351" y="174"/>
                    <a:pt x="346" y="159"/>
                    <a:pt x="340" y="145"/>
                  </a:cubicBezTo>
                  <a:cubicBezTo>
                    <a:pt x="344" y="148"/>
                    <a:pt x="348" y="150"/>
                    <a:pt x="352" y="153"/>
                  </a:cubicBezTo>
                  <a:cubicBezTo>
                    <a:pt x="353" y="154"/>
                    <a:pt x="354" y="154"/>
                    <a:pt x="355" y="155"/>
                  </a:cubicBezTo>
                  <a:cubicBezTo>
                    <a:pt x="355" y="155"/>
                    <a:pt x="355" y="155"/>
                    <a:pt x="355" y="155"/>
                  </a:cubicBezTo>
                  <a:cubicBezTo>
                    <a:pt x="355" y="155"/>
                    <a:pt x="355" y="155"/>
                    <a:pt x="355" y="154"/>
                  </a:cubicBezTo>
                  <a:cubicBezTo>
                    <a:pt x="355" y="154"/>
                    <a:pt x="355" y="154"/>
                    <a:pt x="354" y="153"/>
                  </a:cubicBezTo>
                  <a:cubicBezTo>
                    <a:pt x="355" y="154"/>
                    <a:pt x="355" y="154"/>
                    <a:pt x="355" y="154"/>
                  </a:cubicBezTo>
                  <a:cubicBezTo>
                    <a:pt x="355" y="87"/>
                    <a:pt x="355" y="87"/>
                    <a:pt x="355" y="87"/>
                  </a:cubicBezTo>
                  <a:cubicBezTo>
                    <a:pt x="336" y="77"/>
                    <a:pt x="316" y="69"/>
                    <a:pt x="294" y="65"/>
                  </a:cubicBezTo>
                  <a:cubicBezTo>
                    <a:pt x="299" y="64"/>
                    <a:pt x="303" y="64"/>
                    <a:pt x="308" y="64"/>
                  </a:cubicBezTo>
                  <a:cubicBezTo>
                    <a:pt x="326" y="64"/>
                    <a:pt x="342" y="66"/>
                    <a:pt x="355" y="67"/>
                  </a:cubicBezTo>
                  <a:cubicBezTo>
                    <a:pt x="358" y="68"/>
                    <a:pt x="360" y="68"/>
                    <a:pt x="363" y="68"/>
                  </a:cubicBezTo>
                  <a:cubicBezTo>
                    <a:pt x="363" y="92"/>
                    <a:pt x="363" y="92"/>
                    <a:pt x="363" y="92"/>
                  </a:cubicBezTo>
                  <a:cubicBezTo>
                    <a:pt x="363" y="159"/>
                    <a:pt x="363" y="159"/>
                    <a:pt x="363" y="159"/>
                  </a:cubicBezTo>
                  <a:cubicBezTo>
                    <a:pt x="363" y="188"/>
                    <a:pt x="363" y="188"/>
                    <a:pt x="363" y="188"/>
                  </a:cubicBezTo>
                  <a:cubicBezTo>
                    <a:pt x="394" y="308"/>
                    <a:pt x="382" y="467"/>
                    <a:pt x="381" y="481"/>
                  </a:cubicBezTo>
                  <a:cubicBezTo>
                    <a:pt x="381" y="489"/>
                    <a:pt x="375" y="495"/>
                    <a:pt x="363" y="501"/>
                  </a:cubicBezTo>
                  <a:cubicBezTo>
                    <a:pt x="363" y="691"/>
                    <a:pt x="363" y="691"/>
                    <a:pt x="363" y="691"/>
                  </a:cubicBezTo>
                  <a:cubicBezTo>
                    <a:pt x="363" y="720"/>
                    <a:pt x="386" y="743"/>
                    <a:pt x="414" y="743"/>
                  </a:cubicBezTo>
                  <a:cubicBezTo>
                    <a:pt x="443" y="743"/>
                    <a:pt x="466" y="720"/>
                    <a:pt x="466" y="691"/>
                  </a:cubicBezTo>
                  <a:cubicBezTo>
                    <a:pt x="466" y="360"/>
                    <a:pt x="466" y="360"/>
                    <a:pt x="466" y="360"/>
                  </a:cubicBezTo>
                  <a:cubicBezTo>
                    <a:pt x="485" y="360"/>
                    <a:pt x="485" y="360"/>
                    <a:pt x="485" y="360"/>
                  </a:cubicBezTo>
                  <a:cubicBezTo>
                    <a:pt x="485" y="691"/>
                    <a:pt x="485" y="691"/>
                    <a:pt x="485" y="691"/>
                  </a:cubicBezTo>
                  <a:cubicBezTo>
                    <a:pt x="485" y="720"/>
                    <a:pt x="508" y="743"/>
                    <a:pt x="537" y="743"/>
                  </a:cubicBezTo>
                  <a:cubicBezTo>
                    <a:pt x="565" y="743"/>
                    <a:pt x="589" y="720"/>
                    <a:pt x="589" y="691"/>
                  </a:cubicBezTo>
                  <a:cubicBezTo>
                    <a:pt x="589" y="328"/>
                    <a:pt x="589" y="328"/>
                    <a:pt x="589" y="328"/>
                  </a:cubicBezTo>
                  <a:cubicBezTo>
                    <a:pt x="589" y="249"/>
                    <a:pt x="589" y="249"/>
                    <a:pt x="589" y="249"/>
                  </a:cubicBezTo>
                  <a:cubicBezTo>
                    <a:pt x="589" y="114"/>
                    <a:pt x="589" y="114"/>
                    <a:pt x="589" y="114"/>
                  </a:cubicBezTo>
                  <a:cubicBezTo>
                    <a:pt x="591" y="117"/>
                    <a:pt x="593" y="121"/>
                    <a:pt x="596" y="125"/>
                  </a:cubicBezTo>
                  <a:cubicBezTo>
                    <a:pt x="619" y="169"/>
                    <a:pt x="646" y="251"/>
                    <a:pt x="654" y="398"/>
                  </a:cubicBezTo>
                  <a:cubicBezTo>
                    <a:pt x="655" y="415"/>
                    <a:pt x="669" y="428"/>
                    <a:pt x="686" y="428"/>
                  </a:cubicBezTo>
                  <a:cubicBezTo>
                    <a:pt x="686" y="428"/>
                    <a:pt x="687" y="428"/>
                    <a:pt x="688" y="428"/>
                  </a:cubicBezTo>
                  <a:cubicBezTo>
                    <a:pt x="705" y="427"/>
                    <a:pt x="719" y="412"/>
                    <a:pt x="718" y="394"/>
                  </a:cubicBezTo>
                  <a:cubicBezTo>
                    <a:pt x="708" y="226"/>
                    <a:pt x="676" y="133"/>
                    <a:pt x="643" y="79"/>
                  </a:cubicBezTo>
                  <a:cubicBezTo>
                    <a:pt x="616" y="37"/>
                    <a:pt x="588" y="21"/>
                    <a:pt x="574" y="15"/>
                  </a:cubicBezTo>
                  <a:cubicBezTo>
                    <a:pt x="569" y="12"/>
                    <a:pt x="563" y="10"/>
                    <a:pt x="556" y="10"/>
                  </a:cubicBezTo>
                  <a:cubicBezTo>
                    <a:pt x="397" y="10"/>
                    <a:pt x="397" y="10"/>
                    <a:pt x="397" y="10"/>
                  </a:cubicBezTo>
                  <a:cubicBezTo>
                    <a:pt x="393" y="9"/>
                    <a:pt x="386" y="8"/>
                    <a:pt x="377" y="6"/>
                  </a:cubicBezTo>
                  <a:cubicBezTo>
                    <a:pt x="363" y="4"/>
                    <a:pt x="343" y="1"/>
                    <a:pt x="320" y="0"/>
                  </a:cubicBezTo>
                  <a:cubicBezTo>
                    <a:pt x="305" y="31"/>
                    <a:pt x="275" y="51"/>
                    <a:pt x="240" y="51"/>
                  </a:cubicBezTo>
                  <a:cubicBezTo>
                    <a:pt x="233" y="51"/>
                    <a:pt x="226" y="50"/>
                    <a:pt x="219" y="48"/>
                  </a:cubicBezTo>
                  <a:cubicBezTo>
                    <a:pt x="204" y="45"/>
                    <a:pt x="190" y="37"/>
                    <a:pt x="179" y="27"/>
                  </a:cubicBezTo>
                  <a:cubicBezTo>
                    <a:pt x="139" y="46"/>
                    <a:pt x="101" y="78"/>
                    <a:pt x="77" y="128"/>
                  </a:cubicBezTo>
                  <a:cubicBezTo>
                    <a:pt x="73" y="137"/>
                    <a:pt x="73" y="147"/>
                    <a:pt x="77" y="155"/>
                  </a:cubicBezTo>
                  <a:cubicBezTo>
                    <a:pt x="77" y="157"/>
                    <a:pt x="79" y="159"/>
                    <a:pt x="80" y="161"/>
                  </a:cubicBezTo>
                  <a:cubicBezTo>
                    <a:pt x="80" y="162"/>
                    <a:pt x="81" y="162"/>
                    <a:pt x="81" y="16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dirty="0">
                <a:ln>
                  <a:noFill/>
                </a:ln>
                <a:solidFill>
                  <a:srgbClr val="292929"/>
                </a:solidFill>
                <a:effectLst/>
                <a:uLnTx/>
                <a:uFillTx/>
                <a:latin typeface="Arial" charset="0"/>
                <a:ea typeface="+mn-ea"/>
                <a:cs typeface="+mn-cs"/>
              </a:endParaRPr>
            </a:p>
          </p:txBody>
        </p:sp>
        <p:sp>
          <p:nvSpPr>
            <p:cNvPr id="29" name="Freeform 7">
              <a:extLst>
                <a:ext uri="{FF2B5EF4-FFF2-40B4-BE49-F238E27FC236}">
                  <a16:creationId xmlns:a16="http://schemas.microsoft.com/office/drawing/2014/main" id="{0A9A374D-9367-FFC0-811A-08B6A8BBB292}"/>
                </a:ext>
              </a:extLst>
            </p:cNvPr>
            <p:cNvSpPr>
              <a:spLocks/>
            </p:cNvSpPr>
            <p:nvPr/>
          </p:nvSpPr>
          <p:spPr bwMode="auto">
            <a:xfrm>
              <a:off x="2151996" y="5615544"/>
              <a:ext cx="198533" cy="199487"/>
            </a:xfrm>
            <a:custGeom>
              <a:avLst/>
              <a:gdLst/>
              <a:ahLst/>
              <a:cxnLst>
                <a:cxn ang="0">
                  <a:pos x="158" y="128"/>
                </a:cxn>
                <a:cxn ang="0">
                  <a:pos x="166" y="108"/>
                </a:cxn>
                <a:cxn ang="0">
                  <a:pos x="105" y="10"/>
                </a:cxn>
                <a:cxn ang="0">
                  <a:pos x="7" y="71"/>
                </a:cxn>
                <a:cxn ang="0">
                  <a:pos x="34" y="151"/>
                </a:cxn>
                <a:cxn ang="0">
                  <a:pos x="68" y="169"/>
                </a:cxn>
                <a:cxn ang="0">
                  <a:pos x="158" y="128"/>
                </a:cxn>
              </a:cxnLst>
              <a:rect l="0" t="0" r="r" b="b"/>
              <a:pathLst>
                <a:path w="176" h="177">
                  <a:moveTo>
                    <a:pt x="158" y="128"/>
                  </a:moveTo>
                  <a:cubicBezTo>
                    <a:pt x="162" y="122"/>
                    <a:pt x="164" y="115"/>
                    <a:pt x="166" y="108"/>
                  </a:cubicBezTo>
                  <a:cubicBezTo>
                    <a:pt x="176" y="64"/>
                    <a:pt x="149" y="20"/>
                    <a:pt x="105" y="10"/>
                  </a:cubicBezTo>
                  <a:cubicBezTo>
                    <a:pt x="61" y="0"/>
                    <a:pt x="18" y="27"/>
                    <a:pt x="7" y="71"/>
                  </a:cubicBezTo>
                  <a:cubicBezTo>
                    <a:pt x="0" y="101"/>
                    <a:pt x="12" y="132"/>
                    <a:pt x="34" y="151"/>
                  </a:cubicBezTo>
                  <a:cubicBezTo>
                    <a:pt x="43" y="159"/>
                    <a:pt x="55" y="165"/>
                    <a:pt x="68" y="169"/>
                  </a:cubicBezTo>
                  <a:cubicBezTo>
                    <a:pt x="105" y="177"/>
                    <a:pt x="141" y="160"/>
                    <a:pt x="158" y="12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dirty="0">
                <a:ln>
                  <a:noFill/>
                </a:ln>
                <a:solidFill>
                  <a:srgbClr val="292929"/>
                </a:solidFill>
                <a:effectLst/>
                <a:uLnTx/>
                <a:uFillTx/>
                <a:latin typeface="Arial" charset="0"/>
                <a:ea typeface="+mn-ea"/>
                <a:cs typeface="+mn-cs"/>
              </a:endParaRPr>
            </a:p>
          </p:txBody>
        </p:sp>
      </p:grpSp>
      <p:sp>
        <p:nvSpPr>
          <p:cNvPr id="30" name="ZoneTexte 15">
            <a:extLst>
              <a:ext uri="{FF2B5EF4-FFF2-40B4-BE49-F238E27FC236}">
                <a16:creationId xmlns:a16="http://schemas.microsoft.com/office/drawing/2014/main" id="{B16ED52F-E8B1-24AD-D13E-8715ACD6E6BF}"/>
              </a:ext>
            </a:extLst>
          </p:cNvPr>
          <p:cNvSpPr txBox="1"/>
          <p:nvPr/>
        </p:nvSpPr>
        <p:spPr>
          <a:xfrm>
            <a:off x="10325101" y="0"/>
            <a:ext cx="1412876" cy="313880"/>
          </a:xfrm>
          <a:prstGeom prst="snip2DiagRect">
            <a:avLst>
              <a:gd name="adj1" fmla="val 0"/>
              <a:gd name="adj2" fmla="val 45020"/>
            </a:avLst>
          </a:prstGeom>
          <a:solidFill>
            <a:srgbClr val="E50158"/>
          </a:solidFill>
          <a:ln>
            <a:noFill/>
          </a:ln>
        </p:spPr>
        <p:txBody>
          <a:bodyPr wrap="square" lIns="0" rIns="0" rtlCol="0" anchor="ctr" anchorCtr="0">
            <a:noAutofit/>
          </a:bodyPr>
          <a:lstStyle>
            <a:defPPr marR="0" lvl="0" algn="l" rtl="0">
              <a:lnSpc>
                <a:spcPct val="100000"/>
              </a:lnSpc>
              <a:spcBef>
                <a:spcPts val="0"/>
              </a:spcBef>
              <a:spcAft>
                <a:spcPts val="0"/>
              </a:spcAft>
              <a:defRPr lang="fr-FR"/>
            </a:defPPr>
            <a:lvl1pPr marR="0" lvl="0" algn="ctr">
              <a:lnSpc>
                <a:spcPct val="100000"/>
              </a:lnSpc>
              <a:spcBef>
                <a:spcPts val="0"/>
              </a:spcBef>
              <a:spcAft>
                <a:spcPts val="600"/>
              </a:spcAft>
              <a:buClr>
                <a:srgbClr val="000000"/>
              </a:buClr>
              <a:buFont typeface="Arial"/>
              <a:defRPr sz="1600" b="1" i="0" u="none" strike="noStrike" cap="none">
                <a:solidFill>
                  <a:srgbClr val="2F469C"/>
                </a:solidFill>
                <a:ea typeface="Calibri"/>
                <a:cs typeface="Times New Roman"/>
              </a:defRPr>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r>
              <a:rPr kumimoji="0" lang="fr-FR" sz="1200" b="1" i="0" u="none" strike="noStrike" kern="1200" cap="all" spc="0" normalizeH="0" baseline="0" noProof="0" dirty="0">
                <a:ln>
                  <a:noFill/>
                </a:ln>
                <a:solidFill>
                  <a:prstClr val="white"/>
                </a:solidFill>
                <a:effectLst/>
                <a:uLnTx/>
                <a:uFillTx/>
                <a:latin typeface="Barlow"/>
                <a:cs typeface="Times New Roman"/>
              </a:rPr>
              <a:t>Signalétique</a:t>
            </a:r>
          </a:p>
        </p:txBody>
      </p:sp>
    </p:spTree>
    <p:extLst>
      <p:ext uri="{BB962C8B-B14F-4D97-AF65-F5344CB8AC3E}">
        <p14:creationId xmlns:p14="http://schemas.microsoft.com/office/powerpoint/2010/main" val="489418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340F070F-4500-4358-82E8-D87FB17E2362}"/>
              </a:ext>
            </a:extLst>
          </p:cNvPr>
          <p:cNvSpPr>
            <a:spLocks noGrp="1"/>
          </p:cNvSpPr>
          <p:nvPr>
            <p:ph type="title"/>
          </p:nvPr>
        </p:nvSpPr>
        <p:spPr>
          <a:xfrm>
            <a:off x="450000" y="701874"/>
            <a:ext cx="3579074" cy="715669"/>
          </a:xfrm>
        </p:spPr>
        <p:txBody>
          <a:bodyPr/>
          <a:lstStyle/>
          <a:p>
            <a:r>
              <a:rPr lang="fr-FR" dirty="0"/>
              <a:t>32% ont connu un autre mode d’accueil avant leur crèche actuelle</a:t>
            </a:r>
          </a:p>
        </p:txBody>
      </p:sp>
      <p:sp>
        <p:nvSpPr>
          <p:cNvPr id="9" name="Grey Rectangle">
            <a:extLst>
              <a:ext uri="{FF2B5EF4-FFF2-40B4-BE49-F238E27FC236}">
                <a16:creationId xmlns:a16="http://schemas.microsoft.com/office/drawing/2014/main" id="{461A4A84-4F6D-4E1B-9E2B-20762EA02266}"/>
              </a:ext>
              <a:ext uri="{C183D7F6-B498-43B3-948B-1728B52AA6E4}">
                <adec:decorative xmlns:adec="http://schemas.microsoft.com/office/drawing/2017/decorative" val="1"/>
              </a:ext>
            </a:extLst>
          </p:cNvPr>
          <p:cNvSpPr>
            <a:spLocks noGrp="1"/>
          </p:cNvSpPr>
          <p:nvPr>
            <p:ph sz="quarter" idx="13"/>
          </p:nvPr>
        </p:nvSpPr>
        <p:spPr>
          <a:xfrm>
            <a:off x="4332288" y="692151"/>
            <a:ext cx="7416800" cy="4794250"/>
          </a:xfrm>
          <a:solidFill>
            <a:schemeClr val="bg1">
              <a:lumMod val="95000"/>
            </a:schemeClr>
          </a:solidFill>
        </p:spPr>
        <p:txBody>
          <a:bodyPr/>
          <a:lstStyle/>
          <a:p>
            <a:r>
              <a:rPr lang="en-GB" dirty="0"/>
              <a:t> </a:t>
            </a:r>
          </a:p>
        </p:txBody>
      </p:sp>
      <p:graphicFrame>
        <p:nvGraphicFramePr>
          <p:cNvPr id="13" name="Q4_Graph" descr="Insert some useful Alt Text describing the main insight(s) from this chart. If a small or simple set of data has been used, you can also add that as Alt Text.">
            <a:extLst>
              <a:ext uri="{FF2B5EF4-FFF2-40B4-BE49-F238E27FC236}">
                <a16:creationId xmlns:a16="http://schemas.microsoft.com/office/drawing/2014/main" id="{2C79197C-4F21-4EBF-9F92-8D657AF212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59693060"/>
              </p:ext>
            </p:extLst>
          </p:nvPr>
        </p:nvGraphicFramePr>
        <p:xfrm>
          <a:off x="4283075" y="889972"/>
          <a:ext cx="7212012" cy="4340787"/>
        </p:xfrm>
        <a:graphic>
          <a:graphicData uri="http://schemas.openxmlformats.org/drawingml/2006/chart">
            <c:chart xmlns:c="http://schemas.openxmlformats.org/drawingml/2006/chart" xmlns:r="http://schemas.openxmlformats.org/officeDocument/2006/relationships" r:id="rId2"/>
          </a:graphicData>
        </a:graphic>
      </p:graphicFrame>
      <p:sp>
        <p:nvSpPr>
          <p:cNvPr id="2" name="Q4_Base_Texte">
            <a:extLst>
              <a:ext uri="{FF2B5EF4-FFF2-40B4-BE49-F238E27FC236}">
                <a16:creationId xmlns:a16="http://schemas.microsoft.com/office/drawing/2014/main" id="{77ADA6D6-7015-D8AB-D81A-EF21CAF01658}"/>
              </a:ext>
            </a:extLst>
          </p:cNvPr>
          <p:cNvSpPr txBox="1"/>
          <p:nvPr/>
        </p:nvSpPr>
        <p:spPr>
          <a:xfrm>
            <a:off x="7851913" y="5615809"/>
            <a:ext cx="3897175" cy="348813"/>
          </a:xfrm>
          <a:prstGeom prst="rect">
            <a:avLst/>
          </a:prstGeom>
          <a:noFill/>
        </p:spPr>
        <p:txBody>
          <a:bodyPr wrap="square" lIns="0" tIns="0" rIns="0" bIns="0" rtlCol="0" anchor="b">
            <a:spAutoFit/>
          </a:bodyPr>
          <a:lstStyle/>
          <a:p>
            <a:pPr marL="0" marR="0" lvl="0" indent="0" algn="r" defTabSz="914400" rtl="0" eaLnBrk="1" fontAlgn="auto" latinLnBrk="0" hangingPunct="1">
              <a:lnSpc>
                <a:spcPct val="120000"/>
              </a:lnSpc>
              <a:spcBef>
                <a:spcPts val="400"/>
              </a:spcBef>
              <a:spcAft>
                <a:spcPts val="400"/>
              </a:spcAft>
              <a:buClrTx/>
              <a:buSzTx/>
              <a:buFontTx/>
              <a:buNone/>
              <a:tabLst/>
              <a:defRPr/>
            </a:pPr>
            <a:r>
              <a:rPr kumimoji="0" lang="fr-FR" sz="1000" b="0" i="0" u="none" strike="noStrike" kern="1200" cap="none" spc="0" normalizeH="0" baseline="0" noProof="0" dirty="0">
                <a:ln>
                  <a:noFill/>
                </a:ln>
                <a:solidFill>
                  <a:srgbClr val="000000"/>
                </a:solidFill>
                <a:effectLst/>
                <a:uLnTx/>
                <a:uFillTx/>
                <a:latin typeface="Barlow"/>
                <a:ea typeface="+mn-ea"/>
                <a:cs typeface="+mn-cs"/>
              </a:rPr>
              <a:t>(A ceux qui ont connu un autre mode d’accueil)</a:t>
            </a:r>
            <a:br>
              <a:rPr kumimoji="0" lang="en-GB" sz="1000" b="0" i="0" u="none" strike="noStrike" kern="1200" cap="none" spc="0" normalizeH="0" baseline="0" noProof="0" dirty="0">
                <a:ln>
                  <a:noFill/>
                </a:ln>
                <a:solidFill>
                  <a:srgbClr val="000000"/>
                </a:solidFill>
                <a:effectLst/>
                <a:uLnTx/>
                <a:uFillTx/>
                <a:latin typeface="Barlow"/>
                <a:ea typeface="+mn-ea"/>
                <a:cs typeface="+mn-cs"/>
              </a:rPr>
            </a:br>
            <a:r>
              <a:rPr kumimoji="0" lang="en-GB" sz="1000" b="0" i="0" u="none" strike="noStrike" kern="1200" cap="none" spc="0" normalizeH="0" baseline="0" noProof="0" dirty="0">
                <a:ln>
                  <a:noFill/>
                </a:ln>
                <a:solidFill>
                  <a:srgbClr val="000000"/>
                </a:solidFill>
                <a:effectLst/>
                <a:uLnTx/>
                <a:uFillTx/>
                <a:latin typeface="Barlow"/>
                <a:ea typeface="+mn-ea"/>
                <a:cs typeface="+mn-cs"/>
              </a:rPr>
              <a:t>Exprimé en %</a:t>
            </a:r>
          </a:p>
        </p:txBody>
      </p:sp>
      <p:sp>
        <p:nvSpPr>
          <p:cNvPr id="14" name="ZoneTexte 13">
            <a:extLst>
              <a:ext uri="{FF2B5EF4-FFF2-40B4-BE49-F238E27FC236}">
                <a16:creationId xmlns:a16="http://schemas.microsoft.com/office/drawing/2014/main" id="{70C1F8DF-A9B8-644E-7B92-AFA1A9743927}"/>
              </a:ext>
            </a:extLst>
          </p:cNvPr>
          <p:cNvSpPr txBox="1"/>
          <p:nvPr/>
        </p:nvSpPr>
        <p:spPr>
          <a:xfrm>
            <a:off x="4214609" y="332542"/>
            <a:ext cx="753447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2400"/>
              </a:spcBef>
              <a:spcAft>
                <a:spcPts val="0"/>
              </a:spcAft>
              <a:buClr>
                <a:srgbClr val="103C50"/>
              </a:buClr>
              <a:buSzTx/>
              <a:buFontTx/>
              <a:buNone/>
              <a:tabLst/>
              <a:defRPr/>
            </a:pPr>
            <a:r>
              <a:rPr kumimoji="0" lang="fr-FR" sz="1800" b="1" i="0" u="none" strike="noStrike" kern="0" cap="none" spc="0" normalizeH="0" baseline="0" noProof="0" dirty="0">
                <a:ln>
                  <a:noFill/>
                </a:ln>
                <a:solidFill>
                  <a:srgbClr val="000000"/>
                </a:solidFill>
                <a:effectLst/>
                <a:uLnTx/>
                <a:uFillTx/>
                <a:latin typeface="Barlow"/>
                <a:ea typeface="+mn-ea"/>
                <a:cs typeface="+mn-cs"/>
              </a:rPr>
              <a:t>De quel mode d’accueil s’agissait-il ?</a:t>
            </a:r>
          </a:p>
        </p:txBody>
      </p:sp>
      <p:sp>
        <p:nvSpPr>
          <p:cNvPr id="3" name="ZoneTexte 15">
            <a:extLst>
              <a:ext uri="{FF2B5EF4-FFF2-40B4-BE49-F238E27FC236}">
                <a16:creationId xmlns:a16="http://schemas.microsoft.com/office/drawing/2014/main" id="{488647D5-F004-B6CF-2B12-62144F7AAFB2}"/>
              </a:ext>
            </a:extLst>
          </p:cNvPr>
          <p:cNvSpPr txBox="1"/>
          <p:nvPr/>
        </p:nvSpPr>
        <p:spPr>
          <a:xfrm>
            <a:off x="10325101" y="0"/>
            <a:ext cx="1412876" cy="313880"/>
          </a:xfrm>
          <a:prstGeom prst="snip2DiagRect">
            <a:avLst>
              <a:gd name="adj1" fmla="val 0"/>
              <a:gd name="adj2" fmla="val 45020"/>
            </a:avLst>
          </a:prstGeom>
          <a:solidFill>
            <a:srgbClr val="E50158"/>
          </a:solidFill>
          <a:ln>
            <a:noFill/>
          </a:ln>
        </p:spPr>
        <p:txBody>
          <a:bodyPr wrap="square" lIns="0" rIns="0" rtlCol="0" anchor="ctr" anchorCtr="0">
            <a:noAutofit/>
          </a:bodyPr>
          <a:lstStyle>
            <a:defPPr marR="0" lvl="0" algn="l" rtl="0">
              <a:lnSpc>
                <a:spcPct val="100000"/>
              </a:lnSpc>
              <a:spcBef>
                <a:spcPts val="0"/>
              </a:spcBef>
              <a:spcAft>
                <a:spcPts val="0"/>
              </a:spcAft>
              <a:defRPr lang="fr-FR"/>
            </a:defPPr>
            <a:lvl1pPr marR="0" lvl="0" algn="ctr">
              <a:lnSpc>
                <a:spcPct val="100000"/>
              </a:lnSpc>
              <a:spcBef>
                <a:spcPts val="0"/>
              </a:spcBef>
              <a:spcAft>
                <a:spcPts val="600"/>
              </a:spcAft>
              <a:buClr>
                <a:srgbClr val="000000"/>
              </a:buClr>
              <a:buFont typeface="Arial"/>
              <a:defRPr sz="1600" b="1" i="0" u="none" strike="noStrike" cap="none">
                <a:solidFill>
                  <a:srgbClr val="2F469C"/>
                </a:solidFill>
                <a:ea typeface="Calibri"/>
                <a:cs typeface="Times New Roman"/>
              </a:defRPr>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r>
              <a:rPr kumimoji="0" lang="fr-FR" sz="1200" b="1" i="0" u="none" strike="noStrike" kern="1200" cap="all" spc="0" normalizeH="0" baseline="0" noProof="0" dirty="0">
                <a:ln>
                  <a:noFill/>
                </a:ln>
                <a:solidFill>
                  <a:prstClr val="white"/>
                </a:solidFill>
                <a:effectLst/>
                <a:uLnTx/>
                <a:uFillTx/>
                <a:latin typeface="Barlow"/>
                <a:cs typeface="Times New Roman"/>
              </a:rPr>
              <a:t>Signalétique</a:t>
            </a:r>
          </a:p>
        </p:txBody>
      </p:sp>
      <p:sp>
        <p:nvSpPr>
          <p:cNvPr id="5" name="Q3_Base">
            <a:extLst>
              <a:ext uri="{FF2B5EF4-FFF2-40B4-BE49-F238E27FC236}">
                <a16:creationId xmlns:a16="http://schemas.microsoft.com/office/drawing/2014/main" id="{9E94F102-54B1-9B66-64D1-2A7BF0365CC3}"/>
              </a:ext>
            </a:extLst>
          </p:cNvPr>
          <p:cNvSpPr txBox="1"/>
          <p:nvPr/>
        </p:nvSpPr>
        <p:spPr>
          <a:xfrm>
            <a:off x="346660" y="3639185"/>
            <a:ext cx="1696300" cy="246221"/>
          </a:xfrm>
          <a:prstGeom prst="rect">
            <a:avLst/>
          </a:prstGeom>
          <a:noFill/>
        </p:spPr>
        <p:txBody>
          <a:bodyPr wrap="square">
            <a:spAutoFit/>
          </a:bodyPr>
          <a:lstStyle/>
          <a:p>
            <a:r>
              <a:rPr lang="fr-FR" sz="1000" dirty="0"/>
              <a:t>Base : 22 406 répondants</a:t>
            </a:r>
          </a:p>
        </p:txBody>
      </p:sp>
      <p:sp>
        <p:nvSpPr>
          <p:cNvPr id="4" name="Q4_Base">
            <a:extLst>
              <a:ext uri="{FF2B5EF4-FFF2-40B4-BE49-F238E27FC236}">
                <a16:creationId xmlns:a16="http://schemas.microsoft.com/office/drawing/2014/main" id="{25783885-7201-2A96-94E2-64A76BFAF6BE}"/>
              </a:ext>
            </a:extLst>
          </p:cNvPr>
          <p:cNvSpPr txBox="1"/>
          <p:nvPr/>
        </p:nvSpPr>
        <p:spPr>
          <a:xfrm>
            <a:off x="7851913" y="5626067"/>
            <a:ext cx="1315519" cy="16414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20000"/>
              </a:lnSpc>
              <a:spcBef>
                <a:spcPts val="400"/>
              </a:spcBef>
              <a:spcAft>
                <a:spcPts val="400"/>
              </a:spcAft>
              <a:buClrTx/>
              <a:buSzTx/>
              <a:buFontTx/>
              <a:buNone/>
              <a:tabLst/>
              <a:defRPr/>
            </a:pPr>
            <a:r>
              <a:rPr kumimoji="0" lang="fr-FR" sz="1000" b="0" i="0" u="none" strike="noStrike" kern="1200" cap="none" spc="0" normalizeH="0" baseline="0" noProof="0">
                <a:ln>
                  <a:noFill/>
                </a:ln>
                <a:solidFill>
                  <a:srgbClr val="000000"/>
                </a:solidFill>
                <a:effectLst/>
                <a:uLnTx/>
                <a:uFillTx/>
                <a:latin typeface="Barlow"/>
                <a:ea typeface="+mn-ea"/>
                <a:cs typeface="+mn-cs"/>
              </a:rPr>
              <a:t>Base : 7 227 répondants</a:t>
            </a:r>
            <a:endParaRPr kumimoji="0" lang="en-GB" sz="1000" b="0" i="0" u="none" strike="noStrike" kern="1200" cap="none" spc="0" normalizeH="0" baseline="0" noProof="0" dirty="0">
              <a:ln>
                <a:noFill/>
              </a:ln>
              <a:solidFill>
                <a:srgbClr val="000000"/>
              </a:solidFill>
              <a:effectLst/>
              <a:uLnTx/>
              <a:uFillTx/>
              <a:latin typeface="Barlow"/>
              <a:ea typeface="+mn-ea"/>
              <a:cs typeface="+mn-cs"/>
            </a:endParaRPr>
          </a:p>
        </p:txBody>
      </p:sp>
      <p:sp>
        <p:nvSpPr>
          <p:cNvPr id="10" name="ZoneTexte 9">
            <a:extLst>
              <a:ext uri="{FF2B5EF4-FFF2-40B4-BE49-F238E27FC236}">
                <a16:creationId xmlns:a16="http://schemas.microsoft.com/office/drawing/2014/main" id="{7D3015D8-C4B2-FCA7-04E3-3C6C9580B077}"/>
              </a:ext>
            </a:extLst>
          </p:cNvPr>
          <p:cNvSpPr txBox="1"/>
          <p:nvPr/>
        </p:nvSpPr>
        <p:spPr>
          <a:xfrm>
            <a:off x="8629310" y="3408353"/>
            <a:ext cx="2738125" cy="954107"/>
          </a:xfrm>
          <a:prstGeom prst="rect">
            <a:avLst/>
          </a:prstGeom>
          <a:noFill/>
          <a:ln w="19050">
            <a:solidFill>
              <a:srgbClr val="F3F0B9"/>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0000"/>
                </a:solidFill>
                <a:effectLst/>
                <a:uLnTx/>
                <a:uFillTx/>
                <a:latin typeface="Barlow"/>
                <a:ea typeface="+mn-ea"/>
                <a:cs typeface="+mn-cs"/>
              </a:rPr>
              <a:t>L’assistante maternelle reste la principale solution utilisée pour les parents ayant connu un autre mode d’accueil </a:t>
            </a:r>
          </a:p>
        </p:txBody>
      </p:sp>
      <p:cxnSp>
        <p:nvCxnSpPr>
          <p:cNvPr id="11" name="Connecteur droit 10">
            <a:extLst>
              <a:ext uri="{FF2B5EF4-FFF2-40B4-BE49-F238E27FC236}">
                <a16:creationId xmlns:a16="http://schemas.microsoft.com/office/drawing/2014/main" id="{9C2E1929-0ABD-E0E2-7C29-4CEA82144BDD}"/>
              </a:ext>
            </a:extLst>
          </p:cNvPr>
          <p:cNvCxnSpPr>
            <a:cxnSpLocks/>
            <a:endCxn id="10" idx="0"/>
          </p:cNvCxnSpPr>
          <p:nvPr/>
        </p:nvCxnSpPr>
        <p:spPr>
          <a:xfrm flipH="1">
            <a:off x="9998373" y="1289247"/>
            <a:ext cx="1051429" cy="2119106"/>
          </a:xfrm>
          <a:prstGeom prst="line">
            <a:avLst/>
          </a:prstGeom>
          <a:ln w="19050">
            <a:solidFill>
              <a:srgbClr val="F3F0B9"/>
            </a:solidFill>
          </a:ln>
        </p:spPr>
        <p:style>
          <a:lnRef idx="1">
            <a:schemeClr val="accent1"/>
          </a:lnRef>
          <a:fillRef idx="0">
            <a:schemeClr val="accent1"/>
          </a:fillRef>
          <a:effectRef idx="0">
            <a:schemeClr val="accent1"/>
          </a:effectRef>
          <a:fontRef idx="minor">
            <a:schemeClr val="tx1"/>
          </a:fontRef>
        </p:style>
      </p:cxnSp>
      <p:sp>
        <p:nvSpPr>
          <p:cNvPr id="22" name="Placeholder">
            <a:extLst>
              <a:ext uri="{FF2B5EF4-FFF2-40B4-BE49-F238E27FC236}">
                <a16:creationId xmlns:a16="http://schemas.microsoft.com/office/drawing/2014/main" id="{BCFEB8E1-337A-3A50-2DE3-A6DD932FF030}"/>
              </a:ext>
            </a:extLst>
          </p:cNvPr>
          <p:cNvSpPr txBox="1"/>
          <p:nvPr/>
        </p:nvSpPr>
        <p:spPr>
          <a:xfrm>
            <a:off x="450000" y="2594957"/>
            <a:ext cx="2374900" cy="799450"/>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2000"/>
              </a:lnSpc>
              <a:spcBef>
                <a:spcPts val="400"/>
              </a:spcBef>
              <a:spcAft>
                <a:spcPts val="400"/>
              </a:spcAft>
              <a:buClrTx/>
              <a:buSzTx/>
              <a:buFontTx/>
              <a:buNone/>
              <a:tabLst/>
              <a:defRPr/>
            </a:pPr>
            <a:r>
              <a:rPr kumimoji="0" lang="fr-FR" sz="1600" b="0" i="0" u="none" strike="noStrike" kern="1200" cap="none" spc="0" normalizeH="0" baseline="0" noProof="0" dirty="0">
                <a:ln>
                  <a:noFill/>
                </a:ln>
                <a:effectLst/>
                <a:uLnTx/>
                <a:uFillTx/>
                <a:latin typeface="Barlow"/>
                <a:ea typeface="Barlow" panose="020F0502020204030204" pitchFamily="34" charset="0"/>
                <a:cs typeface="+mn-cs"/>
              </a:rPr>
              <a:t>Ce taux est en baisse significative de 2,2 pts comparé à 2024</a:t>
            </a:r>
          </a:p>
        </p:txBody>
      </p:sp>
    </p:spTree>
    <p:extLst>
      <p:ext uri="{BB962C8B-B14F-4D97-AF65-F5344CB8AC3E}">
        <p14:creationId xmlns:p14="http://schemas.microsoft.com/office/powerpoint/2010/main" val="4243779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E321DB-7888-E9A6-2981-3D675DE2F6CD}"/>
              </a:ext>
            </a:extLst>
          </p:cNvPr>
          <p:cNvSpPr>
            <a:spLocks noGrp="1"/>
          </p:cNvSpPr>
          <p:nvPr>
            <p:ph type="title"/>
          </p:nvPr>
        </p:nvSpPr>
        <p:spPr/>
        <p:txBody>
          <a:bodyPr/>
          <a:lstStyle/>
          <a:p>
            <a:r>
              <a:rPr lang="fr-FR" dirty="0"/>
              <a:t>Les principaux thématiques des questions ouvertes</a:t>
            </a:r>
          </a:p>
        </p:txBody>
      </p:sp>
      <p:sp>
        <p:nvSpPr>
          <p:cNvPr id="29" name="Difference Header">
            <a:extLst>
              <a:ext uri="{FF2B5EF4-FFF2-40B4-BE49-F238E27FC236}">
                <a16:creationId xmlns:a16="http://schemas.microsoft.com/office/drawing/2014/main" id="{0E243C0A-2D5C-35B2-46AD-0A362285B5E3}"/>
              </a:ext>
              <a:ext uri="{C183D7F6-B498-43B3-948B-1728B52AA6E4}">
                <adec:decorative xmlns:adec="http://schemas.microsoft.com/office/drawing/2017/decorative" val="1"/>
              </a:ext>
            </a:extLst>
          </p:cNvPr>
          <p:cNvSpPr txBox="1"/>
          <p:nvPr/>
        </p:nvSpPr>
        <p:spPr>
          <a:xfrm>
            <a:off x="450000" y="1219223"/>
            <a:ext cx="10285056"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Aft>
                <a:spcPts val="0"/>
              </a:spcAft>
              <a:buClr>
                <a:srgbClr val="103C50"/>
              </a:buClr>
              <a:buSzTx/>
              <a:buFontTx/>
              <a:buNone/>
              <a:tabLst/>
              <a:defRPr/>
            </a:pPr>
            <a:r>
              <a:rPr kumimoji="0" lang="fr-FR" sz="1400" b="1" i="0" u="none" strike="noStrike" kern="0" cap="none" spc="0" normalizeH="0" baseline="0" noProof="0" dirty="0">
                <a:ln>
                  <a:noFill/>
                </a:ln>
                <a:solidFill>
                  <a:srgbClr val="000000"/>
                </a:solidFill>
                <a:effectLst/>
                <a:uLnTx/>
                <a:uFillTx/>
                <a:latin typeface="Barlow"/>
                <a:ea typeface="+mn-ea"/>
                <a:cs typeface="+mn-cs"/>
              </a:rPr>
              <a:t>Q17. Merci d’indiquer ci-dessous toutes vos remarques ou suggestions d’amélioration que vous souhaiteriez partager avec nous.</a:t>
            </a:r>
          </a:p>
        </p:txBody>
      </p:sp>
      <p:grpSp>
        <p:nvGrpSpPr>
          <p:cNvPr id="30" name="Group 10">
            <a:extLst>
              <a:ext uri="{FF2B5EF4-FFF2-40B4-BE49-F238E27FC236}">
                <a16:creationId xmlns:a16="http://schemas.microsoft.com/office/drawing/2014/main" id="{7A99F07E-0141-3119-FC95-7632CB5CEDCC}"/>
              </a:ext>
            </a:extLst>
          </p:cNvPr>
          <p:cNvGrpSpPr>
            <a:grpSpLocks/>
          </p:cNvGrpSpPr>
          <p:nvPr/>
        </p:nvGrpSpPr>
        <p:grpSpPr bwMode="auto">
          <a:xfrm rot="10800000" flipH="1">
            <a:off x="629034" y="2655169"/>
            <a:ext cx="861489" cy="705183"/>
            <a:chOff x="1033" y="1117"/>
            <a:chExt cx="1907" cy="1561"/>
          </a:xfrm>
          <a:solidFill>
            <a:srgbClr val="2F469C"/>
          </a:solidFill>
        </p:grpSpPr>
        <p:sp>
          <p:nvSpPr>
            <p:cNvPr id="31" name="Freeform 11">
              <a:extLst>
                <a:ext uri="{FF2B5EF4-FFF2-40B4-BE49-F238E27FC236}">
                  <a16:creationId xmlns:a16="http://schemas.microsoft.com/office/drawing/2014/main" id="{CE763937-4F47-92D1-2BDB-6C10CF3C3211}"/>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Barlow"/>
                <a:ea typeface="+mn-ea"/>
                <a:cs typeface="+mn-cs"/>
              </a:endParaRPr>
            </a:p>
          </p:txBody>
        </p:sp>
        <p:sp>
          <p:nvSpPr>
            <p:cNvPr id="32" name="Freeform 12">
              <a:extLst>
                <a:ext uri="{FF2B5EF4-FFF2-40B4-BE49-F238E27FC236}">
                  <a16:creationId xmlns:a16="http://schemas.microsoft.com/office/drawing/2014/main" id="{2F1FEF9C-C140-AD5A-6A62-27B78E14C0B0}"/>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Barlow"/>
                <a:ea typeface="+mn-ea"/>
                <a:cs typeface="+mn-cs"/>
              </a:endParaRPr>
            </a:p>
          </p:txBody>
        </p:sp>
      </p:grpSp>
      <p:cxnSp>
        <p:nvCxnSpPr>
          <p:cNvPr id="34" name="Straight Connector 35">
            <a:extLst>
              <a:ext uri="{FF2B5EF4-FFF2-40B4-BE49-F238E27FC236}">
                <a16:creationId xmlns:a16="http://schemas.microsoft.com/office/drawing/2014/main" id="{471FC90F-D9BA-66FB-BEEE-4CC145384150}"/>
              </a:ext>
            </a:extLst>
          </p:cNvPr>
          <p:cNvCxnSpPr>
            <a:cxnSpLocks/>
          </p:cNvCxnSpPr>
          <p:nvPr/>
        </p:nvCxnSpPr>
        <p:spPr>
          <a:xfrm flipV="1">
            <a:off x="1426774" y="2250172"/>
            <a:ext cx="0" cy="1403440"/>
          </a:xfrm>
          <a:prstGeom prst="line">
            <a:avLst/>
          </a:prstGeom>
          <a:ln w="12700">
            <a:gradFill>
              <a:gsLst>
                <a:gs pos="0">
                  <a:srgbClr val="2F469C">
                    <a:alpha val="0"/>
                  </a:srgbClr>
                </a:gs>
                <a:gs pos="55000">
                  <a:srgbClr val="2F469C"/>
                </a:gs>
                <a:gs pos="100000">
                  <a:srgbClr val="2F469C">
                    <a:alpha val="0"/>
                  </a:srgbClr>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35" name="Group 10">
            <a:extLst>
              <a:ext uri="{FF2B5EF4-FFF2-40B4-BE49-F238E27FC236}">
                <a16:creationId xmlns:a16="http://schemas.microsoft.com/office/drawing/2014/main" id="{6550FFBC-AFAA-10C5-F4E0-7260F1168469}"/>
              </a:ext>
            </a:extLst>
          </p:cNvPr>
          <p:cNvGrpSpPr>
            <a:grpSpLocks/>
          </p:cNvGrpSpPr>
          <p:nvPr/>
        </p:nvGrpSpPr>
        <p:grpSpPr bwMode="auto">
          <a:xfrm rot="10800000" flipH="1">
            <a:off x="629034" y="5326159"/>
            <a:ext cx="861489" cy="705183"/>
            <a:chOff x="1033" y="1117"/>
            <a:chExt cx="1907" cy="1561"/>
          </a:xfrm>
          <a:solidFill>
            <a:schemeClr val="tx2"/>
          </a:solidFill>
        </p:grpSpPr>
        <p:sp>
          <p:nvSpPr>
            <p:cNvPr id="36" name="Freeform 11">
              <a:extLst>
                <a:ext uri="{FF2B5EF4-FFF2-40B4-BE49-F238E27FC236}">
                  <a16:creationId xmlns:a16="http://schemas.microsoft.com/office/drawing/2014/main" id="{C8C968AD-89B3-2A58-7D16-420E29B52E04}"/>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Barlow"/>
                <a:ea typeface="+mn-ea"/>
                <a:cs typeface="+mn-cs"/>
              </a:endParaRPr>
            </a:p>
          </p:txBody>
        </p:sp>
        <p:sp>
          <p:nvSpPr>
            <p:cNvPr id="37" name="Freeform 12">
              <a:extLst>
                <a:ext uri="{FF2B5EF4-FFF2-40B4-BE49-F238E27FC236}">
                  <a16:creationId xmlns:a16="http://schemas.microsoft.com/office/drawing/2014/main" id="{186FD6DA-6140-CE51-DD76-C4305EE0A314}"/>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Barlow"/>
                <a:ea typeface="+mn-ea"/>
                <a:cs typeface="+mn-cs"/>
              </a:endParaRPr>
            </a:p>
          </p:txBody>
        </p:sp>
      </p:grpSp>
      <p:sp>
        <p:nvSpPr>
          <p:cNvPr id="38" name="Espace réservé du texte 20">
            <a:extLst>
              <a:ext uri="{FF2B5EF4-FFF2-40B4-BE49-F238E27FC236}">
                <a16:creationId xmlns:a16="http://schemas.microsoft.com/office/drawing/2014/main" id="{391F0AE2-162D-3197-4D7A-5763DEACDE4F}"/>
              </a:ext>
            </a:extLst>
          </p:cNvPr>
          <p:cNvSpPr txBox="1">
            <a:spLocks/>
          </p:cNvSpPr>
          <p:nvPr/>
        </p:nvSpPr>
        <p:spPr>
          <a:xfrm>
            <a:off x="1426773" y="5001634"/>
            <a:ext cx="3980978" cy="1274286"/>
          </a:xfrm>
          <a:prstGeom prst="rect">
            <a:avLst/>
          </a:prstGeom>
          <a:noFill/>
        </p:spPr>
        <p:txBody>
          <a:bodyPr anchor="ctr">
            <a:noAutofit/>
          </a:bodyPr>
          <a:lstStyle>
            <a:defPPr>
              <a:defRPr lang="fr-FR"/>
            </a:defPPr>
            <a:lvl1pPr indent="0">
              <a:lnSpc>
                <a:spcPct val="90000"/>
              </a:lnSpc>
              <a:spcBef>
                <a:spcPts val="1800"/>
              </a:spcBef>
              <a:buSzPct val="50000"/>
              <a:buFont typeface="HelveticaNeueLT Std Lt Cn" panose="020B0406020202030204" pitchFamily="34" charset="0"/>
              <a:buNone/>
              <a:defRPr sz="1400" b="0">
                <a:solidFill>
                  <a:schemeClr val="bg2"/>
                </a:solidFill>
              </a:defRPr>
            </a:lvl1pPr>
            <a:lvl2pPr marL="447675" indent="-314325">
              <a:lnSpc>
                <a:spcPct val="90000"/>
              </a:lnSpc>
              <a:spcBef>
                <a:spcPts val="600"/>
              </a:spcBef>
              <a:buFont typeface="Arial" panose="020B0604020202020204" pitchFamily="34" charset="0"/>
              <a:buChar char="—"/>
              <a:defRPr sz="1400">
                <a:solidFill>
                  <a:schemeClr val="bg2"/>
                </a:solidFill>
              </a:defRPr>
            </a:lvl2pPr>
            <a:lvl3pPr marL="714375" indent="-171450">
              <a:lnSpc>
                <a:spcPct val="90000"/>
              </a:lnSpc>
              <a:spcBef>
                <a:spcPts val="600"/>
              </a:spcBef>
              <a:buFont typeface="Courier New" panose="02070309020205020404" pitchFamily="49" charset="0"/>
              <a:buChar char="o"/>
              <a:defRPr sz="1200">
                <a:solidFill>
                  <a:schemeClr val="bg2"/>
                </a:solidFill>
              </a:defRPr>
            </a:lvl3pPr>
            <a:lvl4pPr marL="987425" indent="-228600">
              <a:lnSpc>
                <a:spcPct val="90000"/>
              </a:lnSpc>
              <a:spcBef>
                <a:spcPts val="500"/>
              </a:spcBef>
              <a:buFont typeface="Arial" panose="020B0604020202020204" pitchFamily="34" charset="0"/>
              <a:buChar char="•"/>
              <a:defRPr sz="1100">
                <a:solidFill>
                  <a:schemeClr val="bg2"/>
                </a:solidFill>
              </a:defRPr>
            </a:lvl4pPr>
            <a:lvl5pPr marL="1262063" indent="-228600">
              <a:lnSpc>
                <a:spcPct val="90000"/>
              </a:lnSpc>
              <a:spcBef>
                <a:spcPts val="500"/>
              </a:spcBef>
              <a:buFont typeface="HelveticaNeueLT Std Lt Cn" panose="020B0406020202030204" pitchFamily="34" charset="0"/>
              <a:buChar char="−"/>
              <a:defRPr sz="1050">
                <a:solidFill>
                  <a:schemeClr val="bg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just" defTabSz="914400" rtl="0" eaLnBrk="1" fontAlgn="auto" latinLnBrk="0" hangingPunct="1">
              <a:lnSpc>
                <a:spcPct val="90000"/>
              </a:lnSpc>
              <a:spcBef>
                <a:spcPts val="1800"/>
              </a:spcBef>
              <a:spcAft>
                <a:spcPts val="0"/>
              </a:spcAft>
              <a:buClrTx/>
              <a:buSzPct val="50000"/>
              <a:buFont typeface="HelveticaNeueLT Std Lt Cn" panose="020B0406020202030204" pitchFamily="34" charset="0"/>
              <a:buNone/>
              <a:tabLst/>
              <a:defRPr/>
            </a:pPr>
            <a:r>
              <a:rPr kumimoji="0" lang="fr-FR" sz="1100" b="0" i="0" u="none" strike="noStrike" kern="1200" cap="none" spc="0" normalizeH="0" baseline="0" noProof="0" dirty="0">
                <a:ln>
                  <a:noFill/>
                </a:ln>
                <a:solidFill>
                  <a:srgbClr val="103C50"/>
                </a:solidFill>
                <a:effectLst/>
                <a:uLnTx/>
                <a:uFillTx/>
                <a:latin typeface="Barlow"/>
                <a:ea typeface="+mn-ea"/>
                <a:cs typeface="+mn-cs"/>
              </a:rPr>
              <a:t>« Crèche vraiment très bien !  Plus d'activités manuelles avec rendu aux parents, ex : fêtes des mère, pères, grande mère, noël. Plus de photos pour illustrer les journées des enfants »</a:t>
            </a:r>
          </a:p>
          <a:p>
            <a:pPr marL="0" marR="0" lvl="0" indent="0" algn="just" defTabSz="914400" rtl="0" eaLnBrk="1" fontAlgn="auto" latinLnBrk="0" hangingPunct="1">
              <a:lnSpc>
                <a:spcPct val="90000"/>
              </a:lnSpc>
              <a:spcBef>
                <a:spcPts val="1800"/>
              </a:spcBef>
              <a:spcAft>
                <a:spcPts val="0"/>
              </a:spcAft>
              <a:buClrTx/>
              <a:buSzPct val="50000"/>
              <a:buFont typeface="HelveticaNeueLT Std Lt Cn" panose="020B0406020202030204" pitchFamily="34" charset="0"/>
              <a:buNone/>
              <a:tabLst/>
              <a:defRPr/>
            </a:pPr>
            <a:r>
              <a:rPr kumimoji="0" lang="fr-FR" sz="1100" b="0" i="0" u="none" strike="noStrike" kern="1200" cap="none" spc="0" normalizeH="0" baseline="0" noProof="0" dirty="0">
                <a:ln>
                  <a:noFill/>
                </a:ln>
                <a:solidFill>
                  <a:srgbClr val="103C50"/>
                </a:solidFill>
                <a:effectLst/>
                <a:uLnTx/>
                <a:uFillTx/>
                <a:latin typeface="Barlow"/>
                <a:ea typeface="+mn-ea"/>
                <a:cs typeface="+mn-cs"/>
              </a:rPr>
              <a:t>« Proposer plus de moments et d’activités à l’extérieur et pourquoi pas des moments de relaxation pour les enfants. Exemple : histoire guidée et visualisation, travail sur la respiration. »</a:t>
            </a:r>
            <a:endParaRPr kumimoji="0" lang="en-GB" sz="1100" b="0" i="0" u="none" strike="noStrike" kern="1200" cap="none" spc="0" normalizeH="0" baseline="0" noProof="0" dirty="0">
              <a:ln>
                <a:noFill/>
              </a:ln>
              <a:solidFill>
                <a:srgbClr val="103C50"/>
              </a:solidFill>
              <a:effectLst/>
              <a:uLnTx/>
              <a:uFillTx/>
              <a:latin typeface="Barlow"/>
              <a:ea typeface="+mn-ea"/>
              <a:cs typeface="+mn-cs"/>
            </a:endParaRPr>
          </a:p>
        </p:txBody>
      </p:sp>
      <p:cxnSp>
        <p:nvCxnSpPr>
          <p:cNvPr id="39" name="Straight Connector 35">
            <a:extLst>
              <a:ext uri="{FF2B5EF4-FFF2-40B4-BE49-F238E27FC236}">
                <a16:creationId xmlns:a16="http://schemas.microsoft.com/office/drawing/2014/main" id="{2FCEC1EA-96F6-66E2-A131-32FF7D99FBAF}"/>
              </a:ext>
            </a:extLst>
          </p:cNvPr>
          <p:cNvCxnSpPr>
            <a:cxnSpLocks/>
          </p:cNvCxnSpPr>
          <p:nvPr/>
        </p:nvCxnSpPr>
        <p:spPr>
          <a:xfrm flipV="1">
            <a:off x="1426774" y="4921162"/>
            <a:ext cx="0" cy="1403440"/>
          </a:xfrm>
          <a:prstGeom prst="line">
            <a:avLst/>
          </a:prstGeom>
          <a:ln w="12700">
            <a:gradFill>
              <a:gsLst>
                <a:gs pos="0">
                  <a:srgbClr val="84329B">
                    <a:alpha val="0"/>
                  </a:srgbClr>
                </a:gs>
                <a:gs pos="55000">
                  <a:srgbClr val="84329B"/>
                </a:gs>
                <a:gs pos="100000">
                  <a:srgbClr val="84329B">
                    <a:alpha val="0"/>
                  </a:srgbClr>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40" name="Group 10">
            <a:extLst>
              <a:ext uri="{FF2B5EF4-FFF2-40B4-BE49-F238E27FC236}">
                <a16:creationId xmlns:a16="http://schemas.microsoft.com/office/drawing/2014/main" id="{AFF0E6C9-0ECF-0830-8BC1-4529091BCC2F}"/>
              </a:ext>
            </a:extLst>
          </p:cNvPr>
          <p:cNvGrpSpPr>
            <a:grpSpLocks/>
          </p:cNvGrpSpPr>
          <p:nvPr/>
        </p:nvGrpSpPr>
        <p:grpSpPr bwMode="auto">
          <a:xfrm rot="10800000" flipH="1">
            <a:off x="6095974" y="2654392"/>
            <a:ext cx="861489" cy="705183"/>
            <a:chOff x="1033" y="1117"/>
            <a:chExt cx="1907" cy="1561"/>
          </a:xfrm>
          <a:solidFill>
            <a:schemeClr val="tx2"/>
          </a:solidFill>
        </p:grpSpPr>
        <p:sp>
          <p:nvSpPr>
            <p:cNvPr id="41" name="Freeform 11">
              <a:extLst>
                <a:ext uri="{FF2B5EF4-FFF2-40B4-BE49-F238E27FC236}">
                  <a16:creationId xmlns:a16="http://schemas.microsoft.com/office/drawing/2014/main" id="{2F30BB50-0C9D-ECDF-E134-EBC686F84482}"/>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Barlow"/>
                <a:ea typeface="+mn-ea"/>
                <a:cs typeface="+mn-cs"/>
              </a:endParaRPr>
            </a:p>
          </p:txBody>
        </p:sp>
        <p:sp>
          <p:nvSpPr>
            <p:cNvPr id="42" name="Freeform 12">
              <a:extLst>
                <a:ext uri="{FF2B5EF4-FFF2-40B4-BE49-F238E27FC236}">
                  <a16:creationId xmlns:a16="http://schemas.microsoft.com/office/drawing/2014/main" id="{BBAEBAFD-F405-CF9D-4269-6D9BC2E2EA72}"/>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Barlow"/>
                <a:ea typeface="+mn-ea"/>
                <a:cs typeface="+mn-cs"/>
              </a:endParaRPr>
            </a:p>
          </p:txBody>
        </p:sp>
      </p:grpSp>
      <p:cxnSp>
        <p:nvCxnSpPr>
          <p:cNvPr id="44" name="Straight Connector 35">
            <a:extLst>
              <a:ext uri="{FF2B5EF4-FFF2-40B4-BE49-F238E27FC236}">
                <a16:creationId xmlns:a16="http://schemas.microsoft.com/office/drawing/2014/main" id="{E5AA5F8B-BE1F-99CA-AF17-C7E5281FF6C6}"/>
              </a:ext>
            </a:extLst>
          </p:cNvPr>
          <p:cNvCxnSpPr>
            <a:cxnSpLocks/>
          </p:cNvCxnSpPr>
          <p:nvPr/>
        </p:nvCxnSpPr>
        <p:spPr>
          <a:xfrm flipV="1">
            <a:off x="6893714" y="2249395"/>
            <a:ext cx="0" cy="140344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45" name="Group 10">
            <a:extLst>
              <a:ext uri="{FF2B5EF4-FFF2-40B4-BE49-F238E27FC236}">
                <a16:creationId xmlns:a16="http://schemas.microsoft.com/office/drawing/2014/main" id="{4BA80B34-D994-88F7-2F1D-270CFC180DF9}"/>
              </a:ext>
            </a:extLst>
          </p:cNvPr>
          <p:cNvGrpSpPr>
            <a:grpSpLocks/>
          </p:cNvGrpSpPr>
          <p:nvPr/>
        </p:nvGrpSpPr>
        <p:grpSpPr bwMode="auto">
          <a:xfrm rot="10800000" flipH="1">
            <a:off x="6095974" y="5325382"/>
            <a:ext cx="861489" cy="705183"/>
            <a:chOff x="1033" y="1117"/>
            <a:chExt cx="1907" cy="1561"/>
          </a:xfrm>
          <a:solidFill>
            <a:schemeClr val="bg2"/>
          </a:solidFill>
        </p:grpSpPr>
        <p:sp>
          <p:nvSpPr>
            <p:cNvPr id="46" name="Freeform 11">
              <a:extLst>
                <a:ext uri="{FF2B5EF4-FFF2-40B4-BE49-F238E27FC236}">
                  <a16:creationId xmlns:a16="http://schemas.microsoft.com/office/drawing/2014/main" id="{F3CC3F59-80FF-3104-0A94-35AE9719D216}"/>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Barlow"/>
                <a:ea typeface="+mn-ea"/>
                <a:cs typeface="+mn-cs"/>
              </a:endParaRPr>
            </a:p>
          </p:txBody>
        </p:sp>
        <p:sp>
          <p:nvSpPr>
            <p:cNvPr id="47" name="Freeform 12">
              <a:extLst>
                <a:ext uri="{FF2B5EF4-FFF2-40B4-BE49-F238E27FC236}">
                  <a16:creationId xmlns:a16="http://schemas.microsoft.com/office/drawing/2014/main" id="{0677159A-A829-5197-2DA1-632CF695CAEE}"/>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Barlow"/>
                <a:ea typeface="+mn-ea"/>
                <a:cs typeface="+mn-cs"/>
              </a:endParaRPr>
            </a:p>
          </p:txBody>
        </p:sp>
      </p:grpSp>
      <p:cxnSp>
        <p:nvCxnSpPr>
          <p:cNvPr id="49" name="Straight Connector 35">
            <a:extLst>
              <a:ext uri="{FF2B5EF4-FFF2-40B4-BE49-F238E27FC236}">
                <a16:creationId xmlns:a16="http://schemas.microsoft.com/office/drawing/2014/main" id="{8F607A73-5237-9D14-70EC-06A8E8F1053A}"/>
              </a:ext>
            </a:extLst>
          </p:cNvPr>
          <p:cNvCxnSpPr>
            <a:cxnSpLocks/>
          </p:cNvCxnSpPr>
          <p:nvPr/>
        </p:nvCxnSpPr>
        <p:spPr>
          <a:xfrm flipV="1">
            <a:off x="6893714" y="4920385"/>
            <a:ext cx="0" cy="1403440"/>
          </a:xfrm>
          <a:prstGeom prst="line">
            <a:avLst/>
          </a:prstGeom>
          <a:ln w="12700">
            <a:gradFill>
              <a:gsLst>
                <a:gs pos="0">
                  <a:srgbClr val="EC8C45">
                    <a:alpha val="0"/>
                  </a:srgbClr>
                </a:gs>
                <a:gs pos="55000">
                  <a:srgbClr val="EC8C45"/>
                </a:gs>
                <a:gs pos="100000">
                  <a:srgbClr val="EC8C45">
                    <a:alpha val="0"/>
                  </a:srgb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50" name="Espace réservé du texte 20">
            <a:extLst>
              <a:ext uri="{FF2B5EF4-FFF2-40B4-BE49-F238E27FC236}">
                <a16:creationId xmlns:a16="http://schemas.microsoft.com/office/drawing/2014/main" id="{BD95C303-5F49-6EA6-E614-9FEC00991EA8}"/>
              </a:ext>
            </a:extLst>
          </p:cNvPr>
          <p:cNvSpPr txBox="1">
            <a:spLocks/>
          </p:cNvSpPr>
          <p:nvPr/>
        </p:nvSpPr>
        <p:spPr>
          <a:xfrm>
            <a:off x="1340308" y="1680851"/>
            <a:ext cx="4148955" cy="462051"/>
          </a:xfrm>
          <a:prstGeom prst="rect">
            <a:avLst/>
          </a:prstGeom>
        </p:spPr>
        <p:txBody>
          <a:bodyPr wrap="square" anchor="ctr" anchorCtr="0">
            <a:noAutofit/>
          </a:bodyPr>
          <a:lstStyle>
            <a:lvl1pPr marL="0" indent="0" algn="r" defTabSz="914400" rtl="0" eaLnBrk="1" latinLnBrk="0" hangingPunct="1">
              <a:lnSpc>
                <a:spcPct val="90000"/>
              </a:lnSpc>
              <a:spcBef>
                <a:spcPts val="1800"/>
              </a:spcBef>
              <a:buSzPct val="50000"/>
              <a:buFont typeface="HelveticaNeueLT Std Lt Cn" panose="020B0406020202030204" pitchFamily="34" charset="0"/>
              <a:buNone/>
              <a:defRPr sz="1600" b="1" kern="1200">
                <a:solidFill>
                  <a:schemeClr val="tx2"/>
                </a:solidFill>
                <a:latin typeface="+mn-lt"/>
                <a:ea typeface="+mn-ea"/>
                <a:cs typeface="+mn-cs"/>
              </a:defRPr>
            </a:lvl1pPr>
            <a:lvl2pPr marL="447675" indent="-314325" algn="l" defTabSz="914400" rtl="0" eaLnBrk="1" latinLnBrk="0" hangingPunct="1">
              <a:lnSpc>
                <a:spcPct val="90000"/>
              </a:lnSpc>
              <a:spcBef>
                <a:spcPts val="600"/>
              </a:spcBef>
              <a:buFont typeface="Arial" panose="020B0604020202020204" pitchFamily="34" charset="0"/>
              <a:buChar char="—"/>
              <a:defRPr sz="1400" kern="1200">
                <a:solidFill>
                  <a:schemeClr val="bg2"/>
                </a:solidFill>
                <a:latin typeface="+mn-lt"/>
                <a:ea typeface="+mn-ea"/>
                <a:cs typeface="+mn-cs"/>
              </a:defRPr>
            </a:lvl2pPr>
            <a:lvl3pPr marL="714375" indent="-171450" algn="l" defTabSz="914400" rtl="0" eaLnBrk="1" latinLnBrk="0" hangingPunct="1">
              <a:lnSpc>
                <a:spcPct val="90000"/>
              </a:lnSpc>
              <a:spcBef>
                <a:spcPts val="600"/>
              </a:spcBef>
              <a:buFont typeface="Courier New" panose="02070309020205020404" pitchFamily="49" charset="0"/>
              <a:buChar char="o"/>
              <a:defRPr sz="1200" kern="1200">
                <a:solidFill>
                  <a:schemeClr val="bg2"/>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Pct val="50000"/>
              <a:buFont typeface="HelveticaNeueLT Std Lt Cn" panose="020B0406020202030204" pitchFamily="34" charset="0"/>
              <a:buNone/>
              <a:tabLst/>
              <a:defRPr/>
            </a:pPr>
            <a:r>
              <a:rPr kumimoji="0" lang="fr-FR" sz="1600" b="1" i="0" u="none" strike="noStrike" kern="1200" cap="none" spc="0" normalizeH="0" baseline="0" noProof="0" dirty="0">
                <a:ln>
                  <a:noFill/>
                </a:ln>
                <a:solidFill>
                  <a:srgbClr val="009D9C"/>
                </a:solidFill>
                <a:effectLst/>
                <a:uLnTx/>
                <a:uFillTx/>
                <a:latin typeface="Arial"/>
                <a:ea typeface="+mn-ea"/>
                <a:cs typeface="+mn-cs"/>
              </a:rPr>
              <a:t>…Personnel…</a:t>
            </a:r>
            <a:endParaRPr kumimoji="0" lang="en-GB" sz="1600" b="1" i="0" u="none" strike="noStrike" kern="1200" cap="none" spc="0" normalizeH="0" baseline="0" noProof="0" dirty="0">
              <a:ln>
                <a:noFill/>
              </a:ln>
              <a:solidFill>
                <a:srgbClr val="009D9C"/>
              </a:solidFill>
              <a:effectLst/>
              <a:uLnTx/>
              <a:uFillTx/>
              <a:latin typeface="Arial"/>
              <a:ea typeface="+mn-ea"/>
              <a:cs typeface="+mn-cs"/>
            </a:endParaRPr>
          </a:p>
        </p:txBody>
      </p:sp>
      <p:sp>
        <p:nvSpPr>
          <p:cNvPr id="51" name="Espace réservé du texte 20">
            <a:extLst>
              <a:ext uri="{FF2B5EF4-FFF2-40B4-BE49-F238E27FC236}">
                <a16:creationId xmlns:a16="http://schemas.microsoft.com/office/drawing/2014/main" id="{E4527E18-54BB-7539-0F1E-5BDA0F08ECB4}"/>
              </a:ext>
            </a:extLst>
          </p:cNvPr>
          <p:cNvSpPr txBox="1">
            <a:spLocks/>
          </p:cNvSpPr>
          <p:nvPr/>
        </p:nvSpPr>
        <p:spPr>
          <a:xfrm>
            <a:off x="6893713" y="1685303"/>
            <a:ext cx="4148954" cy="462051"/>
          </a:xfrm>
          <a:prstGeom prst="rect">
            <a:avLst/>
          </a:prstGeom>
        </p:spPr>
        <p:txBody>
          <a:bodyPr wrap="square" anchor="ctr" anchorCtr="0">
            <a:noAutofit/>
          </a:bodyPr>
          <a:lstStyle>
            <a:lvl1pPr marL="0" indent="0" algn="r" defTabSz="914400" rtl="0" eaLnBrk="1" latinLnBrk="0" hangingPunct="1">
              <a:lnSpc>
                <a:spcPct val="90000"/>
              </a:lnSpc>
              <a:spcBef>
                <a:spcPts val="1800"/>
              </a:spcBef>
              <a:buSzPct val="50000"/>
              <a:buFont typeface="HelveticaNeueLT Std Lt Cn" panose="020B0406020202030204" pitchFamily="34" charset="0"/>
              <a:buNone/>
              <a:defRPr sz="1600" b="1" kern="1200">
                <a:solidFill>
                  <a:schemeClr val="tx2"/>
                </a:solidFill>
                <a:latin typeface="+mn-lt"/>
                <a:ea typeface="+mn-ea"/>
                <a:cs typeface="+mn-cs"/>
              </a:defRPr>
            </a:lvl1pPr>
            <a:lvl2pPr marL="447675" indent="-314325" algn="l" defTabSz="914400" rtl="0" eaLnBrk="1" latinLnBrk="0" hangingPunct="1">
              <a:lnSpc>
                <a:spcPct val="90000"/>
              </a:lnSpc>
              <a:spcBef>
                <a:spcPts val="600"/>
              </a:spcBef>
              <a:buFont typeface="Arial" panose="020B0604020202020204" pitchFamily="34" charset="0"/>
              <a:buChar char="—"/>
              <a:defRPr sz="1400" kern="1200">
                <a:solidFill>
                  <a:schemeClr val="bg2"/>
                </a:solidFill>
                <a:latin typeface="+mn-lt"/>
                <a:ea typeface="+mn-ea"/>
                <a:cs typeface="+mn-cs"/>
              </a:defRPr>
            </a:lvl2pPr>
            <a:lvl3pPr marL="714375" indent="-171450" algn="l" defTabSz="914400" rtl="0" eaLnBrk="1" latinLnBrk="0" hangingPunct="1">
              <a:lnSpc>
                <a:spcPct val="90000"/>
              </a:lnSpc>
              <a:spcBef>
                <a:spcPts val="600"/>
              </a:spcBef>
              <a:buFont typeface="Courier New" panose="02070309020205020404" pitchFamily="49" charset="0"/>
              <a:buChar char="o"/>
              <a:defRPr sz="1200" kern="1200">
                <a:solidFill>
                  <a:schemeClr val="bg2"/>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Pct val="50000"/>
              <a:buFont typeface="HelveticaNeueLT Std Lt Cn" panose="020B0406020202030204" pitchFamily="34" charset="0"/>
              <a:buNone/>
              <a:tabLst/>
              <a:defRPr/>
            </a:pPr>
            <a:r>
              <a:rPr kumimoji="0" lang="fr-FR" sz="1600" b="1" i="0" u="none" strike="noStrike" kern="1200" cap="none" spc="0" normalizeH="0" baseline="0" noProof="0" dirty="0">
                <a:ln>
                  <a:noFill/>
                </a:ln>
                <a:solidFill>
                  <a:srgbClr val="009D9C"/>
                </a:solidFill>
                <a:effectLst/>
                <a:uLnTx/>
                <a:uFillTx/>
                <a:latin typeface="Arial"/>
                <a:ea typeface="+mn-ea"/>
                <a:cs typeface="+mn-cs"/>
              </a:rPr>
              <a:t>…Communication avec les parents…</a:t>
            </a:r>
            <a:endParaRPr kumimoji="0" lang="en-GB" sz="1600" b="1" i="0" u="none" strike="noStrike" kern="1200" cap="none" spc="0" normalizeH="0" baseline="0" noProof="0" dirty="0">
              <a:ln>
                <a:noFill/>
              </a:ln>
              <a:solidFill>
                <a:srgbClr val="009D9C"/>
              </a:solidFill>
              <a:effectLst/>
              <a:uLnTx/>
              <a:uFillTx/>
              <a:latin typeface="Arial"/>
              <a:ea typeface="+mn-ea"/>
              <a:cs typeface="+mn-cs"/>
            </a:endParaRPr>
          </a:p>
        </p:txBody>
      </p:sp>
      <p:sp>
        <p:nvSpPr>
          <p:cNvPr id="52" name="Espace réservé du texte 20">
            <a:extLst>
              <a:ext uri="{FF2B5EF4-FFF2-40B4-BE49-F238E27FC236}">
                <a16:creationId xmlns:a16="http://schemas.microsoft.com/office/drawing/2014/main" id="{CACF4A0F-9FAF-EC75-2B1E-12DF7DCE041D}"/>
              </a:ext>
            </a:extLst>
          </p:cNvPr>
          <p:cNvSpPr txBox="1">
            <a:spLocks/>
          </p:cNvSpPr>
          <p:nvPr/>
        </p:nvSpPr>
        <p:spPr>
          <a:xfrm>
            <a:off x="1690551" y="4343209"/>
            <a:ext cx="3448470" cy="462051"/>
          </a:xfrm>
          <a:prstGeom prst="rect">
            <a:avLst/>
          </a:prstGeom>
        </p:spPr>
        <p:txBody>
          <a:bodyPr wrap="square" anchor="ctr" anchorCtr="0">
            <a:noAutofit/>
          </a:bodyPr>
          <a:lstStyle>
            <a:lvl1pPr marL="0" indent="0" algn="r" defTabSz="914400" rtl="0" eaLnBrk="1" latinLnBrk="0" hangingPunct="1">
              <a:lnSpc>
                <a:spcPct val="90000"/>
              </a:lnSpc>
              <a:spcBef>
                <a:spcPts val="1800"/>
              </a:spcBef>
              <a:buSzPct val="50000"/>
              <a:buFont typeface="HelveticaNeueLT Std Lt Cn" panose="020B0406020202030204" pitchFamily="34" charset="0"/>
              <a:buNone/>
              <a:defRPr sz="1600" b="1" kern="1200">
                <a:solidFill>
                  <a:schemeClr val="tx2"/>
                </a:solidFill>
                <a:latin typeface="+mn-lt"/>
                <a:ea typeface="+mn-ea"/>
                <a:cs typeface="+mn-cs"/>
              </a:defRPr>
            </a:lvl1pPr>
            <a:lvl2pPr marL="447675" indent="-314325" algn="l" defTabSz="914400" rtl="0" eaLnBrk="1" latinLnBrk="0" hangingPunct="1">
              <a:lnSpc>
                <a:spcPct val="90000"/>
              </a:lnSpc>
              <a:spcBef>
                <a:spcPts val="600"/>
              </a:spcBef>
              <a:buFont typeface="Arial" panose="020B0604020202020204" pitchFamily="34" charset="0"/>
              <a:buChar char="—"/>
              <a:defRPr sz="1400" kern="1200">
                <a:solidFill>
                  <a:schemeClr val="bg2"/>
                </a:solidFill>
                <a:latin typeface="+mn-lt"/>
                <a:ea typeface="+mn-ea"/>
                <a:cs typeface="+mn-cs"/>
              </a:defRPr>
            </a:lvl2pPr>
            <a:lvl3pPr marL="714375" indent="-171450" algn="l" defTabSz="914400" rtl="0" eaLnBrk="1" latinLnBrk="0" hangingPunct="1">
              <a:lnSpc>
                <a:spcPct val="90000"/>
              </a:lnSpc>
              <a:spcBef>
                <a:spcPts val="600"/>
              </a:spcBef>
              <a:buFont typeface="Courier New" panose="02070309020205020404" pitchFamily="49" charset="0"/>
              <a:buChar char="o"/>
              <a:defRPr sz="1200" kern="1200">
                <a:solidFill>
                  <a:schemeClr val="bg2"/>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Pct val="50000"/>
              <a:buFont typeface="HelveticaNeueLT Std Lt Cn" panose="020B0406020202030204" pitchFamily="34" charset="0"/>
              <a:buNone/>
              <a:tabLst/>
              <a:defRPr/>
            </a:pPr>
            <a:r>
              <a:rPr kumimoji="0" lang="fr-FR" sz="1600" b="1" i="0" u="none" strike="noStrike" kern="1200" cap="none" spc="0" normalizeH="0" baseline="0" noProof="0" dirty="0">
                <a:ln>
                  <a:noFill/>
                </a:ln>
                <a:solidFill>
                  <a:srgbClr val="009D9C"/>
                </a:solidFill>
                <a:effectLst/>
                <a:uLnTx/>
                <a:uFillTx/>
                <a:latin typeface="Arial"/>
                <a:ea typeface="+mn-ea"/>
                <a:cs typeface="+mn-cs"/>
              </a:rPr>
              <a:t>… Activités…</a:t>
            </a:r>
          </a:p>
        </p:txBody>
      </p:sp>
      <p:sp>
        <p:nvSpPr>
          <p:cNvPr id="53" name="Espace réservé du texte 20">
            <a:extLst>
              <a:ext uri="{FF2B5EF4-FFF2-40B4-BE49-F238E27FC236}">
                <a16:creationId xmlns:a16="http://schemas.microsoft.com/office/drawing/2014/main" id="{9BB43A90-5F8D-FFA7-6944-E9E1F0DDB6EF}"/>
              </a:ext>
            </a:extLst>
          </p:cNvPr>
          <p:cNvSpPr txBox="1">
            <a:spLocks/>
          </p:cNvSpPr>
          <p:nvPr/>
        </p:nvSpPr>
        <p:spPr>
          <a:xfrm>
            <a:off x="6813791" y="4313447"/>
            <a:ext cx="4507137" cy="462051"/>
          </a:xfrm>
          <a:prstGeom prst="rect">
            <a:avLst/>
          </a:prstGeom>
        </p:spPr>
        <p:txBody>
          <a:bodyPr wrap="square" anchor="ctr" anchorCtr="0">
            <a:noAutofit/>
          </a:bodyPr>
          <a:lstStyle>
            <a:lvl1pPr marL="0" indent="0" algn="r" defTabSz="914400" rtl="0" eaLnBrk="1" latinLnBrk="0" hangingPunct="1">
              <a:lnSpc>
                <a:spcPct val="90000"/>
              </a:lnSpc>
              <a:spcBef>
                <a:spcPts val="1800"/>
              </a:spcBef>
              <a:buSzPct val="50000"/>
              <a:buFont typeface="HelveticaNeueLT Std Lt Cn" panose="020B0406020202030204" pitchFamily="34" charset="0"/>
              <a:buNone/>
              <a:defRPr sz="1600" b="1" kern="1200">
                <a:solidFill>
                  <a:schemeClr val="tx2"/>
                </a:solidFill>
                <a:latin typeface="+mn-lt"/>
                <a:ea typeface="+mn-ea"/>
                <a:cs typeface="+mn-cs"/>
              </a:defRPr>
            </a:lvl1pPr>
            <a:lvl2pPr marL="447675" indent="-314325" algn="l" defTabSz="914400" rtl="0" eaLnBrk="1" latinLnBrk="0" hangingPunct="1">
              <a:lnSpc>
                <a:spcPct val="90000"/>
              </a:lnSpc>
              <a:spcBef>
                <a:spcPts val="600"/>
              </a:spcBef>
              <a:buFont typeface="Arial" panose="020B0604020202020204" pitchFamily="34" charset="0"/>
              <a:buChar char="—"/>
              <a:defRPr sz="1400" kern="1200">
                <a:solidFill>
                  <a:schemeClr val="bg2"/>
                </a:solidFill>
                <a:latin typeface="+mn-lt"/>
                <a:ea typeface="+mn-ea"/>
                <a:cs typeface="+mn-cs"/>
              </a:defRPr>
            </a:lvl2pPr>
            <a:lvl3pPr marL="714375" indent="-171450" algn="l" defTabSz="914400" rtl="0" eaLnBrk="1" latinLnBrk="0" hangingPunct="1">
              <a:lnSpc>
                <a:spcPct val="90000"/>
              </a:lnSpc>
              <a:spcBef>
                <a:spcPts val="600"/>
              </a:spcBef>
              <a:buFont typeface="Courier New" panose="02070309020205020404" pitchFamily="49" charset="0"/>
              <a:buChar char="o"/>
              <a:defRPr sz="1200" kern="1200">
                <a:solidFill>
                  <a:schemeClr val="bg2"/>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Pct val="50000"/>
              <a:buFont typeface="HelveticaNeueLT Std Lt Cn" panose="020B0406020202030204" pitchFamily="34" charset="0"/>
              <a:buNone/>
              <a:tabLst/>
              <a:defRPr/>
            </a:pPr>
            <a:r>
              <a:rPr kumimoji="0" lang="fr-FR" sz="1600" b="1" i="0" u="none" strike="noStrike" kern="1200" cap="none" spc="0" normalizeH="0" baseline="0" noProof="0" dirty="0">
                <a:ln>
                  <a:noFill/>
                </a:ln>
                <a:solidFill>
                  <a:srgbClr val="009D9C"/>
                </a:solidFill>
                <a:effectLst/>
                <a:uLnTx/>
                <a:uFillTx/>
                <a:latin typeface="Arial"/>
                <a:ea typeface="+mn-ea"/>
                <a:cs typeface="+mn-cs"/>
              </a:rPr>
              <a:t>… Remerciements et gratitude…</a:t>
            </a:r>
            <a:endParaRPr kumimoji="0" lang="en-GB" sz="1600" b="1" i="0" u="none" strike="noStrike" kern="1200" cap="none" spc="0" normalizeH="0" baseline="0" noProof="0" dirty="0">
              <a:ln>
                <a:noFill/>
              </a:ln>
              <a:solidFill>
                <a:srgbClr val="009D9C"/>
              </a:solidFill>
              <a:effectLst/>
              <a:uLnTx/>
              <a:uFillTx/>
              <a:latin typeface="Arial"/>
              <a:ea typeface="+mn-ea"/>
              <a:cs typeface="+mn-cs"/>
            </a:endParaRPr>
          </a:p>
        </p:txBody>
      </p:sp>
      <p:sp>
        <p:nvSpPr>
          <p:cNvPr id="54" name="Espace réservé du texte 20">
            <a:extLst>
              <a:ext uri="{FF2B5EF4-FFF2-40B4-BE49-F238E27FC236}">
                <a16:creationId xmlns:a16="http://schemas.microsoft.com/office/drawing/2014/main" id="{8E76AF48-CC7B-91C0-F81E-4F0338331DFC}"/>
              </a:ext>
            </a:extLst>
          </p:cNvPr>
          <p:cNvSpPr txBox="1">
            <a:spLocks/>
          </p:cNvSpPr>
          <p:nvPr/>
        </p:nvSpPr>
        <p:spPr>
          <a:xfrm>
            <a:off x="1424297" y="2446054"/>
            <a:ext cx="3980978" cy="1274286"/>
          </a:xfrm>
          <a:prstGeom prst="rect">
            <a:avLst/>
          </a:prstGeom>
          <a:noFill/>
        </p:spPr>
        <p:txBody>
          <a:bodyPr anchor="ctr">
            <a:noAutofit/>
          </a:bodyPr>
          <a:lstStyle>
            <a:defPPr>
              <a:defRPr lang="fr-FR"/>
            </a:defPPr>
            <a:lvl1pPr indent="0">
              <a:lnSpc>
                <a:spcPct val="90000"/>
              </a:lnSpc>
              <a:spcBef>
                <a:spcPts val="1800"/>
              </a:spcBef>
              <a:buSzPct val="50000"/>
              <a:buFont typeface="HelveticaNeueLT Std Lt Cn" panose="020B0406020202030204" pitchFamily="34" charset="0"/>
              <a:buNone/>
              <a:defRPr sz="1400" b="0">
                <a:solidFill>
                  <a:schemeClr val="bg2"/>
                </a:solidFill>
              </a:defRPr>
            </a:lvl1pPr>
            <a:lvl2pPr marL="447675" indent="-314325">
              <a:lnSpc>
                <a:spcPct val="90000"/>
              </a:lnSpc>
              <a:spcBef>
                <a:spcPts val="600"/>
              </a:spcBef>
              <a:buFont typeface="Arial" panose="020B0604020202020204" pitchFamily="34" charset="0"/>
              <a:buChar char="—"/>
              <a:defRPr sz="1400">
                <a:solidFill>
                  <a:schemeClr val="bg2"/>
                </a:solidFill>
              </a:defRPr>
            </a:lvl2pPr>
            <a:lvl3pPr marL="714375" indent="-171450">
              <a:lnSpc>
                <a:spcPct val="90000"/>
              </a:lnSpc>
              <a:spcBef>
                <a:spcPts val="600"/>
              </a:spcBef>
              <a:buFont typeface="Courier New" panose="02070309020205020404" pitchFamily="49" charset="0"/>
              <a:buChar char="o"/>
              <a:defRPr sz="1200">
                <a:solidFill>
                  <a:schemeClr val="bg2"/>
                </a:solidFill>
              </a:defRPr>
            </a:lvl3pPr>
            <a:lvl4pPr marL="987425" indent="-228600">
              <a:lnSpc>
                <a:spcPct val="90000"/>
              </a:lnSpc>
              <a:spcBef>
                <a:spcPts val="500"/>
              </a:spcBef>
              <a:buFont typeface="Arial" panose="020B0604020202020204" pitchFamily="34" charset="0"/>
              <a:buChar char="•"/>
              <a:defRPr sz="1100">
                <a:solidFill>
                  <a:schemeClr val="bg2"/>
                </a:solidFill>
              </a:defRPr>
            </a:lvl4pPr>
            <a:lvl5pPr marL="1262063" indent="-228600">
              <a:lnSpc>
                <a:spcPct val="90000"/>
              </a:lnSpc>
              <a:spcBef>
                <a:spcPts val="500"/>
              </a:spcBef>
              <a:buFont typeface="HelveticaNeueLT Std Lt Cn" panose="020B0406020202030204" pitchFamily="34" charset="0"/>
              <a:buChar char="−"/>
              <a:defRPr sz="1050">
                <a:solidFill>
                  <a:schemeClr val="bg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just" defTabSz="914400" rtl="0" eaLnBrk="1" fontAlgn="auto" latinLnBrk="0" hangingPunct="1">
              <a:lnSpc>
                <a:spcPct val="90000"/>
              </a:lnSpc>
              <a:spcBef>
                <a:spcPts val="1800"/>
              </a:spcBef>
              <a:spcAft>
                <a:spcPts val="0"/>
              </a:spcAft>
              <a:buClrTx/>
              <a:buSzPct val="50000"/>
              <a:buFont typeface="HelveticaNeueLT Std Lt Cn" panose="020B0406020202030204" pitchFamily="34" charset="0"/>
              <a:buNone/>
              <a:tabLst/>
              <a:defRPr/>
            </a:pPr>
            <a:r>
              <a:rPr kumimoji="0" lang="fr-FR" sz="1100" b="0" i="0" u="none" strike="noStrike" kern="1200" cap="none" spc="0" normalizeH="0" baseline="0" noProof="0" dirty="0">
                <a:ln>
                  <a:noFill/>
                </a:ln>
                <a:solidFill>
                  <a:srgbClr val="103C50"/>
                </a:solidFill>
                <a:effectLst/>
                <a:uLnTx/>
                <a:uFillTx/>
                <a:latin typeface="Barlow"/>
                <a:ea typeface="+mn-ea"/>
                <a:cs typeface="+mn-cs"/>
              </a:rPr>
              <a:t>« Je suis très satisfaite de la crèche néanmoins depuis quelques temps je suis inquiète. Je trouve qu'il y a énormément de changements que ce soit au niveau du personnel qu'au niveau de l'organisation. J'espère que cela n'a pas d'impact sur nos enfants.»</a:t>
            </a:r>
          </a:p>
          <a:p>
            <a:pPr marL="0" marR="0" lvl="0" indent="0" algn="just" defTabSz="914400" rtl="0" eaLnBrk="1" fontAlgn="auto" latinLnBrk="0" hangingPunct="1">
              <a:lnSpc>
                <a:spcPct val="90000"/>
              </a:lnSpc>
              <a:spcBef>
                <a:spcPts val="1800"/>
              </a:spcBef>
              <a:spcAft>
                <a:spcPts val="0"/>
              </a:spcAft>
              <a:buClrTx/>
              <a:buSzPct val="50000"/>
              <a:buFont typeface="HelveticaNeueLT Std Lt Cn" panose="020B0406020202030204" pitchFamily="34" charset="0"/>
              <a:buNone/>
              <a:tabLst/>
              <a:defRPr/>
            </a:pPr>
            <a:r>
              <a:rPr kumimoji="0" lang="fr-FR" sz="1100" b="0" i="0" u="none" strike="noStrike" kern="1200" cap="none" spc="0" normalizeH="0" baseline="0" noProof="0" dirty="0">
                <a:ln>
                  <a:noFill/>
                </a:ln>
                <a:solidFill>
                  <a:srgbClr val="103C50"/>
                </a:solidFill>
                <a:effectLst/>
                <a:uLnTx/>
                <a:uFillTx/>
                <a:latin typeface="Barlow"/>
                <a:ea typeface="+mn-ea"/>
                <a:cs typeface="+mn-cs"/>
              </a:rPr>
              <a:t>« Très satisfait de la crèche et de son équipé, seule remarque pour ma part le délai de prévision des plannings est un peu long, cela  peut-être compliqué en cas d'activité professionnelle d'un parent qui n'a pas autant de visibilité sur son propre planning, ce qui impose de demander et payer plus d'heures de garde que nécessaire au cas où »</a:t>
            </a:r>
          </a:p>
        </p:txBody>
      </p:sp>
      <p:sp>
        <p:nvSpPr>
          <p:cNvPr id="55" name="Espace réservé du texte 20">
            <a:extLst>
              <a:ext uri="{FF2B5EF4-FFF2-40B4-BE49-F238E27FC236}">
                <a16:creationId xmlns:a16="http://schemas.microsoft.com/office/drawing/2014/main" id="{DE159B4C-56A1-E04C-6E84-3938021EB1BA}"/>
              </a:ext>
            </a:extLst>
          </p:cNvPr>
          <p:cNvSpPr txBox="1">
            <a:spLocks/>
          </p:cNvSpPr>
          <p:nvPr/>
        </p:nvSpPr>
        <p:spPr>
          <a:xfrm>
            <a:off x="6891236" y="2428113"/>
            <a:ext cx="3980978" cy="1274286"/>
          </a:xfrm>
          <a:prstGeom prst="rect">
            <a:avLst/>
          </a:prstGeom>
          <a:noFill/>
        </p:spPr>
        <p:txBody>
          <a:bodyPr anchor="ctr">
            <a:noAutofit/>
          </a:bodyPr>
          <a:lstStyle>
            <a:defPPr>
              <a:defRPr lang="fr-FR"/>
            </a:defPPr>
            <a:lvl1pPr indent="0">
              <a:lnSpc>
                <a:spcPct val="90000"/>
              </a:lnSpc>
              <a:spcBef>
                <a:spcPts val="1800"/>
              </a:spcBef>
              <a:buSzPct val="50000"/>
              <a:buFont typeface="HelveticaNeueLT Std Lt Cn" panose="020B0406020202030204" pitchFamily="34" charset="0"/>
              <a:buNone/>
              <a:defRPr sz="1400" b="0">
                <a:solidFill>
                  <a:schemeClr val="bg2"/>
                </a:solidFill>
              </a:defRPr>
            </a:lvl1pPr>
            <a:lvl2pPr marL="447675" indent="-314325">
              <a:lnSpc>
                <a:spcPct val="90000"/>
              </a:lnSpc>
              <a:spcBef>
                <a:spcPts val="600"/>
              </a:spcBef>
              <a:buFont typeface="Arial" panose="020B0604020202020204" pitchFamily="34" charset="0"/>
              <a:buChar char="—"/>
              <a:defRPr sz="1400">
                <a:solidFill>
                  <a:schemeClr val="bg2"/>
                </a:solidFill>
              </a:defRPr>
            </a:lvl2pPr>
            <a:lvl3pPr marL="714375" indent="-171450">
              <a:lnSpc>
                <a:spcPct val="90000"/>
              </a:lnSpc>
              <a:spcBef>
                <a:spcPts val="600"/>
              </a:spcBef>
              <a:buFont typeface="Courier New" panose="02070309020205020404" pitchFamily="49" charset="0"/>
              <a:buChar char="o"/>
              <a:defRPr sz="1200">
                <a:solidFill>
                  <a:schemeClr val="bg2"/>
                </a:solidFill>
              </a:defRPr>
            </a:lvl3pPr>
            <a:lvl4pPr marL="987425" indent="-228600">
              <a:lnSpc>
                <a:spcPct val="90000"/>
              </a:lnSpc>
              <a:spcBef>
                <a:spcPts val="500"/>
              </a:spcBef>
              <a:buFont typeface="Arial" panose="020B0604020202020204" pitchFamily="34" charset="0"/>
              <a:buChar char="•"/>
              <a:defRPr sz="1100">
                <a:solidFill>
                  <a:schemeClr val="bg2"/>
                </a:solidFill>
              </a:defRPr>
            </a:lvl4pPr>
            <a:lvl5pPr marL="1262063" indent="-228600">
              <a:lnSpc>
                <a:spcPct val="90000"/>
              </a:lnSpc>
              <a:spcBef>
                <a:spcPts val="500"/>
              </a:spcBef>
              <a:buFont typeface="HelveticaNeueLT Std Lt Cn" panose="020B0406020202030204" pitchFamily="34" charset="0"/>
              <a:buChar char="−"/>
              <a:defRPr sz="1050">
                <a:solidFill>
                  <a:schemeClr val="bg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just" defTabSz="914400" rtl="0" eaLnBrk="1" fontAlgn="auto" latinLnBrk="0" hangingPunct="1">
              <a:lnSpc>
                <a:spcPct val="90000"/>
              </a:lnSpc>
              <a:spcBef>
                <a:spcPts val="1800"/>
              </a:spcBef>
              <a:spcAft>
                <a:spcPts val="0"/>
              </a:spcAft>
              <a:buClrTx/>
              <a:buSzPct val="50000"/>
              <a:buFont typeface="HelveticaNeueLT Std Lt Cn" panose="020B0406020202030204" pitchFamily="34" charset="0"/>
              <a:buNone/>
              <a:tabLst/>
              <a:defRPr/>
            </a:pPr>
            <a:r>
              <a:rPr kumimoji="0" lang="fr-FR" sz="1100" b="0" i="0" u="none" strike="noStrike" kern="1200" cap="none" spc="0" normalizeH="0" baseline="0" noProof="0" dirty="0">
                <a:ln>
                  <a:noFill/>
                </a:ln>
                <a:solidFill>
                  <a:srgbClr val="103C50"/>
                </a:solidFill>
                <a:effectLst/>
                <a:uLnTx/>
                <a:uFillTx/>
                <a:latin typeface="Barlow"/>
                <a:ea typeface="+mn-ea"/>
                <a:cs typeface="+mn-cs"/>
              </a:rPr>
              <a:t>« J’aimerais qu'il y ait une meilleure transmission des événements de la journée par le personnel, de préférence de manière orale. Cela permettrait d’avoir un échange plus direct et détaillé sur le déroulement de la journée de mon enfant, ses activités, ses comportements, ainsi que ses éventuels besoins ou préoccupations.»</a:t>
            </a:r>
          </a:p>
          <a:p>
            <a:pPr marL="0" marR="0" lvl="0" indent="0" algn="just" defTabSz="914400" rtl="0" eaLnBrk="1" fontAlgn="auto" latinLnBrk="0" hangingPunct="1">
              <a:lnSpc>
                <a:spcPct val="90000"/>
              </a:lnSpc>
              <a:spcBef>
                <a:spcPts val="1800"/>
              </a:spcBef>
              <a:spcAft>
                <a:spcPts val="0"/>
              </a:spcAft>
              <a:buClrTx/>
              <a:buSzPct val="50000"/>
              <a:buFont typeface="HelveticaNeueLT Std Lt Cn" panose="020B0406020202030204" pitchFamily="34" charset="0"/>
              <a:buNone/>
              <a:tabLst/>
              <a:defRPr/>
            </a:pPr>
            <a:r>
              <a:rPr kumimoji="0" lang="fr-FR" sz="1100" b="0" i="0" u="none" strike="noStrike" kern="1200" cap="none" spc="0" normalizeH="0" baseline="0" noProof="0" dirty="0">
                <a:ln>
                  <a:noFill/>
                </a:ln>
                <a:solidFill>
                  <a:srgbClr val="103C50"/>
                </a:solidFill>
                <a:effectLst/>
                <a:uLnTx/>
                <a:uFillTx/>
                <a:latin typeface="Barlow"/>
                <a:ea typeface="+mn-ea"/>
                <a:cs typeface="+mn-cs"/>
              </a:rPr>
              <a:t>« 1. Plus de photos de nos enfants !  2. Être avertis quand il a des maladies contagieuses comme la varicelle. 3. Avoir une réponse quand on signale sont enfant absent (pas laisser les parents dans le doute de savoir si oui ou non la crèche a reçu le message) »</a:t>
            </a:r>
          </a:p>
        </p:txBody>
      </p:sp>
      <p:sp>
        <p:nvSpPr>
          <p:cNvPr id="56" name="Espace réservé du texte 20">
            <a:extLst>
              <a:ext uri="{FF2B5EF4-FFF2-40B4-BE49-F238E27FC236}">
                <a16:creationId xmlns:a16="http://schemas.microsoft.com/office/drawing/2014/main" id="{7357CB2E-24A7-3C8D-D0FB-CDBC26059225}"/>
              </a:ext>
            </a:extLst>
          </p:cNvPr>
          <p:cNvSpPr txBox="1">
            <a:spLocks/>
          </p:cNvSpPr>
          <p:nvPr/>
        </p:nvSpPr>
        <p:spPr>
          <a:xfrm>
            <a:off x="6906415" y="5049539"/>
            <a:ext cx="3980978" cy="1274286"/>
          </a:xfrm>
          <a:prstGeom prst="rect">
            <a:avLst/>
          </a:prstGeom>
          <a:noFill/>
        </p:spPr>
        <p:txBody>
          <a:bodyPr anchor="ctr">
            <a:noAutofit/>
          </a:bodyPr>
          <a:lstStyle>
            <a:defPPr>
              <a:defRPr lang="fr-FR"/>
            </a:defPPr>
            <a:lvl1pPr indent="0">
              <a:lnSpc>
                <a:spcPct val="90000"/>
              </a:lnSpc>
              <a:spcBef>
                <a:spcPts val="1800"/>
              </a:spcBef>
              <a:buSzPct val="50000"/>
              <a:buFont typeface="HelveticaNeueLT Std Lt Cn" panose="020B0406020202030204" pitchFamily="34" charset="0"/>
              <a:buNone/>
              <a:defRPr sz="1400" b="0">
                <a:solidFill>
                  <a:schemeClr val="bg2"/>
                </a:solidFill>
              </a:defRPr>
            </a:lvl1pPr>
            <a:lvl2pPr marL="447675" indent="-314325">
              <a:lnSpc>
                <a:spcPct val="90000"/>
              </a:lnSpc>
              <a:spcBef>
                <a:spcPts val="600"/>
              </a:spcBef>
              <a:buFont typeface="Arial" panose="020B0604020202020204" pitchFamily="34" charset="0"/>
              <a:buChar char="—"/>
              <a:defRPr sz="1400">
                <a:solidFill>
                  <a:schemeClr val="bg2"/>
                </a:solidFill>
              </a:defRPr>
            </a:lvl2pPr>
            <a:lvl3pPr marL="714375" indent="-171450">
              <a:lnSpc>
                <a:spcPct val="90000"/>
              </a:lnSpc>
              <a:spcBef>
                <a:spcPts val="600"/>
              </a:spcBef>
              <a:buFont typeface="Courier New" panose="02070309020205020404" pitchFamily="49" charset="0"/>
              <a:buChar char="o"/>
              <a:defRPr sz="1200">
                <a:solidFill>
                  <a:schemeClr val="bg2"/>
                </a:solidFill>
              </a:defRPr>
            </a:lvl3pPr>
            <a:lvl4pPr marL="987425" indent="-228600">
              <a:lnSpc>
                <a:spcPct val="90000"/>
              </a:lnSpc>
              <a:spcBef>
                <a:spcPts val="500"/>
              </a:spcBef>
              <a:buFont typeface="Arial" panose="020B0604020202020204" pitchFamily="34" charset="0"/>
              <a:buChar char="•"/>
              <a:defRPr sz="1100">
                <a:solidFill>
                  <a:schemeClr val="bg2"/>
                </a:solidFill>
              </a:defRPr>
            </a:lvl4pPr>
            <a:lvl5pPr marL="1262063" indent="-228600">
              <a:lnSpc>
                <a:spcPct val="90000"/>
              </a:lnSpc>
              <a:spcBef>
                <a:spcPts val="500"/>
              </a:spcBef>
              <a:buFont typeface="HelveticaNeueLT Std Lt Cn" panose="020B0406020202030204" pitchFamily="34" charset="0"/>
              <a:buChar char="−"/>
              <a:defRPr sz="1050">
                <a:solidFill>
                  <a:schemeClr val="bg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just" defTabSz="914400" rtl="0" eaLnBrk="1" fontAlgn="auto" latinLnBrk="0" hangingPunct="1">
              <a:lnSpc>
                <a:spcPct val="90000"/>
              </a:lnSpc>
              <a:spcBef>
                <a:spcPts val="1800"/>
              </a:spcBef>
              <a:spcAft>
                <a:spcPts val="0"/>
              </a:spcAft>
              <a:buClrTx/>
              <a:buSzPct val="50000"/>
              <a:buFont typeface="HelveticaNeueLT Std Lt Cn" panose="020B0406020202030204" pitchFamily="34" charset="0"/>
              <a:buNone/>
              <a:tabLst/>
              <a:defRPr/>
            </a:pPr>
            <a:r>
              <a:rPr kumimoji="0" lang="fr-FR" sz="1100" b="0" i="0" u="none" strike="noStrike" kern="1200" cap="none" spc="0" normalizeH="0" baseline="0" noProof="0" dirty="0">
                <a:ln>
                  <a:noFill/>
                </a:ln>
                <a:solidFill>
                  <a:srgbClr val="103C50"/>
                </a:solidFill>
                <a:effectLst/>
                <a:uLnTx/>
                <a:uFillTx/>
                <a:latin typeface="Barlow"/>
                <a:ea typeface="+mn-ea"/>
                <a:cs typeface="+mn-cs"/>
              </a:rPr>
              <a:t>« Équipe au top. Très professionnelle et à l'écoute. Je recommande à 100%»</a:t>
            </a:r>
          </a:p>
          <a:p>
            <a:pPr marL="0" marR="0" lvl="0" indent="0" algn="just" defTabSz="914400" rtl="0" eaLnBrk="1" fontAlgn="auto" latinLnBrk="0" hangingPunct="1">
              <a:lnSpc>
                <a:spcPct val="90000"/>
              </a:lnSpc>
              <a:spcBef>
                <a:spcPts val="1800"/>
              </a:spcBef>
              <a:spcAft>
                <a:spcPts val="0"/>
              </a:spcAft>
              <a:buClrTx/>
              <a:buSzPct val="50000"/>
              <a:buFont typeface="HelveticaNeueLT Std Lt Cn" panose="020B0406020202030204" pitchFamily="34" charset="0"/>
              <a:buNone/>
              <a:tabLst/>
              <a:defRPr/>
            </a:pPr>
            <a:r>
              <a:rPr kumimoji="0" lang="fr-FR" sz="1100" b="0" i="0" u="none" strike="noStrike" kern="1200" cap="none" spc="0" normalizeH="0" baseline="0" noProof="0" dirty="0">
                <a:ln>
                  <a:noFill/>
                </a:ln>
                <a:solidFill>
                  <a:srgbClr val="103C50"/>
                </a:solidFill>
                <a:effectLst/>
                <a:uLnTx/>
                <a:uFillTx/>
                <a:latin typeface="Barlow"/>
                <a:ea typeface="+mn-ea"/>
                <a:cs typeface="+mn-cs"/>
              </a:rPr>
              <a:t>« Merci à toute l'équipe de la crèche, vous êtes vraiment au top ! Nous sommes plus que ravis de l'accueil que vous proposez aux enfants, ne changez rien ! »</a:t>
            </a:r>
          </a:p>
          <a:p>
            <a:pPr marL="0" marR="0" lvl="0" indent="0" algn="just" defTabSz="914400" rtl="0" eaLnBrk="1" fontAlgn="auto" latinLnBrk="0" hangingPunct="1">
              <a:lnSpc>
                <a:spcPct val="90000"/>
              </a:lnSpc>
              <a:spcBef>
                <a:spcPts val="1800"/>
              </a:spcBef>
              <a:spcAft>
                <a:spcPts val="0"/>
              </a:spcAft>
              <a:buClrTx/>
              <a:buSzPct val="50000"/>
              <a:buFont typeface="HelveticaNeueLT Std Lt Cn" panose="020B0406020202030204" pitchFamily="34" charset="0"/>
              <a:buNone/>
              <a:tabLst/>
              <a:defRPr/>
            </a:pPr>
            <a:r>
              <a:rPr lang="fr-FR" sz="1100" dirty="0">
                <a:solidFill>
                  <a:srgbClr val="103C50"/>
                </a:solidFill>
                <a:latin typeface="Barlow"/>
              </a:rPr>
              <a:t>« Pas de problème en ce moment. La démarche mise en œuvre depuis le changement de direction permet une amélioration continue. Tant qu'elle est appliquée, tous les problèmes rencontrés au fur et à mesure seront résolus. »</a:t>
            </a:r>
            <a:endParaRPr kumimoji="0" lang="en-GB" sz="1100" b="0" i="0" u="none" strike="noStrike" kern="1200" cap="none" spc="0" normalizeH="0" baseline="0" noProof="0" dirty="0">
              <a:ln>
                <a:noFill/>
              </a:ln>
              <a:solidFill>
                <a:srgbClr val="103C50"/>
              </a:solidFill>
              <a:effectLst/>
              <a:uLnTx/>
              <a:uFillTx/>
              <a:latin typeface="Barlow"/>
              <a:ea typeface="+mn-ea"/>
              <a:cs typeface="+mn-cs"/>
            </a:endParaRPr>
          </a:p>
        </p:txBody>
      </p:sp>
    </p:spTree>
    <p:extLst>
      <p:ext uri="{BB962C8B-B14F-4D97-AF65-F5344CB8AC3E}">
        <p14:creationId xmlns:p14="http://schemas.microsoft.com/office/powerpoint/2010/main" val="2537041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15AD07-7C1F-3A57-7E6D-5F53A76C2350}"/>
              </a:ext>
            </a:extLst>
          </p:cNvPr>
          <p:cNvSpPr/>
          <p:nvPr/>
        </p:nvSpPr>
        <p:spPr>
          <a:xfrm>
            <a:off x="0" y="-3103"/>
            <a:ext cx="12192000" cy="1274320"/>
          </a:xfrm>
          <a:prstGeom prst="rect">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prstClr val="white"/>
              </a:solidFill>
              <a:effectLst/>
              <a:uLnTx/>
              <a:uFillTx/>
              <a:latin typeface="Barlow"/>
              <a:ea typeface="+mn-ea"/>
              <a:cs typeface="+mn-cs"/>
            </a:endParaRPr>
          </a:p>
        </p:txBody>
      </p:sp>
      <p:grpSp>
        <p:nvGrpSpPr>
          <p:cNvPr id="8" name="Groupe 7">
            <a:extLst>
              <a:ext uri="{FF2B5EF4-FFF2-40B4-BE49-F238E27FC236}">
                <a16:creationId xmlns:a16="http://schemas.microsoft.com/office/drawing/2014/main" id="{DA6101B1-7F65-842A-5EC0-0E9D4AAADCAA}"/>
              </a:ext>
            </a:extLst>
          </p:cNvPr>
          <p:cNvGrpSpPr/>
          <p:nvPr/>
        </p:nvGrpSpPr>
        <p:grpSpPr>
          <a:xfrm>
            <a:off x="11186607" y="265913"/>
            <a:ext cx="683543" cy="445970"/>
            <a:chOff x="8051801" y="304800"/>
            <a:chExt cx="781050" cy="509588"/>
          </a:xfrm>
        </p:grpSpPr>
        <p:sp>
          <p:nvSpPr>
            <p:cNvPr id="9" name="Freeform 41">
              <a:extLst>
                <a:ext uri="{FF2B5EF4-FFF2-40B4-BE49-F238E27FC236}">
                  <a16:creationId xmlns:a16="http://schemas.microsoft.com/office/drawing/2014/main" id="{4AD5BE6B-C23A-8799-059E-E9CC4B16BED6}"/>
                </a:ext>
              </a:extLst>
            </p:cNvPr>
            <p:cNvSpPr>
              <a:spLocks/>
            </p:cNvSpPr>
            <p:nvPr/>
          </p:nvSpPr>
          <p:spPr bwMode="auto">
            <a:xfrm>
              <a:off x="8051801" y="322263"/>
              <a:ext cx="68263" cy="101600"/>
            </a:xfrm>
            <a:custGeom>
              <a:avLst/>
              <a:gdLst>
                <a:gd name="T0" fmla="*/ 4 w 16"/>
                <a:gd name="T1" fmla="*/ 24 h 24"/>
                <a:gd name="T2" fmla="*/ 12 w 16"/>
                <a:gd name="T3" fmla="*/ 24 h 24"/>
                <a:gd name="T4" fmla="*/ 16 w 16"/>
                <a:gd name="T5" fmla="*/ 20 h 24"/>
                <a:gd name="T6" fmla="*/ 16 w 16"/>
                <a:gd name="T7" fmla="*/ 4 h 24"/>
                <a:gd name="T8" fmla="*/ 12 w 16"/>
                <a:gd name="T9" fmla="*/ 0 h 24"/>
                <a:gd name="T10" fmla="*/ 4 w 16"/>
                <a:gd name="T11" fmla="*/ 0 h 24"/>
                <a:gd name="T12" fmla="*/ 0 w 16"/>
                <a:gd name="T13" fmla="*/ 4 h 24"/>
                <a:gd name="T14" fmla="*/ 0 w 16"/>
                <a:gd name="T15" fmla="*/ 20 h 24"/>
                <a:gd name="T16" fmla="*/ 4 w 16"/>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4" y="24"/>
                  </a:moveTo>
                  <a:cubicBezTo>
                    <a:pt x="12" y="24"/>
                    <a:pt x="12" y="24"/>
                    <a:pt x="12" y="24"/>
                  </a:cubicBezTo>
                  <a:cubicBezTo>
                    <a:pt x="14" y="24"/>
                    <a:pt x="16" y="22"/>
                    <a:pt x="16" y="20"/>
                  </a:cubicBezTo>
                  <a:cubicBezTo>
                    <a:pt x="16" y="4"/>
                    <a:pt x="16" y="4"/>
                    <a:pt x="16" y="4"/>
                  </a:cubicBezTo>
                  <a:cubicBezTo>
                    <a:pt x="16" y="2"/>
                    <a:pt x="14" y="0"/>
                    <a:pt x="12" y="0"/>
                  </a:cubicBezTo>
                  <a:cubicBezTo>
                    <a:pt x="4" y="0"/>
                    <a:pt x="4" y="0"/>
                    <a:pt x="4" y="0"/>
                  </a:cubicBezTo>
                  <a:cubicBezTo>
                    <a:pt x="2" y="0"/>
                    <a:pt x="0" y="2"/>
                    <a:pt x="0" y="4"/>
                  </a:cubicBezTo>
                  <a:cubicBezTo>
                    <a:pt x="0" y="20"/>
                    <a:pt x="0" y="20"/>
                    <a:pt x="0" y="20"/>
                  </a:cubicBezTo>
                  <a:cubicBezTo>
                    <a:pt x="0" y="22"/>
                    <a:pt x="2" y="24"/>
                    <a:pt x="4" y="24"/>
                  </a:cubicBezTo>
                  <a:close/>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103C50"/>
                </a:solidFill>
                <a:effectLst/>
                <a:uLnTx/>
                <a:uFillTx/>
                <a:latin typeface="Barlow"/>
                <a:ea typeface="+mn-ea"/>
                <a:cs typeface="+mn-cs"/>
              </a:endParaRPr>
            </a:p>
          </p:txBody>
        </p:sp>
        <p:sp>
          <p:nvSpPr>
            <p:cNvPr id="10" name="Freeform 42">
              <a:extLst>
                <a:ext uri="{FF2B5EF4-FFF2-40B4-BE49-F238E27FC236}">
                  <a16:creationId xmlns:a16="http://schemas.microsoft.com/office/drawing/2014/main" id="{CF3C4344-C835-14FF-1C96-5B44ECE13E3D}"/>
                </a:ext>
              </a:extLst>
            </p:cNvPr>
            <p:cNvSpPr>
              <a:spLocks/>
            </p:cNvSpPr>
            <p:nvPr/>
          </p:nvSpPr>
          <p:spPr bwMode="auto">
            <a:xfrm>
              <a:off x="8526463" y="322263"/>
              <a:ext cx="68263" cy="101600"/>
            </a:xfrm>
            <a:custGeom>
              <a:avLst/>
              <a:gdLst>
                <a:gd name="T0" fmla="*/ 16 w 16"/>
                <a:gd name="T1" fmla="*/ 24 h 24"/>
                <a:gd name="T2" fmla="*/ 16 w 16"/>
                <a:gd name="T3" fmla="*/ 4 h 24"/>
                <a:gd name="T4" fmla="*/ 12 w 16"/>
                <a:gd name="T5" fmla="*/ 0 h 24"/>
                <a:gd name="T6" fmla="*/ 4 w 16"/>
                <a:gd name="T7" fmla="*/ 0 h 24"/>
                <a:gd name="T8" fmla="*/ 0 w 16"/>
                <a:gd name="T9" fmla="*/ 4 h 24"/>
                <a:gd name="T10" fmla="*/ 0 w 16"/>
                <a:gd name="T11" fmla="*/ 12 h 24"/>
              </a:gdLst>
              <a:ahLst/>
              <a:cxnLst>
                <a:cxn ang="0">
                  <a:pos x="T0" y="T1"/>
                </a:cxn>
                <a:cxn ang="0">
                  <a:pos x="T2" y="T3"/>
                </a:cxn>
                <a:cxn ang="0">
                  <a:pos x="T4" y="T5"/>
                </a:cxn>
                <a:cxn ang="0">
                  <a:pos x="T6" y="T7"/>
                </a:cxn>
                <a:cxn ang="0">
                  <a:pos x="T8" y="T9"/>
                </a:cxn>
                <a:cxn ang="0">
                  <a:pos x="T10" y="T11"/>
                </a:cxn>
              </a:cxnLst>
              <a:rect l="0" t="0" r="r" b="b"/>
              <a:pathLst>
                <a:path w="16" h="24">
                  <a:moveTo>
                    <a:pt x="16" y="24"/>
                  </a:moveTo>
                  <a:cubicBezTo>
                    <a:pt x="16" y="4"/>
                    <a:pt x="16" y="4"/>
                    <a:pt x="16" y="4"/>
                  </a:cubicBezTo>
                  <a:cubicBezTo>
                    <a:pt x="16" y="2"/>
                    <a:pt x="14" y="0"/>
                    <a:pt x="12" y="0"/>
                  </a:cubicBezTo>
                  <a:cubicBezTo>
                    <a:pt x="4" y="0"/>
                    <a:pt x="4" y="0"/>
                    <a:pt x="4" y="0"/>
                  </a:cubicBezTo>
                  <a:cubicBezTo>
                    <a:pt x="2" y="0"/>
                    <a:pt x="0" y="2"/>
                    <a:pt x="0" y="4"/>
                  </a:cubicBezTo>
                  <a:cubicBezTo>
                    <a:pt x="0" y="12"/>
                    <a:pt x="0" y="12"/>
                    <a:pt x="0" y="12"/>
                  </a:cubicBez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103C50"/>
                </a:solidFill>
                <a:effectLst/>
                <a:uLnTx/>
                <a:uFillTx/>
                <a:latin typeface="Barlow"/>
                <a:ea typeface="+mn-ea"/>
                <a:cs typeface="+mn-cs"/>
              </a:endParaRPr>
            </a:p>
          </p:txBody>
        </p:sp>
        <p:sp>
          <p:nvSpPr>
            <p:cNvPr id="11" name="Freeform 43">
              <a:extLst>
                <a:ext uri="{FF2B5EF4-FFF2-40B4-BE49-F238E27FC236}">
                  <a16:creationId xmlns:a16="http://schemas.microsoft.com/office/drawing/2014/main" id="{1FE6EE0B-37F0-503B-3E71-D20271B0204B}"/>
                </a:ext>
              </a:extLst>
            </p:cNvPr>
            <p:cNvSpPr>
              <a:spLocks/>
            </p:cNvSpPr>
            <p:nvPr/>
          </p:nvSpPr>
          <p:spPr bwMode="auto">
            <a:xfrm>
              <a:off x="8289926" y="322263"/>
              <a:ext cx="66675" cy="101600"/>
            </a:xfrm>
            <a:custGeom>
              <a:avLst/>
              <a:gdLst>
                <a:gd name="T0" fmla="*/ 16 w 16"/>
                <a:gd name="T1" fmla="*/ 12 h 24"/>
                <a:gd name="T2" fmla="*/ 16 w 16"/>
                <a:gd name="T3" fmla="*/ 4 h 24"/>
                <a:gd name="T4" fmla="*/ 12 w 16"/>
                <a:gd name="T5" fmla="*/ 0 h 24"/>
                <a:gd name="T6" fmla="*/ 4 w 16"/>
                <a:gd name="T7" fmla="*/ 0 h 24"/>
                <a:gd name="T8" fmla="*/ 0 w 16"/>
                <a:gd name="T9" fmla="*/ 4 h 24"/>
                <a:gd name="T10" fmla="*/ 0 w 16"/>
                <a:gd name="T11" fmla="*/ 24 h 24"/>
              </a:gdLst>
              <a:ahLst/>
              <a:cxnLst>
                <a:cxn ang="0">
                  <a:pos x="T0" y="T1"/>
                </a:cxn>
                <a:cxn ang="0">
                  <a:pos x="T2" y="T3"/>
                </a:cxn>
                <a:cxn ang="0">
                  <a:pos x="T4" y="T5"/>
                </a:cxn>
                <a:cxn ang="0">
                  <a:pos x="T6" y="T7"/>
                </a:cxn>
                <a:cxn ang="0">
                  <a:pos x="T8" y="T9"/>
                </a:cxn>
                <a:cxn ang="0">
                  <a:pos x="T10" y="T11"/>
                </a:cxn>
              </a:cxnLst>
              <a:rect l="0" t="0" r="r" b="b"/>
              <a:pathLst>
                <a:path w="16" h="24">
                  <a:moveTo>
                    <a:pt x="16" y="12"/>
                  </a:moveTo>
                  <a:cubicBezTo>
                    <a:pt x="16" y="4"/>
                    <a:pt x="16" y="4"/>
                    <a:pt x="16" y="4"/>
                  </a:cubicBezTo>
                  <a:cubicBezTo>
                    <a:pt x="16" y="2"/>
                    <a:pt x="14" y="0"/>
                    <a:pt x="12" y="0"/>
                  </a:cubicBezTo>
                  <a:cubicBezTo>
                    <a:pt x="4" y="0"/>
                    <a:pt x="4" y="0"/>
                    <a:pt x="4" y="0"/>
                  </a:cubicBezTo>
                  <a:cubicBezTo>
                    <a:pt x="2" y="0"/>
                    <a:pt x="0" y="2"/>
                    <a:pt x="0" y="4"/>
                  </a:cubicBezTo>
                  <a:cubicBezTo>
                    <a:pt x="0" y="24"/>
                    <a:pt x="0" y="24"/>
                    <a:pt x="0" y="24"/>
                  </a:cubicBez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103C50"/>
                </a:solidFill>
                <a:effectLst/>
                <a:uLnTx/>
                <a:uFillTx/>
                <a:latin typeface="Barlow"/>
                <a:ea typeface="+mn-ea"/>
                <a:cs typeface="+mn-cs"/>
              </a:endParaRPr>
            </a:p>
          </p:txBody>
        </p:sp>
        <p:sp>
          <p:nvSpPr>
            <p:cNvPr id="12" name="Freeform 44">
              <a:extLst>
                <a:ext uri="{FF2B5EF4-FFF2-40B4-BE49-F238E27FC236}">
                  <a16:creationId xmlns:a16="http://schemas.microsoft.com/office/drawing/2014/main" id="{290E4861-9C12-D802-7A98-0C488A46A1FD}"/>
                </a:ext>
              </a:extLst>
            </p:cNvPr>
            <p:cNvSpPr>
              <a:spLocks/>
            </p:cNvSpPr>
            <p:nvPr/>
          </p:nvSpPr>
          <p:spPr bwMode="auto">
            <a:xfrm>
              <a:off x="8678863" y="509588"/>
              <a:ext cx="68263" cy="101600"/>
            </a:xfrm>
            <a:custGeom>
              <a:avLst/>
              <a:gdLst>
                <a:gd name="T0" fmla="*/ 12 w 16"/>
                <a:gd name="T1" fmla="*/ 24 h 24"/>
                <a:gd name="T2" fmla="*/ 4 w 16"/>
                <a:gd name="T3" fmla="*/ 24 h 24"/>
                <a:gd name="T4" fmla="*/ 0 w 16"/>
                <a:gd name="T5" fmla="*/ 20 h 24"/>
                <a:gd name="T6" fmla="*/ 0 w 16"/>
                <a:gd name="T7" fmla="*/ 4 h 24"/>
                <a:gd name="T8" fmla="*/ 4 w 16"/>
                <a:gd name="T9" fmla="*/ 0 h 24"/>
                <a:gd name="T10" fmla="*/ 12 w 16"/>
                <a:gd name="T11" fmla="*/ 0 h 24"/>
                <a:gd name="T12" fmla="*/ 16 w 16"/>
                <a:gd name="T13" fmla="*/ 4 h 24"/>
                <a:gd name="T14" fmla="*/ 16 w 16"/>
                <a:gd name="T15" fmla="*/ 20 h 24"/>
                <a:gd name="T16" fmla="*/ 12 w 16"/>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12" y="24"/>
                  </a:moveTo>
                  <a:cubicBezTo>
                    <a:pt x="4" y="24"/>
                    <a:pt x="4" y="24"/>
                    <a:pt x="4" y="24"/>
                  </a:cubicBezTo>
                  <a:cubicBezTo>
                    <a:pt x="2" y="24"/>
                    <a:pt x="0" y="22"/>
                    <a:pt x="0" y="20"/>
                  </a:cubicBezTo>
                  <a:cubicBezTo>
                    <a:pt x="0" y="4"/>
                    <a:pt x="0" y="4"/>
                    <a:pt x="0" y="4"/>
                  </a:cubicBezTo>
                  <a:cubicBezTo>
                    <a:pt x="0" y="2"/>
                    <a:pt x="2" y="0"/>
                    <a:pt x="4" y="0"/>
                  </a:cubicBezTo>
                  <a:cubicBezTo>
                    <a:pt x="12" y="0"/>
                    <a:pt x="12" y="0"/>
                    <a:pt x="12" y="0"/>
                  </a:cubicBezTo>
                  <a:cubicBezTo>
                    <a:pt x="14" y="0"/>
                    <a:pt x="16" y="2"/>
                    <a:pt x="16" y="4"/>
                  </a:cubicBezTo>
                  <a:cubicBezTo>
                    <a:pt x="16" y="20"/>
                    <a:pt x="16" y="20"/>
                    <a:pt x="16" y="20"/>
                  </a:cubicBezTo>
                  <a:cubicBezTo>
                    <a:pt x="16" y="22"/>
                    <a:pt x="14" y="24"/>
                    <a:pt x="12" y="24"/>
                  </a:cubicBezTo>
                  <a:close/>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103C50"/>
                </a:solidFill>
                <a:effectLst/>
                <a:uLnTx/>
                <a:uFillTx/>
                <a:latin typeface="Barlow"/>
                <a:ea typeface="+mn-ea"/>
                <a:cs typeface="+mn-cs"/>
              </a:endParaRPr>
            </a:p>
          </p:txBody>
        </p:sp>
        <p:sp>
          <p:nvSpPr>
            <p:cNvPr id="13" name="Freeform 45">
              <a:extLst>
                <a:ext uri="{FF2B5EF4-FFF2-40B4-BE49-F238E27FC236}">
                  <a16:creationId xmlns:a16="http://schemas.microsoft.com/office/drawing/2014/main" id="{39602811-5F8D-8BC2-CA60-4FF86D7F987B}"/>
                </a:ext>
              </a:extLst>
            </p:cNvPr>
            <p:cNvSpPr>
              <a:spLocks/>
            </p:cNvSpPr>
            <p:nvPr/>
          </p:nvSpPr>
          <p:spPr bwMode="auto">
            <a:xfrm>
              <a:off x="8678863" y="695325"/>
              <a:ext cx="68263" cy="101600"/>
            </a:xfrm>
            <a:custGeom>
              <a:avLst/>
              <a:gdLst>
                <a:gd name="T0" fmla="*/ 0 w 16"/>
                <a:gd name="T1" fmla="*/ 8 h 24"/>
                <a:gd name="T2" fmla="*/ 0 w 16"/>
                <a:gd name="T3" fmla="*/ 4 h 24"/>
                <a:gd name="T4" fmla="*/ 4 w 16"/>
                <a:gd name="T5" fmla="*/ 0 h 24"/>
                <a:gd name="T6" fmla="*/ 12 w 16"/>
                <a:gd name="T7" fmla="*/ 0 h 24"/>
                <a:gd name="T8" fmla="*/ 16 w 16"/>
                <a:gd name="T9" fmla="*/ 4 h 24"/>
                <a:gd name="T10" fmla="*/ 16 w 16"/>
                <a:gd name="T11" fmla="*/ 20 h 24"/>
                <a:gd name="T12" fmla="*/ 12 w 16"/>
                <a:gd name="T13" fmla="*/ 24 h 24"/>
                <a:gd name="T14" fmla="*/ 8 w 16"/>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4">
                  <a:moveTo>
                    <a:pt x="0" y="8"/>
                  </a:moveTo>
                  <a:cubicBezTo>
                    <a:pt x="0" y="4"/>
                    <a:pt x="0" y="4"/>
                    <a:pt x="0" y="4"/>
                  </a:cubicBezTo>
                  <a:cubicBezTo>
                    <a:pt x="0" y="2"/>
                    <a:pt x="2" y="0"/>
                    <a:pt x="4" y="0"/>
                  </a:cubicBezTo>
                  <a:cubicBezTo>
                    <a:pt x="12" y="0"/>
                    <a:pt x="12" y="0"/>
                    <a:pt x="12" y="0"/>
                  </a:cubicBezTo>
                  <a:cubicBezTo>
                    <a:pt x="14" y="0"/>
                    <a:pt x="16" y="2"/>
                    <a:pt x="16" y="4"/>
                  </a:cubicBezTo>
                  <a:cubicBezTo>
                    <a:pt x="16" y="20"/>
                    <a:pt x="16" y="20"/>
                    <a:pt x="16" y="20"/>
                  </a:cubicBezTo>
                  <a:cubicBezTo>
                    <a:pt x="16" y="22"/>
                    <a:pt x="14" y="24"/>
                    <a:pt x="12" y="24"/>
                  </a:cubicBezTo>
                  <a:cubicBezTo>
                    <a:pt x="8" y="24"/>
                    <a:pt x="8" y="24"/>
                    <a:pt x="8" y="24"/>
                  </a:cubicBez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103C50"/>
                </a:solidFill>
                <a:effectLst/>
                <a:uLnTx/>
                <a:uFillTx/>
                <a:latin typeface="Barlow"/>
                <a:ea typeface="+mn-ea"/>
                <a:cs typeface="+mn-cs"/>
              </a:endParaRPr>
            </a:p>
          </p:txBody>
        </p:sp>
        <p:sp>
          <p:nvSpPr>
            <p:cNvPr id="14" name="Line 46">
              <a:extLst>
                <a:ext uri="{FF2B5EF4-FFF2-40B4-BE49-F238E27FC236}">
                  <a16:creationId xmlns:a16="http://schemas.microsoft.com/office/drawing/2014/main" id="{A0DA84FC-046A-AB1A-DC25-0C61F76E6387}"/>
                </a:ext>
              </a:extLst>
            </p:cNvPr>
            <p:cNvSpPr>
              <a:spLocks noChangeShapeType="1"/>
            </p:cNvSpPr>
            <p:nvPr/>
          </p:nvSpPr>
          <p:spPr bwMode="auto">
            <a:xfrm>
              <a:off x="8204201" y="304800"/>
              <a:ext cx="0" cy="136525"/>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103C50"/>
                </a:solidFill>
                <a:effectLst/>
                <a:uLnTx/>
                <a:uFillTx/>
                <a:latin typeface="Barlow"/>
                <a:ea typeface="+mn-ea"/>
                <a:cs typeface="+mn-cs"/>
              </a:endParaRPr>
            </a:p>
          </p:txBody>
        </p:sp>
        <p:sp>
          <p:nvSpPr>
            <p:cNvPr id="15" name="Line 47">
              <a:extLst>
                <a:ext uri="{FF2B5EF4-FFF2-40B4-BE49-F238E27FC236}">
                  <a16:creationId xmlns:a16="http://schemas.microsoft.com/office/drawing/2014/main" id="{767BDEAE-A556-73A9-6D5C-79E2CB26A8FA}"/>
                </a:ext>
              </a:extLst>
            </p:cNvPr>
            <p:cNvSpPr>
              <a:spLocks noChangeShapeType="1"/>
            </p:cNvSpPr>
            <p:nvPr/>
          </p:nvSpPr>
          <p:spPr bwMode="auto">
            <a:xfrm>
              <a:off x="8442326" y="304800"/>
              <a:ext cx="0" cy="6826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103C50"/>
                </a:solidFill>
                <a:effectLst/>
                <a:uLnTx/>
                <a:uFillTx/>
                <a:latin typeface="Barlow"/>
                <a:ea typeface="+mn-ea"/>
                <a:cs typeface="+mn-cs"/>
              </a:endParaRPr>
            </a:p>
          </p:txBody>
        </p:sp>
        <p:sp>
          <p:nvSpPr>
            <p:cNvPr id="16" name="Line 48">
              <a:extLst>
                <a:ext uri="{FF2B5EF4-FFF2-40B4-BE49-F238E27FC236}">
                  <a16:creationId xmlns:a16="http://schemas.microsoft.com/office/drawing/2014/main" id="{41C1F2E5-C0CF-C216-5430-E05C13A09B1A}"/>
                </a:ext>
              </a:extLst>
            </p:cNvPr>
            <p:cNvSpPr>
              <a:spLocks noChangeShapeType="1"/>
            </p:cNvSpPr>
            <p:nvPr/>
          </p:nvSpPr>
          <p:spPr bwMode="auto">
            <a:xfrm>
              <a:off x="8832851" y="492125"/>
              <a:ext cx="0" cy="1349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103C50"/>
                </a:solidFill>
                <a:effectLst/>
                <a:uLnTx/>
                <a:uFillTx/>
                <a:latin typeface="Barlow"/>
                <a:ea typeface="+mn-ea"/>
                <a:cs typeface="+mn-cs"/>
              </a:endParaRPr>
            </a:p>
          </p:txBody>
        </p:sp>
        <p:sp>
          <p:nvSpPr>
            <p:cNvPr id="17" name="Line 49">
              <a:extLst>
                <a:ext uri="{FF2B5EF4-FFF2-40B4-BE49-F238E27FC236}">
                  <a16:creationId xmlns:a16="http://schemas.microsoft.com/office/drawing/2014/main" id="{FA7AB615-3559-9971-7B83-D7457A005D8A}"/>
                </a:ext>
              </a:extLst>
            </p:cNvPr>
            <p:cNvSpPr>
              <a:spLocks noChangeShapeType="1"/>
            </p:cNvSpPr>
            <p:nvPr/>
          </p:nvSpPr>
          <p:spPr bwMode="auto">
            <a:xfrm>
              <a:off x="8832851" y="679450"/>
              <a:ext cx="0" cy="1349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103C50"/>
                </a:solidFill>
                <a:effectLst/>
                <a:uLnTx/>
                <a:uFillTx/>
                <a:latin typeface="Barlow"/>
                <a:ea typeface="+mn-ea"/>
                <a:cs typeface="+mn-cs"/>
              </a:endParaRPr>
            </a:p>
          </p:txBody>
        </p:sp>
        <p:sp>
          <p:nvSpPr>
            <p:cNvPr id="18" name="Freeform 50">
              <a:extLst>
                <a:ext uri="{FF2B5EF4-FFF2-40B4-BE49-F238E27FC236}">
                  <a16:creationId xmlns:a16="http://schemas.microsoft.com/office/drawing/2014/main" id="{A1ACB420-493B-B7C5-9DF4-B3451236C642}"/>
                </a:ext>
              </a:extLst>
            </p:cNvPr>
            <p:cNvSpPr>
              <a:spLocks/>
            </p:cNvSpPr>
            <p:nvPr/>
          </p:nvSpPr>
          <p:spPr bwMode="auto">
            <a:xfrm>
              <a:off x="8764588" y="322263"/>
              <a:ext cx="68263" cy="101600"/>
            </a:xfrm>
            <a:custGeom>
              <a:avLst/>
              <a:gdLst>
                <a:gd name="T0" fmla="*/ 4 w 16"/>
                <a:gd name="T1" fmla="*/ 24 h 24"/>
                <a:gd name="T2" fmla="*/ 12 w 16"/>
                <a:gd name="T3" fmla="*/ 24 h 24"/>
                <a:gd name="T4" fmla="*/ 16 w 16"/>
                <a:gd name="T5" fmla="*/ 20 h 24"/>
                <a:gd name="T6" fmla="*/ 16 w 16"/>
                <a:gd name="T7" fmla="*/ 4 h 24"/>
                <a:gd name="T8" fmla="*/ 12 w 16"/>
                <a:gd name="T9" fmla="*/ 0 h 24"/>
                <a:gd name="T10" fmla="*/ 4 w 16"/>
                <a:gd name="T11" fmla="*/ 0 h 24"/>
                <a:gd name="T12" fmla="*/ 0 w 16"/>
                <a:gd name="T13" fmla="*/ 4 h 24"/>
                <a:gd name="T14" fmla="*/ 0 w 16"/>
                <a:gd name="T15" fmla="*/ 20 h 24"/>
                <a:gd name="T16" fmla="*/ 4 w 16"/>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4" y="24"/>
                  </a:moveTo>
                  <a:cubicBezTo>
                    <a:pt x="12" y="24"/>
                    <a:pt x="12" y="24"/>
                    <a:pt x="12" y="24"/>
                  </a:cubicBezTo>
                  <a:cubicBezTo>
                    <a:pt x="14" y="24"/>
                    <a:pt x="16" y="22"/>
                    <a:pt x="16" y="20"/>
                  </a:cubicBezTo>
                  <a:cubicBezTo>
                    <a:pt x="16" y="4"/>
                    <a:pt x="16" y="4"/>
                    <a:pt x="16" y="4"/>
                  </a:cubicBezTo>
                  <a:cubicBezTo>
                    <a:pt x="16" y="2"/>
                    <a:pt x="14" y="0"/>
                    <a:pt x="12" y="0"/>
                  </a:cubicBezTo>
                  <a:cubicBezTo>
                    <a:pt x="4" y="0"/>
                    <a:pt x="4" y="0"/>
                    <a:pt x="4" y="0"/>
                  </a:cubicBezTo>
                  <a:cubicBezTo>
                    <a:pt x="2" y="0"/>
                    <a:pt x="0" y="2"/>
                    <a:pt x="0" y="4"/>
                  </a:cubicBezTo>
                  <a:cubicBezTo>
                    <a:pt x="0" y="20"/>
                    <a:pt x="0" y="20"/>
                    <a:pt x="0" y="20"/>
                  </a:cubicBezTo>
                  <a:cubicBezTo>
                    <a:pt x="0" y="22"/>
                    <a:pt x="2" y="24"/>
                    <a:pt x="4" y="24"/>
                  </a:cubicBezTo>
                  <a:close/>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103C50"/>
                </a:solidFill>
                <a:effectLst/>
                <a:uLnTx/>
                <a:uFillTx/>
                <a:latin typeface="Barlow"/>
                <a:ea typeface="+mn-ea"/>
                <a:cs typeface="+mn-cs"/>
              </a:endParaRPr>
            </a:p>
          </p:txBody>
        </p:sp>
        <p:sp>
          <p:nvSpPr>
            <p:cNvPr id="19" name="Line 51">
              <a:extLst>
                <a:ext uri="{FF2B5EF4-FFF2-40B4-BE49-F238E27FC236}">
                  <a16:creationId xmlns:a16="http://schemas.microsoft.com/office/drawing/2014/main" id="{16F308A0-F004-131F-565E-427A563B33E8}"/>
                </a:ext>
              </a:extLst>
            </p:cNvPr>
            <p:cNvSpPr>
              <a:spLocks noChangeShapeType="1"/>
            </p:cNvSpPr>
            <p:nvPr/>
          </p:nvSpPr>
          <p:spPr bwMode="auto">
            <a:xfrm>
              <a:off x="8678863" y="304800"/>
              <a:ext cx="0" cy="136525"/>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103C50"/>
                </a:solidFill>
                <a:effectLst/>
                <a:uLnTx/>
                <a:uFillTx/>
                <a:latin typeface="Barlow"/>
                <a:ea typeface="+mn-ea"/>
                <a:cs typeface="+mn-cs"/>
              </a:endParaRPr>
            </a:p>
          </p:txBody>
        </p:sp>
        <p:sp>
          <p:nvSpPr>
            <p:cNvPr id="20" name="Freeform 52">
              <a:extLst>
                <a:ext uri="{FF2B5EF4-FFF2-40B4-BE49-F238E27FC236}">
                  <a16:creationId xmlns:a16="http://schemas.microsoft.com/office/drawing/2014/main" id="{D3DF9623-4D71-31DD-BCE2-4FFCD9476346}"/>
                </a:ext>
              </a:extLst>
            </p:cNvPr>
            <p:cNvSpPr>
              <a:spLocks/>
            </p:cNvSpPr>
            <p:nvPr/>
          </p:nvSpPr>
          <p:spPr bwMode="auto">
            <a:xfrm>
              <a:off x="8137526" y="509588"/>
              <a:ext cx="66675" cy="101600"/>
            </a:xfrm>
            <a:custGeom>
              <a:avLst/>
              <a:gdLst>
                <a:gd name="T0" fmla="*/ 4 w 16"/>
                <a:gd name="T1" fmla="*/ 24 h 24"/>
                <a:gd name="T2" fmla="*/ 12 w 16"/>
                <a:gd name="T3" fmla="*/ 24 h 24"/>
                <a:gd name="T4" fmla="*/ 16 w 16"/>
                <a:gd name="T5" fmla="*/ 20 h 24"/>
                <a:gd name="T6" fmla="*/ 16 w 16"/>
                <a:gd name="T7" fmla="*/ 4 h 24"/>
                <a:gd name="T8" fmla="*/ 12 w 16"/>
                <a:gd name="T9" fmla="*/ 0 h 24"/>
                <a:gd name="T10" fmla="*/ 4 w 16"/>
                <a:gd name="T11" fmla="*/ 0 h 24"/>
                <a:gd name="T12" fmla="*/ 0 w 16"/>
                <a:gd name="T13" fmla="*/ 4 h 24"/>
                <a:gd name="T14" fmla="*/ 0 w 16"/>
                <a:gd name="T15" fmla="*/ 20 h 24"/>
                <a:gd name="T16" fmla="*/ 4 w 16"/>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4" y="24"/>
                  </a:moveTo>
                  <a:cubicBezTo>
                    <a:pt x="12" y="24"/>
                    <a:pt x="12" y="24"/>
                    <a:pt x="12" y="24"/>
                  </a:cubicBezTo>
                  <a:cubicBezTo>
                    <a:pt x="14" y="24"/>
                    <a:pt x="16" y="22"/>
                    <a:pt x="16" y="20"/>
                  </a:cubicBezTo>
                  <a:cubicBezTo>
                    <a:pt x="16" y="4"/>
                    <a:pt x="16" y="4"/>
                    <a:pt x="16" y="4"/>
                  </a:cubicBezTo>
                  <a:cubicBezTo>
                    <a:pt x="16" y="2"/>
                    <a:pt x="14" y="0"/>
                    <a:pt x="12" y="0"/>
                  </a:cubicBezTo>
                  <a:cubicBezTo>
                    <a:pt x="4" y="0"/>
                    <a:pt x="4" y="0"/>
                    <a:pt x="4" y="0"/>
                  </a:cubicBezTo>
                  <a:cubicBezTo>
                    <a:pt x="2" y="0"/>
                    <a:pt x="0" y="2"/>
                    <a:pt x="0" y="4"/>
                  </a:cubicBezTo>
                  <a:cubicBezTo>
                    <a:pt x="0" y="20"/>
                    <a:pt x="0" y="20"/>
                    <a:pt x="0" y="20"/>
                  </a:cubicBezTo>
                  <a:cubicBezTo>
                    <a:pt x="0" y="22"/>
                    <a:pt x="2" y="24"/>
                    <a:pt x="4" y="24"/>
                  </a:cubicBezTo>
                  <a:close/>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103C50"/>
                </a:solidFill>
                <a:effectLst/>
                <a:uLnTx/>
                <a:uFillTx/>
                <a:latin typeface="Barlow"/>
                <a:ea typeface="+mn-ea"/>
                <a:cs typeface="+mn-cs"/>
              </a:endParaRPr>
            </a:p>
          </p:txBody>
        </p:sp>
        <p:sp>
          <p:nvSpPr>
            <p:cNvPr id="21" name="Line 53">
              <a:extLst>
                <a:ext uri="{FF2B5EF4-FFF2-40B4-BE49-F238E27FC236}">
                  <a16:creationId xmlns:a16="http://schemas.microsoft.com/office/drawing/2014/main" id="{91ABB871-2C53-1C25-6407-425D10CC1721}"/>
                </a:ext>
              </a:extLst>
            </p:cNvPr>
            <p:cNvSpPr>
              <a:spLocks noChangeShapeType="1"/>
            </p:cNvSpPr>
            <p:nvPr/>
          </p:nvSpPr>
          <p:spPr bwMode="auto">
            <a:xfrm>
              <a:off x="8051801" y="492125"/>
              <a:ext cx="0" cy="1349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103C50"/>
                </a:solidFill>
                <a:effectLst/>
                <a:uLnTx/>
                <a:uFillTx/>
                <a:latin typeface="Barlow"/>
                <a:ea typeface="+mn-ea"/>
                <a:cs typeface="+mn-cs"/>
              </a:endParaRPr>
            </a:p>
          </p:txBody>
        </p:sp>
        <p:sp>
          <p:nvSpPr>
            <p:cNvPr id="22" name="Freeform 54">
              <a:extLst>
                <a:ext uri="{FF2B5EF4-FFF2-40B4-BE49-F238E27FC236}">
                  <a16:creationId xmlns:a16="http://schemas.microsoft.com/office/drawing/2014/main" id="{642119DA-10B6-C66F-C0B9-9CA97CB34511}"/>
                </a:ext>
              </a:extLst>
            </p:cNvPr>
            <p:cNvSpPr>
              <a:spLocks/>
            </p:cNvSpPr>
            <p:nvPr/>
          </p:nvSpPr>
          <p:spPr bwMode="auto">
            <a:xfrm>
              <a:off x="8051801" y="695325"/>
              <a:ext cx="68263" cy="101600"/>
            </a:xfrm>
            <a:custGeom>
              <a:avLst/>
              <a:gdLst>
                <a:gd name="T0" fmla="*/ 12 w 16"/>
                <a:gd name="T1" fmla="*/ 24 h 24"/>
                <a:gd name="T2" fmla="*/ 4 w 16"/>
                <a:gd name="T3" fmla="*/ 24 h 24"/>
                <a:gd name="T4" fmla="*/ 0 w 16"/>
                <a:gd name="T5" fmla="*/ 20 h 24"/>
                <a:gd name="T6" fmla="*/ 0 w 16"/>
                <a:gd name="T7" fmla="*/ 4 h 24"/>
                <a:gd name="T8" fmla="*/ 4 w 16"/>
                <a:gd name="T9" fmla="*/ 0 h 24"/>
                <a:gd name="T10" fmla="*/ 12 w 16"/>
                <a:gd name="T11" fmla="*/ 0 h 24"/>
                <a:gd name="T12" fmla="*/ 16 w 16"/>
                <a:gd name="T13" fmla="*/ 4 h 24"/>
                <a:gd name="T14" fmla="*/ 16 w 16"/>
                <a:gd name="T15" fmla="*/ 20 h 24"/>
                <a:gd name="T16" fmla="*/ 12 w 16"/>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12" y="24"/>
                  </a:moveTo>
                  <a:cubicBezTo>
                    <a:pt x="4" y="24"/>
                    <a:pt x="4" y="24"/>
                    <a:pt x="4" y="24"/>
                  </a:cubicBezTo>
                  <a:cubicBezTo>
                    <a:pt x="2" y="24"/>
                    <a:pt x="0" y="22"/>
                    <a:pt x="0" y="20"/>
                  </a:cubicBezTo>
                  <a:cubicBezTo>
                    <a:pt x="0" y="4"/>
                    <a:pt x="0" y="4"/>
                    <a:pt x="0" y="4"/>
                  </a:cubicBezTo>
                  <a:cubicBezTo>
                    <a:pt x="0" y="2"/>
                    <a:pt x="2" y="0"/>
                    <a:pt x="4" y="0"/>
                  </a:cubicBezTo>
                  <a:cubicBezTo>
                    <a:pt x="12" y="0"/>
                    <a:pt x="12" y="0"/>
                    <a:pt x="12" y="0"/>
                  </a:cubicBezTo>
                  <a:cubicBezTo>
                    <a:pt x="14" y="0"/>
                    <a:pt x="16" y="2"/>
                    <a:pt x="16" y="4"/>
                  </a:cubicBezTo>
                  <a:cubicBezTo>
                    <a:pt x="16" y="20"/>
                    <a:pt x="16" y="20"/>
                    <a:pt x="16" y="20"/>
                  </a:cubicBezTo>
                  <a:cubicBezTo>
                    <a:pt x="16" y="22"/>
                    <a:pt x="14" y="24"/>
                    <a:pt x="12" y="24"/>
                  </a:cubicBezTo>
                  <a:close/>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103C50"/>
                </a:solidFill>
                <a:effectLst/>
                <a:uLnTx/>
                <a:uFillTx/>
                <a:latin typeface="Barlow"/>
                <a:ea typeface="+mn-ea"/>
                <a:cs typeface="+mn-cs"/>
              </a:endParaRPr>
            </a:p>
          </p:txBody>
        </p:sp>
        <p:sp>
          <p:nvSpPr>
            <p:cNvPr id="23" name="Freeform 55">
              <a:extLst>
                <a:ext uri="{FF2B5EF4-FFF2-40B4-BE49-F238E27FC236}">
                  <a16:creationId xmlns:a16="http://schemas.microsoft.com/office/drawing/2014/main" id="{DFE24CAA-BF4E-626D-5241-9259078CA690}"/>
                </a:ext>
              </a:extLst>
            </p:cNvPr>
            <p:cNvSpPr>
              <a:spLocks/>
            </p:cNvSpPr>
            <p:nvPr/>
          </p:nvSpPr>
          <p:spPr bwMode="auto">
            <a:xfrm>
              <a:off x="8526463" y="746125"/>
              <a:ext cx="68263" cy="50800"/>
            </a:xfrm>
            <a:custGeom>
              <a:avLst/>
              <a:gdLst>
                <a:gd name="T0" fmla="*/ 16 w 16"/>
                <a:gd name="T1" fmla="*/ 4 h 12"/>
                <a:gd name="T2" fmla="*/ 16 w 16"/>
                <a:gd name="T3" fmla="*/ 8 h 12"/>
                <a:gd name="T4" fmla="*/ 12 w 16"/>
                <a:gd name="T5" fmla="*/ 12 h 12"/>
                <a:gd name="T6" fmla="*/ 4 w 16"/>
                <a:gd name="T7" fmla="*/ 12 h 12"/>
                <a:gd name="T8" fmla="*/ 0 w 16"/>
                <a:gd name="T9" fmla="*/ 8 h 12"/>
                <a:gd name="T10" fmla="*/ 0 w 16"/>
                <a:gd name="T11" fmla="*/ 0 h 12"/>
              </a:gdLst>
              <a:ahLst/>
              <a:cxnLst>
                <a:cxn ang="0">
                  <a:pos x="T0" y="T1"/>
                </a:cxn>
                <a:cxn ang="0">
                  <a:pos x="T2" y="T3"/>
                </a:cxn>
                <a:cxn ang="0">
                  <a:pos x="T4" y="T5"/>
                </a:cxn>
                <a:cxn ang="0">
                  <a:pos x="T6" y="T7"/>
                </a:cxn>
                <a:cxn ang="0">
                  <a:pos x="T8" y="T9"/>
                </a:cxn>
                <a:cxn ang="0">
                  <a:pos x="T10" y="T11"/>
                </a:cxn>
              </a:cxnLst>
              <a:rect l="0" t="0" r="r" b="b"/>
              <a:pathLst>
                <a:path w="16" h="12">
                  <a:moveTo>
                    <a:pt x="16" y="4"/>
                  </a:moveTo>
                  <a:cubicBezTo>
                    <a:pt x="16" y="8"/>
                    <a:pt x="16" y="8"/>
                    <a:pt x="16" y="8"/>
                  </a:cubicBezTo>
                  <a:cubicBezTo>
                    <a:pt x="16" y="10"/>
                    <a:pt x="14" y="12"/>
                    <a:pt x="12" y="12"/>
                  </a:cubicBezTo>
                  <a:cubicBezTo>
                    <a:pt x="4" y="12"/>
                    <a:pt x="4" y="12"/>
                    <a:pt x="4" y="12"/>
                  </a:cubicBezTo>
                  <a:cubicBezTo>
                    <a:pt x="2" y="12"/>
                    <a:pt x="0" y="10"/>
                    <a:pt x="0" y="8"/>
                  </a:cubicBezTo>
                  <a:cubicBezTo>
                    <a:pt x="0" y="0"/>
                    <a:pt x="0" y="0"/>
                    <a:pt x="0" y="0"/>
                  </a:cubicBez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103C50"/>
                </a:solidFill>
                <a:effectLst/>
                <a:uLnTx/>
                <a:uFillTx/>
                <a:latin typeface="Barlow"/>
                <a:ea typeface="+mn-ea"/>
                <a:cs typeface="+mn-cs"/>
              </a:endParaRPr>
            </a:p>
          </p:txBody>
        </p:sp>
        <p:sp>
          <p:nvSpPr>
            <p:cNvPr id="24" name="Freeform 56">
              <a:extLst>
                <a:ext uri="{FF2B5EF4-FFF2-40B4-BE49-F238E27FC236}">
                  <a16:creationId xmlns:a16="http://schemas.microsoft.com/office/drawing/2014/main" id="{35AE9E9F-F6D7-10DD-9062-6F5A466CF839}"/>
                </a:ext>
              </a:extLst>
            </p:cNvPr>
            <p:cNvSpPr>
              <a:spLocks/>
            </p:cNvSpPr>
            <p:nvPr/>
          </p:nvSpPr>
          <p:spPr bwMode="auto">
            <a:xfrm>
              <a:off x="8374063" y="746125"/>
              <a:ext cx="68263" cy="50800"/>
            </a:xfrm>
            <a:custGeom>
              <a:avLst/>
              <a:gdLst>
                <a:gd name="T0" fmla="*/ 16 w 16"/>
                <a:gd name="T1" fmla="*/ 0 h 12"/>
                <a:gd name="T2" fmla="*/ 16 w 16"/>
                <a:gd name="T3" fmla="*/ 8 h 12"/>
                <a:gd name="T4" fmla="*/ 12 w 16"/>
                <a:gd name="T5" fmla="*/ 12 h 12"/>
                <a:gd name="T6" fmla="*/ 4 w 16"/>
                <a:gd name="T7" fmla="*/ 12 h 12"/>
                <a:gd name="T8" fmla="*/ 0 w 16"/>
                <a:gd name="T9" fmla="*/ 8 h 12"/>
                <a:gd name="T10" fmla="*/ 0 w 16"/>
                <a:gd name="T11" fmla="*/ 0 h 12"/>
              </a:gdLst>
              <a:ahLst/>
              <a:cxnLst>
                <a:cxn ang="0">
                  <a:pos x="T0" y="T1"/>
                </a:cxn>
                <a:cxn ang="0">
                  <a:pos x="T2" y="T3"/>
                </a:cxn>
                <a:cxn ang="0">
                  <a:pos x="T4" y="T5"/>
                </a:cxn>
                <a:cxn ang="0">
                  <a:pos x="T6" y="T7"/>
                </a:cxn>
                <a:cxn ang="0">
                  <a:pos x="T8" y="T9"/>
                </a:cxn>
                <a:cxn ang="0">
                  <a:pos x="T10" y="T11"/>
                </a:cxn>
              </a:cxnLst>
              <a:rect l="0" t="0" r="r" b="b"/>
              <a:pathLst>
                <a:path w="16" h="12">
                  <a:moveTo>
                    <a:pt x="16" y="0"/>
                  </a:moveTo>
                  <a:cubicBezTo>
                    <a:pt x="16" y="8"/>
                    <a:pt x="16" y="8"/>
                    <a:pt x="16" y="8"/>
                  </a:cubicBezTo>
                  <a:cubicBezTo>
                    <a:pt x="16" y="10"/>
                    <a:pt x="14" y="12"/>
                    <a:pt x="12" y="12"/>
                  </a:cubicBezTo>
                  <a:cubicBezTo>
                    <a:pt x="4" y="12"/>
                    <a:pt x="4" y="12"/>
                    <a:pt x="4" y="12"/>
                  </a:cubicBezTo>
                  <a:cubicBezTo>
                    <a:pt x="2" y="12"/>
                    <a:pt x="0" y="10"/>
                    <a:pt x="0" y="8"/>
                  </a:cubicBezTo>
                  <a:cubicBezTo>
                    <a:pt x="0" y="0"/>
                    <a:pt x="0" y="0"/>
                    <a:pt x="0" y="0"/>
                  </a:cubicBez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103C50"/>
                </a:solidFill>
                <a:effectLst/>
                <a:uLnTx/>
                <a:uFillTx/>
                <a:latin typeface="Barlow"/>
                <a:ea typeface="+mn-ea"/>
                <a:cs typeface="+mn-cs"/>
              </a:endParaRPr>
            </a:p>
          </p:txBody>
        </p:sp>
        <p:sp>
          <p:nvSpPr>
            <p:cNvPr id="25" name="Line 57">
              <a:extLst>
                <a:ext uri="{FF2B5EF4-FFF2-40B4-BE49-F238E27FC236}">
                  <a16:creationId xmlns:a16="http://schemas.microsoft.com/office/drawing/2014/main" id="{7DA2E82F-4258-BC88-3747-BE92C1AE2A33}"/>
                </a:ext>
              </a:extLst>
            </p:cNvPr>
            <p:cNvSpPr>
              <a:spLocks noChangeShapeType="1"/>
            </p:cNvSpPr>
            <p:nvPr/>
          </p:nvSpPr>
          <p:spPr bwMode="auto">
            <a:xfrm>
              <a:off x="8204201" y="679450"/>
              <a:ext cx="0" cy="1349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103C50"/>
                </a:solidFill>
                <a:effectLst/>
                <a:uLnTx/>
                <a:uFillTx/>
                <a:latin typeface="Barlow"/>
                <a:ea typeface="+mn-ea"/>
                <a:cs typeface="+mn-cs"/>
              </a:endParaRPr>
            </a:p>
          </p:txBody>
        </p:sp>
        <p:sp>
          <p:nvSpPr>
            <p:cNvPr id="26" name="Line 58">
              <a:extLst>
                <a:ext uri="{FF2B5EF4-FFF2-40B4-BE49-F238E27FC236}">
                  <a16:creationId xmlns:a16="http://schemas.microsoft.com/office/drawing/2014/main" id="{967D501F-4A6E-780E-D915-F0A111BA2017}"/>
                </a:ext>
              </a:extLst>
            </p:cNvPr>
            <p:cNvSpPr>
              <a:spLocks noChangeShapeType="1"/>
            </p:cNvSpPr>
            <p:nvPr/>
          </p:nvSpPr>
          <p:spPr bwMode="auto">
            <a:xfrm>
              <a:off x="8289926" y="695325"/>
              <a:ext cx="0" cy="11906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103C50"/>
                </a:solidFill>
                <a:effectLst/>
                <a:uLnTx/>
                <a:uFillTx/>
                <a:latin typeface="Barlow"/>
                <a:ea typeface="+mn-ea"/>
                <a:cs typeface="+mn-cs"/>
              </a:endParaRPr>
            </a:p>
          </p:txBody>
        </p:sp>
        <p:sp>
          <p:nvSpPr>
            <p:cNvPr id="27" name="Oval 59">
              <a:extLst>
                <a:ext uri="{FF2B5EF4-FFF2-40B4-BE49-F238E27FC236}">
                  <a16:creationId xmlns:a16="http://schemas.microsoft.com/office/drawing/2014/main" id="{3611A84D-71A4-05F5-27E1-609C4CA869ED}"/>
                </a:ext>
              </a:extLst>
            </p:cNvPr>
            <p:cNvSpPr>
              <a:spLocks noChangeArrowheads="1"/>
            </p:cNvSpPr>
            <p:nvPr/>
          </p:nvSpPr>
          <p:spPr bwMode="auto">
            <a:xfrm>
              <a:off x="8289926" y="406400"/>
              <a:ext cx="304800" cy="306388"/>
            </a:xfrm>
            <a:prstGeom prst="ellipse">
              <a:avLst/>
            </a:pr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103C50"/>
                </a:solidFill>
                <a:effectLst/>
                <a:uLnTx/>
                <a:uFillTx/>
                <a:latin typeface="Barlow"/>
                <a:ea typeface="+mn-ea"/>
                <a:cs typeface="+mn-cs"/>
              </a:endParaRPr>
            </a:p>
          </p:txBody>
        </p:sp>
        <p:sp>
          <p:nvSpPr>
            <p:cNvPr id="28" name="Freeform 60">
              <a:extLst>
                <a:ext uri="{FF2B5EF4-FFF2-40B4-BE49-F238E27FC236}">
                  <a16:creationId xmlns:a16="http://schemas.microsoft.com/office/drawing/2014/main" id="{BBD50B0F-D5FB-8497-17ED-C3A85ED19ACE}"/>
                </a:ext>
              </a:extLst>
            </p:cNvPr>
            <p:cNvSpPr>
              <a:spLocks/>
            </p:cNvSpPr>
            <p:nvPr/>
          </p:nvSpPr>
          <p:spPr bwMode="auto">
            <a:xfrm>
              <a:off x="8442326" y="509588"/>
              <a:ext cx="68263" cy="101600"/>
            </a:xfrm>
            <a:custGeom>
              <a:avLst/>
              <a:gdLst>
                <a:gd name="T0" fmla="*/ 12 w 16"/>
                <a:gd name="T1" fmla="*/ 24 h 24"/>
                <a:gd name="T2" fmla="*/ 4 w 16"/>
                <a:gd name="T3" fmla="*/ 24 h 24"/>
                <a:gd name="T4" fmla="*/ 0 w 16"/>
                <a:gd name="T5" fmla="*/ 20 h 24"/>
                <a:gd name="T6" fmla="*/ 0 w 16"/>
                <a:gd name="T7" fmla="*/ 4 h 24"/>
                <a:gd name="T8" fmla="*/ 4 w 16"/>
                <a:gd name="T9" fmla="*/ 0 h 24"/>
                <a:gd name="T10" fmla="*/ 12 w 16"/>
                <a:gd name="T11" fmla="*/ 0 h 24"/>
                <a:gd name="T12" fmla="*/ 16 w 16"/>
                <a:gd name="T13" fmla="*/ 4 h 24"/>
                <a:gd name="T14" fmla="*/ 16 w 16"/>
                <a:gd name="T15" fmla="*/ 20 h 24"/>
                <a:gd name="T16" fmla="*/ 12 w 16"/>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12" y="24"/>
                  </a:moveTo>
                  <a:cubicBezTo>
                    <a:pt x="4" y="24"/>
                    <a:pt x="4" y="24"/>
                    <a:pt x="4" y="24"/>
                  </a:cubicBezTo>
                  <a:cubicBezTo>
                    <a:pt x="2" y="24"/>
                    <a:pt x="0" y="22"/>
                    <a:pt x="0" y="20"/>
                  </a:cubicBezTo>
                  <a:cubicBezTo>
                    <a:pt x="0" y="4"/>
                    <a:pt x="0" y="4"/>
                    <a:pt x="0" y="4"/>
                  </a:cubicBezTo>
                  <a:cubicBezTo>
                    <a:pt x="0" y="2"/>
                    <a:pt x="2" y="0"/>
                    <a:pt x="4" y="0"/>
                  </a:cubicBezTo>
                  <a:cubicBezTo>
                    <a:pt x="12" y="0"/>
                    <a:pt x="12" y="0"/>
                    <a:pt x="12" y="0"/>
                  </a:cubicBezTo>
                  <a:cubicBezTo>
                    <a:pt x="14" y="0"/>
                    <a:pt x="16" y="2"/>
                    <a:pt x="16" y="4"/>
                  </a:cubicBezTo>
                  <a:cubicBezTo>
                    <a:pt x="16" y="20"/>
                    <a:pt x="16" y="20"/>
                    <a:pt x="16" y="20"/>
                  </a:cubicBezTo>
                  <a:cubicBezTo>
                    <a:pt x="16" y="22"/>
                    <a:pt x="14" y="24"/>
                    <a:pt x="12" y="24"/>
                  </a:cubicBezTo>
                  <a:close/>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103C50"/>
                </a:solidFill>
                <a:effectLst/>
                <a:uLnTx/>
                <a:uFillTx/>
                <a:latin typeface="Barlow"/>
                <a:ea typeface="+mn-ea"/>
                <a:cs typeface="+mn-cs"/>
              </a:endParaRPr>
            </a:p>
          </p:txBody>
        </p:sp>
        <p:sp>
          <p:nvSpPr>
            <p:cNvPr id="29" name="Line 61">
              <a:extLst>
                <a:ext uri="{FF2B5EF4-FFF2-40B4-BE49-F238E27FC236}">
                  <a16:creationId xmlns:a16="http://schemas.microsoft.com/office/drawing/2014/main" id="{DE5124F1-576F-2D88-BC95-99438C2245D6}"/>
                </a:ext>
              </a:extLst>
            </p:cNvPr>
            <p:cNvSpPr>
              <a:spLocks noChangeShapeType="1"/>
            </p:cNvSpPr>
            <p:nvPr/>
          </p:nvSpPr>
          <p:spPr bwMode="auto">
            <a:xfrm>
              <a:off x="8374063" y="492125"/>
              <a:ext cx="0" cy="1349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103C50"/>
                </a:solidFill>
                <a:effectLst/>
                <a:uLnTx/>
                <a:uFillTx/>
                <a:latin typeface="Barlow"/>
                <a:ea typeface="+mn-ea"/>
                <a:cs typeface="+mn-cs"/>
              </a:endParaRPr>
            </a:p>
          </p:txBody>
        </p:sp>
        <p:sp>
          <p:nvSpPr>
            <p:cNvPr id="30" name="Line 62">
              <a:extLst>
                <a:ext uri="{FF2B5EF4-FFF2-40B4-BE49-F238E27FC236}">
                  <a16:creationId xmlns:a16="http://schemas.microsoft.com/office/drawing/2014/main" id="{A1E92B4B-B4A9-D9AF-FD83-F917767E6F7C}"/>
                </a:ext>
              </a:extLst>
            </p:cNvPr>
            <p:cNvSpPr>
              <a:spLocks noChangeShapeType="1"/>
            </p:cNvSpPr>
            <p:nvPr/>
          </p:nvSpPr>
          <p:spPr bwMode="auto">
            <a:xfrm>
              <a:off x="8543926" y="661988"/>
              <a:ext cx="134938" cy="1349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103C50"/>
                </a:solidFill>
                <a:effectLst/>
                <a:uLnTx/>
                <a:uFillTx/>
                <a:latin typeface="Barlow"/>
                <a:ea typeface="+mn-ea"/>
                <a:cs typeface="+mn-cs"/>
              </a:endParaRPr>
            </a:p>
          </p:txBody>
        </p:sp>
      </p:grpSp>
      <p:sp>
        <p:nvSpPr>
          <p:cNvPr id="109" name="ZoneTexte 108">
            <a:extLst>
              <a:ext uri="{FF2B5EF4-FFF2-40B4-BE49-F238E27FC236}">
                <a16:creationId xmlns:a16="http://schemas.microsoft.com/office/drawing/2014/main" id="{57F6756D-87BC-50BF-EE11-8AC93C810F75}"/>
              </a:ext>
            </a:extLst>
          </p:cNvPr>
          <p:cNvSpPr txBox="1"/>
          <p:nvPr/>
        </p:nvSpPr>
        <p:spPr>
          <a:xfrm>
            <a:off x="3025363" y="324218"/>
            <a:ext cx="7986662" cy="808426"/>
          </a:xfrm>
          <a:prstGeom prst="rect">
            <a:avLst/>
          </a:prstGeom>
          <a:noFill/>
        </p:spPr>
        <p:txBody>
          <a:bodyPr wrap="square" rtlCol="0">
            <a:spAutoFit/>
          </a:bodyPr>
          <a:lstStyle/>
          <a:p>
            <a:pPr marL="0" marR="0" lvl="0" indent="0" algn="l" defTabSz="924282" rtl="0" eaLnBrk="1" fontAlgn="auto" latinLnBrk="0" hangingPunct="1">
              <a:lnSpc>
                <a:spcPct val="90000"/>
              </a:lnSpc>
              <a:spcBef>
                <a:spcPts val="408"/>
              </a:spcBef>
              <a:spcAft>
                <a:spcPts val="0"/>
              </a:spcAft>
              <a:buClrTx/>
              <a:buSzTx/>
              <a:buFontTx/>
              <a:buNone/>
              <a:tabLst/>
              <a:defRPr/>
            </a:pPr>
            <a:r>
              <a:rPr lang="fr-FR" sz="2400" b="1" dirty="0">
                <a:solidFill>
                  <a:prstClr val="white"/>
                </a:solidFill>
                <a:latin typeface="Barlow"/>
              </a:rPr>
              <a:t>Ce qu’ils nous disent avec leurs propres mots : </a:t>
            </a:r>
          </a:p>
          <a:p>
            <a:pPr marL="0" marR="0" lvl="0" indent="0" algn="l" defTabSz="924282" rtl="0" eaLnBrk="1" fontAlgn="auto" latinLnBrk="0" hangingPunct="1">
              <a:lnSpc>
                <a:spcPct val="90000"/>
              </a:lnSpc>
              <a:spcBef>
                <a:spcPts val="408"/>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Barlow"/>
                <a:ea typeface="+mn-ea"/>
                <a:cs typeface="+mn-cs"/>
              </a:rPr>
              <a:t>Les crèches m’apportent …</a:t>
            </a:r>
            <a:endParaRPr kumimoji="0" lang="fr-FR" sz="1600" b="1" i="0" u="none" strike="noStrike" kern="1200" cap="none" spc="0" normalizeH="0" baseline="0" noProof="0" dirty="0">
              <a:ln>
                <a:noFill/>
              </a:ln>
              <a:solidFill>
                <a:prstClr val="white"/>
              </a:solidFill>
              <a:effectLst/>
              <a:uLnTx/>
              <a:uFillTx/>
              <a:latin typeface="Barlow"/>
              <a:ea typeface="+mn-ea"/>
              <a:cs typeface="+mn-cs"/>
            </a:endParaRPr>
          </a:p>
        </p:txBody>
      </p:sp>
      <p:sp>
        <p:nvSpPr>
          <p:cNvPr id="55" name="ZoneTexte 15">
            <a:extLst>
              <a:ext uri="{FF2B5EF4-FFF2-40B4-BE49-F238E27FC236}">
                <a16:creationId xmlns:a16="http://schemas.microsoft.com/office/drawing/2014/main" id="{B84B3500-E2AD-43BD-E9C2-07DD98ED33E6}"/>
              </a:ext>
            </a:extLst>
          </p:cNvPr>
          <p:cNvSpPr txBox="1"/>
          <p:nvPr/>
        </p:nvSpPr>
        <p:spPr>
          <a:xfrm>
            <a:off x="618465" y="421240"/>
            <a:ext cx="1567390" cy="347842"/>
          </a:xfrm>
          <a:prstGeom prst="snip2DiagRect">
            <a:avLst>
              <a:gd name="adj1" fmla="val 0"/>
              <a:gd name="adj2" fmla="val 45020"/>
            </a:avLst>
          </a:prstGeom>
          <a:solidFill>
            <a:srgbClr val="1DAFAD"/>
          </a:solidFill>
          <a:ln>
            <a:noFill/>
          </a:ln>
        </p:spPr>
        <p:txBody>
          <a:bodyPr wrap="square" lIns="0" rIns="0" rtlCol="0" anchor="ctr" anchorCtr="0">
            <a:noAutofit/>
          </a:bodyPr>
          <a:lstStyle>
            <a:defPPr marR="0" lvl="0" algn="l" rtl="0">
              <a:lnSpc>
                <a:spcPct val="100000"/>
              </a:lnSpc>
              <a:spcBef>
                <a:spcPts val="0"/>
              </a:spcBef>
              <a:spcAft>
                <a:spcPts val="0"/>
              </a:spcAft>
              <a:defRPr lang="fr-FR"/>
            </a:defPPr>
            <a:lvl1pPr marR="0" lvl="0" algn="ctr">
              <a:lnSpc>
                <a:spcPct val="100000"/>
              </a:lnSpc>
              <a:spcBef>
                <a:spcPts val="0"/>
              </a:spcBef>
              <a:spcAft>
                <a:spcPts val="600"/>
              </a:spcAft>
              <a:buClr>
                <a:srgbClr val="000000"/>
              </a:buClr>
              <a:buFont typeface="Arial"/>
              <a:defRPr sz="1600" b="1" i="0" u="none" strike="noStrike" cap="none">
                <a:solidFill>
                  <a:srgbClr val="2F469C"/>
                </a:solidFill>
                <a:ea typeface="Calibri"/>
                <a:cs typeface="Times New Roman"/>
              </a:defRPr>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r>
              <a:rPr kumimoji="0" lang="fr-FR" sz="1200" b="1" i="0" u="none" strike="noStrike" kern="1200" cap="all" spc="0" normalizeH="0" baseline="0" noProof="0" dirty="0">
                <a:ln>
                  <a:noFill/>
                </a:ln>
                <a:solidFill>
                  <a:prstClr val="white"/>
                </a:solidFill>
                <a:effectLst/>
                <a:uLnTx/>
                <a:uFillTx/>
                <a:latin typeface="Arial"/>
                <a:cs typeface="Times New Roman"/>
              </a:rPr>
              <a:t>INTRODUCTION </a:t>
            </a:r>
          </a:p>
        </p:txBody>
      </p:sp>
      <p:grpSp>
        <p:nvGrpSpPr>
          <p:cNvPr id="4" name="Group 10">
            <a:extLst>
              <a:ext uri="{FF2B5EF4-FFF2-40B4-BE49-F238E27FC236}">
                <a16:creationId xmlns:a16="http://schemas.microsoft.com/office/drawing/2014/main" id="{CB924E68-90D3-76D9-CEE7-06A1EBF34676}"/>
              </a:ext>
            </a:extLst>
          </p:cNvPr>
          <p:cNvGrpSpPr>
            <a:grpSpLocks/>
          </p:cNvGrpSpPr>
          <p:nvPr/>
        </p:nvGrpSpPr>
        <p:grpSpPr bwMode="auto">
          <a:xfrm rot="10800000" flipH="1">
            <a:off x="1296546" y="2379694"/>
            <a:ext cx="861489" cy="705183"/>
            <a:chOff x="1033" y="1117"/>
            <a:chExt cx="1907" cy="1561"/>
          </a:xfrm>
          <a:solidFill>
            <a:srgbClr val="2F469C"/>
          </a:solidFill>
        </p:grpSpPr>
        <p:sp>
          <p:nvSpPr>
            <p:cNvPr id="5" name="Freeform 11">
              <a:extLst>
                <a:ext uri="{FF2B5EF4-FFF2-40B4-BE49-F238E27FC236}">
                  <a16:creationId xmlns:a16="http://schemas.microsoft.com/office/drawing/2014/main" id="{B4085E6C-ED5A-CB55-8C63-94E59A8E165E}"/>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Barlow"/>
                <a:ea typeface="+mn-ea"/>
                <a:cs typeface="+mn-cs"/>
              </a:endParaRPr>
            </a:p>
          </p:txBody>
        </p:sp>
        <p:sp>
          <p:nvSpPr>
            <p:cNvPr id="7" name="Freeform 12">
              <a:extLst>
                <a:ext uri="{FF2B5EF4-FFF2-40B4-BE49-F238E27FC236}">
                  <a16:creationId xmlns:a16="http://schemas.microsoft.com/office/drawing/2014/main" id="{AC4AC9F5-F5D8-A374-C54B-5EAFA22B1EE2}"/>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Barlow"/>
                <a:ea typeface="+mn-ea"/>
                <a:cs typeface="+mn-cs"/>
              </a:endParaRPr>
            </a:p>
          </p:txBody>
        </p:sp>
      </p:grpSp>
      <p:sp>
        <p:nvSpPr>
          <p:cNvPr id="31" name="Espace réservé du texte 20">
            <a:extLst>
              <a:ext uri="{FF2B5EF4-FFF2-40B4-BE49-F238E27FC236}">
                <a16:creationId xmlns:a16="http://schemas.microsoft.com/office/drawing/2014/main" id="{5FA98782-B436-169D-C8B0-03393D628921}"/>
              </a:ext>
            </a:extLst>
          </p:cNvPr>
          <p:cNvSpPr txBox="1">
            <a:spLocks/>
          </p:cNvSpPr>
          <p:nvPr/>
        </p:nvSpPr>
        <p:spPr>
          <a:xfrm>
            <a:off x="2133439" y="1836645"/>
            <a:ext cx="3771280" cy="1709261"/>
          </a:xfrm>
          <a:prstGeom prst="rect">
            <a:avLst/>
          </a:prstGeom>
          <a:solidFill>
            <a:schemeClr val="bg1"/>
          </a:solidFill>
        </p:spPr>
        <p:txBody>
          <a:bodyPr anchor="ctr">
            <a:normAutofit fontScale="92500" lnSpcReduction="20000"/>
          </a:bodyPr>
          <a:lstStyle>
            <a:lvl1pPr marL="0" indent="0" algn="l" defTabSz="914400" rtl="0" eaLnBrk="1" latinLnBrk="0" hangingPunct="1">
              <a:lnSpc>
                <a:spcPct val="90000"/>
              </a:lnSpc>
              <a:spcBef>
                <a:spcPts val="1800"/>
              </a:spcBef>
              <a:buSzPct val="50000"/>
              <a:buFont typeface="HelveticaNeueLT Std Lt Cn" panose="020B0406020202030204" pitchFamily="34" charset="0"/>
              <a:buNone/>
              <a:defRPr sz="2800" b="0" kern="1200">
                <a:solidFill>
                  <a:schemeClr val="bg2"/>
                </a:solidFill>
                <a:latin typeface="+mn-lt"/>
                <a:ea typeface="+mn-ea"/>
                <a:cs typeface="+mn-cs"/>
              </a:defRPr>
            </a:lvl1pPr>
            <a:lvl2pPr marL="447675" indent="-314325" algn="l" defTabSz="914400" rtl="0" eaLnBrk="1" latinLnBrk="0" hangingPunct="1">
              <a:lnSpc>
                <a:spcPct val="90000"/>
              </a:lnSpc>
              <a:spcBef>
                <a:spcPts val="600"/>
              </a:spcBef>
              <a:buFont typeface="Arial" panose="020B0604020202020204" pitchFamily="34" charset="0"/>
              <a:buChar char="—"/>
              <a:defRPr sz="1400" kern="1200">
                <a:solidFill>
                  <a:schemeClr val="bg2"/>
                </a:solidFill>
                <a:latin typeface="+mn-lt"/>
                <a:ea typeface="+mn-ea"/>
                <a:cs typeface="+mn-cs"/>
              </a:defRPr>
            </a:lvl2pPr>
            <a:lvl3pPr marL="714375" indent="-171450" algn="l" defTabSz="914400" rtl="0" eaLnBrk="1" latinLnBrk="0" hangingPunct="1">
              <a:lnSpc>
                <a:spcPct val="90000"/>
              </a:lnSpc>
              <a:spcBef>
                <a:spcPts val="600"/>
              </a:spcBef>
              <a:buFont typeface="Courier New" panose="02070309020205020404" pitchFamily="49" charset="0"/>
              <a:buChar char="o"/>
              <a:defRPr sz="1200" kern="1200">
                <a:solidFill>
                  <a:schemeClr val="bg2"/>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800"/>
              </a:spcBef>
              <a:spcAft>
                <a:spcPts val="0"/>
              </a:spcAft>
              <a:buClrTx/>
              <a:buSzPct val="50000"/>
              <a:buFont typeface="HelveticaNeueLT Std Lt Cn" panose="020B0406020202030204" pitchFamily="34" charset="0"/>
              <a:buNone/>
              <a:tabLst/>
              <a:defRPr/>
            </a:pPr>
            <a:r>
              <a:rPr lang="fr-FR" sz="1400" dirty="0">
                <a:solidFill>
                  <a:srgbClr val="103C50"/>
                </a:solidFill>
                <a:latin typeface="Barlow"/>
              </a:rPr>
              <a:t>« Si toutes les crèches ressemblaient à celle où se trouve mon enfant, je pense que les parents seraient apaisés et sereins de laisser leurs enfants ! Je n'ai rien à dire pour que la crèche s'améliore, car je trouve que la directrice et son équipe sont formidables ! Elles sont humaines, gentilles, attentionnées et bienveillantes que ce soit pour nos enfants ou nous, parents. Les transmissions sont top, les activités proposés aussi. Mon fils est heureux d’y aller et je le sais en sécurité »</a:t>
            </a:r>
          </a:p>
        </p:txBody>
      </p:sp>
      <p:cxnSp>
        <p:nvCxnSpPr>
          <p:cNvPr id="32" name="Straight Connector 35">
            <a:extLst>
              <a:ext uri="{FF2B5EF4-FFF2-40B4-BE49-F238E27FC236}">
                <a16:creationId xmlns:a16="http://schemas.microsoft.com/office/drawing/2014/main" id="{FCCA76BE-0BBF-2BAA-CCE0-D2F5CB55ED2E}"/>
              </a:ext>
            </a:extLst>
          </p:cNvPr>
          <p:cNvCxnSpPr>
            <a:cxnSpLocks/>
          </p:cNvCxnSpPr>
          <p:nvPr/>
        </p:nvCxnSpPr>
        <p:spPr>
          <a:xfrm flipV="1">
            <a:off x="2094286" y="1974697"/>
            <a:ext cx="0" cy="1403440"/>
          </a:xfrm>
          <a:prstGeom prst="line">
            <a:avLst/>
          </a:prstGeom>
          <a:ln w="12700">
            <a:gradFill>
              <a:gsLst>
                <a:gs pos="0">
                  <a:srgbClr val="2F469C">
                    <a:alpha val="0"/>
                  </a:srgbClr>
                </a:gs>
                <a:gs pos="55000">
                  <a:srgbClr val="2F469C"/>
                </a:gs>
                <a:gs pos="100000">
                  <a:srgbClr val="2F469C">
                    <a:alpha val="0"/>
                  </a:srgbClr>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33" name="Group 10">
            <a:extLst>
              <a:ext uri="{FF2B5EF4-FFF2-40B4-BE49-F238E27FC236}">
                <a16:creationId xmlns:a16="http://schemas.microsoft.com/office/drawing/2014/main" id="{CBB61A2D-9529-9E52-C26B-0A0222F7998E}"/>
              </a:ext>
            </a:extLst>
          </p:cNvPr>
          <p:cNvGrpSpPr>
            <a:grpSpLocks/>
          </p:cNvGrpSpPr>
          <p:nvPr/>
        </p:nvGrpSpPr>
        <p:grpSpPr bwMode="auto">
          <a:xfrm rot="10800000" flipH="1">
            <a:off x="1296546" y="5050684"/>
            <a:ext cx="861489" cy="705183"/>
            <a:chOff x="1033" y="1117"/>
            <a:chExt cx="1907" cy="1561"/>
          </a:xfrm>
          <a:solidFill>
            <a:schemeClr val="tx2"/>
          </a:solidFill>
        </p:grpSpPr>
        <p:sp>
          <p:nvSpPr>
            <p:cNvPr id="34" name="Freeform 11">
              <a:extLst>
                <a:ext uri="{FF2B5EF4-FFF2-40B4-BE49-F238E27FC236}">
                  <a16:creationId xmlns:a16="http://schemas.microsoft.com/office/drawing/2014/main" id="{D57B3813-DCA4-041D-3B31-6209BB217910}"/>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Barlow"/>
                <a:ea typeface="+mn-ea"/>
                <a:cs typeface="+mn-cs"/>
              </a:endParaRPr>
            </a:p>
          </p:txBody>
        </p:sp>
        <p:sp>
          <p:nvSpPr>
            <p:cNvPr id="35" name="Freeform 12">
              <a:extLst>
                <a:ext uri="{FF2B5EF4-FFF2-40B4-BE49-F238E27FC236}">
                  <a16:creationId xmlns:a16="http://schemas.microsoft.com/office/drawing/2014/main" id="{0B2E8317-3011-BBB2-44BD-CACAF5B82AE8}"/>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Barlow"/>
                <a:ea typeface="+mn-ea"/>
                <a:cs typeface="+mn-cs"/>
              </a:endParaRPr>
            </a:p>
          </p:txBody>
        </p:sp>
      </p:grpSp>
      <p:sp>
        <p:nvSpPr>
          <p:cNvPr id="36" name="Espace réservé du texte 20">
            <a:extLst>
              <a:ext uri="{FF2B5EF4-FFF2-40B4-BE49-F238E27FC236}">
                <a16:creationId xmlns:a16="http://schemas.microsoft.com/office/drawing/2014/main" id="{69DD6D8E-F5AA-FF9B-45D3-275249043E1D}"/>
              </a:ext>
            </a:extLst>
          </p:cNvPr>
          <p:cNvSpPr txBox="1">
            <a:spLocks/>
          </p:cNvSpPr>
          <p:nvPr/>
        </p:nvSpPr>
        <p:spPr>
          <a:xfrm>
            <a:off x="2094285" y="4726159"/>
            <a:ext cx="3771281" cy="1274286"/>
          </a:xfrm>
          <a:prstGeom prst="rect">
            <a:avLst/>
          </a:prstGeom>
          <a:solidFill>
            <a:schemeClr val="bg1"/>
          </a:solidFill>
        </p:spPr>
        <p:txBody>
          <a:bodyPr anchor="ctr">
            <a:noAutofit/>
          </a:bodyPr>
          <a:lstStyle>
            <a:defPPr>
              <a:defRPr lang="fr-FR"/>
            </a:defPPr>
            <a:lvl1pPr indent="0">
              <a:lnSpc>
                <a:spcPct val="90000"/>
              </a:lnSpc>
              <a:spcBef>
                <a:spcPts val="1800"/>
              </a:spcBef>
              <a:buSzPct val="50000"/>
              <a:buFont typeface="HelveticaNeueLT Std Lt Cn" panose="020B0406020202030204" pitchFamily="34" charset="0"/>
              <a:buNone/>
              <a:defRPr sz="1400" b="0">
                <a:solidFill>
                  <a:schemeClr val="bg2"/>
                </a:solidFill>
              </a:defRPr>
            </a:lvl1pPr>
            <a:lvl2pPr marL="447675" indent="-314325">
              <a:lnSpc>
                <a:spcPct val="90000"/>
              </a:lnSpc>
              <a:spcBef>
                <a:spcPts val="600"/>
              </a:spcBef>
              <a:buFont typeface="Arial" panose="020B0604020202020204" pitchFamily="34" charset="0"/>
              <a:buChar char="—"/>
              <a:defRPr sz="1400">
                <a:solidFill>
                  <a:schemeClr val="bg2"/>
                </a:solidFill>
              </a:defRPr>
            </a:lvl2pPr>
            <a:lvl3pPr marL="714375" indent="-171450">
              <a:lnSpc>
                <a:spcPct val="90000"/>
              </a:lnSpc>
              <a:spcBef>
                <a:spcPts val="600"/>
              </a:spcBef>
              <a:buFont typeface="Courier New" panose="02070309020205020404" pitchFamily="49" charset="0"/>
              <a:buChar char="o"/>
              <a:defRPr sz="1200">
                <a:solidFill>
                  <a:schemeClr val="bg2"/>
                </a:solidFill>
              </a:defRPr>
            </a:lvl3pPr>
            <a:lvl4pPr marL="987425" indent="-228600">
              <a:lnSpc>
                <a:spcPct val="90000"/>
              </a:lnSpc>
              <a:spcBef>
                <a:spcPts val="500"/>
              </a:spcBef>
              <a:buFont typeface="Arial" panose="020B0604020202020204" pitchFamily="34" charset="0"/>
              <a:buChar char="•"/>
              <a:defRPr sz="1100">
                <a:solidFill>
                  <a:schemeClr val="bg2"/>
                </a:solidFill>
              </a:defRPr>
            </a:lvl4pPr>
            <a:lvl5pPr marL="1262063" indent="-228600">
              <a:lnSpc>
                <a:spcPct val="90000"/>
              </a:lnSpc>
              <a:spcBef>
                <a:spcPts val="500"/>
              </a:spcBef>
              <a:buFont typeface="HelveticaNeueLT Std Lt Cn" panose="020B0406020202030204" pitchFamily="34" charset="0"/>
              <a:buChar char="−"/>
              <a:defRPr sz="1050">
                <a:solidFill>
                  <a:schemeClr val="bg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90000"/>
              </a:lnSpc>
              <a:spcBef>
                <a:spcPts val="1800"/>
              </a:spcBef>
              <a:spcAft>
                <a:spcPts val="0"/>
              </a:spcAft>
              <a:buClrTx/>
              <a:buSzPct val="50000"/>
              <a:buFont typeface="HelveticaNeueLT Std Lt Cn" panose="020B0406020202030204" pitchFamily="34" charset="0"/>
              <a:buNone/>
              <a:tabLst/>
              <a:defRPr/>
            </a:pPr>
            <a:r>
              <a:rPr kumimoji="0" lang="fr-FR" sz="1400" b="0" i="0" u="none" strike="noStrike" kern="1200" cap="none" spc="0" normalizeH="0" baseline="0" noProof="0" dirty="0">
                <a:ln>
                  <a:noFill/>
                </a:ln>
                <a:solidFill>
                  <a:srgbClr val="103C50"/>
                </a:solidFill>
                <a:effectLst/>
                <a:uLnTx/>
                <a:uFillTx/>
                <a:latin typeface="Barlow"/>
                <a:ea typeface="+mn-ea"/>
                <a:cs typeface="+mn-cs"/>
              </a:rPr>
              <a:t>« Je suis très satisfaite de la prise en charge de mon enfant par la crèche.  Dès le début de son adaptation, l’équipe à trouvé les mots pour rassurer, et accompagner sa rentrée dans les meilleures conditions.  Le personnel est tellement rassurant et à l’écoute que je n’hésiterais pas à la recommander.  Merci à toute l’équipe !</a:t>
            </a:r>
            <a:r>
              <a:rPr lang="fr-FR" dirty="0">
                <a:solidFill>
                  <a:srgbClr val="103C50"/>
                </a:solidFill>
                <a:latin typeface="Barlow"/>
              </a:rPr>
              <a:t> </a:t>
            </a:r>
            <a:r>
              <a:rPr kumimoji="0" lang="fr-FR" sz="1400" b="0" i="0" u="none" strike="noStrike" kern="1200" cap="none" spc="0" normalizeH="0" baseline="0" noProof="0" dirty="0">
                <a:ln>
                  <a:noFill/>
                </a:ln>
                <a:solidFill>
                  <a:srgbClr val="103C50"/>
                </a:solidFill>
                <a:effectLst/>
                <a:uLnTx/>
                <a:uFillTx/>
                <a:latin typeface="Barlow"/>
                <a:ea typeface="+mn-ea"/>
                <a:cs typeface="+mn-cs"/>
              </a:rPr>
              <a:t>»</a:t>
            </a:r>
            <a:endParaRPr kumimoji="0" lang="en-GB" sz="1400" b="0" i="0" u="none" strike="noStrike" kern="1200" cap="none" spc="0" normalizeH="0" baseline="0" noProof="0" dirty="0">
              <a:ln>
                <a:noFill/>
              </a:ln>
              <a:solidFill>
                <a:srgbClr val="103C50"/>
              </a:solidFill>
              <a:effectLst/>
              <a:uLnTx/>
              <a:uFillTx/>
              <a:latin typeface="Barlow"/>
              <a:ea typeface="+mn-ea"/>
              <a:cs typeface="+mn-cs"/>
            </a:endParaRPr>
          </a:p>
        </p:txBody>
      </p:sp>
      <p:cxnSp>
        <p:nvCxnSpPr>
          <p:cNvPr id="37" name="Straight Connector 35">
            <a:extLst>
              <a:ext uri="{FF2B5EF4-FFF2-40B4-BE49-F238E27FC236}">
                <a16:creationId xmlns:a16="http://schemas.microsoft.com/office/drawing/2014/main" id="{A073B2FF-37EF-AB01-6BFA-7DDCE97651BD}"/>
              </a:ext>
            </a:extLst>
          </p:cNvPr>
          <p:cNvCxnSpPr>
            <a:cxnSpLocks/>
          </p:cNvCxnSpPr>
          <p:nvPr/>
        </p:nvCxnSpPr>
        <p:spPr>
          <a:xfrm flipV="1">
            <a:off x="2094286" y="4645687"/>
            <a:ext cx="0" cy="1403440"/>
          </a:xfrm>
          <a:prstGeom prst="line">
            <a:avLst/>
          </a:prstGeom>
          <a:ln w="12700">
            <a:gradFill>
              <a:gsLst>
                <a:gs pos="0">
                  <a:srgbClr val="84329B">
                    <a:alpha val="0"/>
                  </a:srgbClr>
                </a:gs>
                <a:gs pos="55000">
                  <a:srgbClr val="84329B"/>
                </a:gs>
                <a:gs pos="100000">
                  <a:srgbClr val="84329B">
                    <a:alpha val="0"/>
                  </a:srgbClr>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38" name="Group 10">
            <a:extLst>
              <a:ext uri="{FF2B5EF4-FFF2-40B4-BE49-F238E27FC236}">
                <a16:creationId xmlns:a16="http://schemas.microsoft.com/office/drawing/2014/main" id="{9D457A9D-7E61-CFDE-27E6-F66371F520FD}"/>
              </a:ext>
            </a:extLst>
          </p:cNvPr>
          <p:cNvGrpSpPr>
            <a:grpSpLocks/>
          </p:cNvGrpSpPr>
          <p:nvPr/>
        </p:nvGrpSpPr>
        <p:grpSpPr bwMode="auto">
          <a:xfrm rot="10800000" flipH="1">
            <a:off x="6242278" y="2378917"/>
            <a:ext cx="861489" cy="705183"/>
            <a:chOff x="1033" y="1117"/>
            <a:chExt cx="1907" cy="1561"/>
          </a:xfrm>
          <a:solidFill>
            <a:schemeClr val="tx2"/>
          </a:solidFill>
        </p:grpSpPr>
        <p:sp>
          <p:nvSpPr>
            <p:cNvPr id="39" name="Freeform 11">
              <a:extLst>
                <a:ext uri="{FF2B5EF4-FFF2-40B4-BE49-F238E27FC236}">
                  <a16:creationId xmlns:a16="http://schemas.microsoft.com/office/drawing/2014/main" id="{57FC9C6E-F7D6-B99F-CA2A-72F2478EE59A}"/>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Barlow"/>
                <a:ea typeface="+mn-ea"/>
                <a:cs typeface="+mn-cs"/>
              </a:endParaRPr>
            </a:p>
          </p:txBody>
        </p:sp>
        <p:sp>
          <p:nvSpPr>
            <p:cNvPr id="40" name="Freeform 12">
              <a:extLst>
                <a:ext uri="{FF2B5EF4-FFF2-40B4-BE49-F238E27FC236}">
                  <a16:creationId xmlns:a16="http://schemas.microsoft.com/office/drawing/2014/main" id="{4E475484-9327-E262-98EE-482999A0BB1F}"/>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Barlow"/>
                <a:ea typeface="+mn-ea"/>
                <a:cs typeface="+mn-cs"/>
              </a:endParaRPr>
            </a:p>
          </p:txBody>
        </p:sp>
      </p:grpSp>
      <p:sp>
        <p:nvSpPr>
          <p:cNvPr id="41" name="Espace réservé du texte 20">
            <a:extLst>
              <a:ext uri="{FF2B5EF4-FFF2-40B4-BE49-F238E27FC236}">
                <a16:creationId xmlns:a16="http://schemas.microsoft.com/office/drawing/2014/main" id="{38919F57-BE5F-274D-D8E0-40217AFB038E}"/>
              </a:ext>
            </a:extLst>
          </p:cNvPr>
          <p:cNvSpPr txBox="1">
            <a:spLocks/>
          </p:cNvSpPr>
          <p:nvPr/>
        </p:nvSpPr>
        <p:spPr>
          <a:xfrm>
            <a:off x="7040017" y="1977375"/>
            <a:ext cx="4507137" cy="1643358"/>
          </a:xfrm>
          <a:prstGeom prst="rect">
            <a:avLst/>
          </a:prstGeom>
          <a:solidFill>
            <a:schemeClr val="bg1"/>
          </a:solidFill>
        </p:spPr>
        <p:txBody>
          <a:bodyPr anchor="ctr">
            <a:noAutofit/>
          </a:bodyPr>
          <a:lstStyle>
            <a:lvl1pPr marL="0" indent="0" algn="l" defTabSz="914400" rtl="0" eaLnBrk="1" latinLnBrk="0" hangingPunct="1">
              <a:lnSpc>
                <a:spcPct val="90000"/>
              </a:lnSpc>
              <a:spcBef>
                <a:spcPts val="1800"/>
              </a:spcBef>
              <a:buSzPct val="50000"/>
              <a:buFont typeface="HelveticaNeueLT Std Lt Cn" panose="020B0406020202030204" pitchFamily="34" charset="0"/>
              <a:buNone/>
              <a:defRPr sz="2800" b="0" kern="1200">
                <a:solidFill>
                  <a:schemeClr val="bg2"/>
                </a:solidFill>
                <a:latin typeface="+mn-lt"/>
                <a:ea typeface="+mn-ea"/>
                <a:cs typeface="+mn-cs"/>
              </a:defRPr>
            </a:lvl1pPr>
            <a:lvl2pPr marL="447675" indent="-314325" algn="l" defTabSz="914400" rtl="0" eaLnBrk="1" latinLnBrk="0" hangingPunct="1">
              <a:lnSpc>
                <a:spcPct val="90000"/>
              </a:lnSpc>
              <a:spcBef>
                <a:spcPts val="600"/>
              </a:spcBef>
              <a:buFont typeface="Arial" panose="020B0604020202020204" pitchFamily="34" charset="0"/>
              <a:buChar char="—"/>
              <a:defRPr sz="1400" kern="1200">
                <a:solidFill>
                  <a:schemeClr val="bg2"/>
                </a:solidFill>
                <a:latin typeface="+mn-lt"/>
                <a:ea typeface="+mn-ea"/>
                <a:cs typeface="+mn-cs"/>
              </a:defRPr>
            </a:lvl2pPr>
            <a:lvl3pPr marL="714375" indent="-171450" algn="l" defTabSz="914400" rtl="0" eaLnBrk="1" latinLnBrk="0" hangingPunct="1">
              <a:lnSpc>
                <a:spcPct val="90000"/>
              </a:lnSpc>
              <a:spcBef>
                <a:spcPts val="600"/>
              </a:spcBef>
              <a:buFont typeface="Courier New" panose="02070309020205020404" pitchFamily="49" charset="0"/>
              <a:buChar char="o"/>
              <a:defRPr sz="1200" kern="1200">
                <a:solidFill>
                  <a:schemeClr val="bg2"/>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800"/>
              </a:spcBef>
              <a:spcAft>
                <a:spcPts val="0"/>
              </a:spcAft>
              <a:buClrTx/>
              <a:buSzPct val="50000"/>
              <a:buFont typeface="HelveticaNeueLT Std Lt Cn" panose="020B0406020202030204" pitchFamily="34" charset="0"/>
              <a:buNone/>
              <a:tabLst/>
              <a:defRPr/>
            </a:pPr>
            <a:r>
              <a:rPr kumimoji="0" lang="fr-FR" sz="1200" b="0" i="0" u="none" strike="noStrike" kern="1200" cap="none" spc="0" normalizeH="0" baseline="0" noProof="0" dirty="0">
                <a:ln>
                  <a:noFill/>
                </a:ln>
                <a:solidFill>
                  <a:srgbClr val="103C50"/>
                </a:solidFill>
                <a:effectLst/>
                <a:uLnTx/>
                <a:uFillTx/>
                <a:latin typeface="Barlow"/>
                <a:ea typeface="+mn-ea"/>
                <a:cs typeface="+mn-cs"/>
              </a:rPr>
              <a:t>«  Rien à signaler ! C’est une crèche au top malgré les changements de direction en 3 ans.  L’équipe est vraiment bienveillante !  Les activités proposées sont toujours de qualité et surtout en adéquation pour chaque enfant. Le respect de la nourriture, du sommeil est vraiment respecté.  Sincèrement, aucun problème quant à la sécurité.  Pour l’hygiène : je dirai que ça mériterait un peu plus de nettoyage.  Les horaires et le parking pratique. Je suis satisfaite et merci à mon employeur d’être en partenariat avec cette crèche qui m’a permise d’être plus tranquille quand je suis au travail</a:t>
            </a:r>
            <a:r>
              <a:rPr lang="fr-FR" sz="1200" dirty="0">
                <a:solidFill>
                  <a:srgbClr val="103C50"/>
                </a:solidFill>
                <a:latin typeface="Barlow"/>
              </a:rPr>
              <a:t>»</a:t>
            </a:r>
            <a:endParaRPr kumimoji="0" lang="en-GB" sz="1200" b="0" i="0" u="none" strike="noStrike" kern="1200" cap="none" spc="0" normalizeH="0" baseline="0" noProof="0" dirty="0">
              <a:ln>
                <a:noFill/>
              </a:ln>
              <a:solidFill>
                <a:srgbClr val="103C50"/>
              </a:solidFill>
              <a:effectLst/>
              <a:uLnTx/>
              <a:uFillTx/>
              <a:latin typeface="Barlow"/>
              <a:ea typeface="+mn-ea"/>
              <a:cs typeface="+mn-cs"/>
            </a:endParaRPr>
          </a:p>
        </p:txBody>
      </p:sp>
      <p:cxnSp>
        <p:nvCxnSpPr>
          <p:cNvPr id="42" name="Straight Connector 35">
            <a:extLst>
              <a:ext uri="{FF2B5EF4-FFF2-40B4-BE49-F238E27FC236}">
                <a16:creationId xmlns:a16="http://schemas.microsoft.com/office/drawing/2014/main" id="{1DC24C9C-E63F-BAFF-BA0B-B0C7FF497F97}"/>
              </a:ext>
            </a:extLst>
          </p:cNvPr>
          <p:cNvCxnSpPr>
            <a:cxnSpLocks/>
          </p:cNvCxnSpPr>
          <p:nvPr/>
        </p:nvCxnSpPr>
        <p:spPr>
          <a:xfrm flipV="1">
            <a:off x="7040018" y="1973920"/>
            <a:ext cx="0" cy="140344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43" name="Group 10">
            <a:extLst>
              <a:ext uri="{FF2B5EF4-FFF2-40B4-BE49-F238E27FC236}">
                <a16:creationId xmlns:a16="http://schemas.microsoft.com/office/drawing/2014/main" id="{B30537A1-AD95-5281-9400-A1524E12E842}"/>
              </a:ext>
            </a:extLst>
          </p:cNvPr>
          <p:cNvGrpSpPr>
            <a:grpSpLocks/>
          </p:cNvGrpSpPr>
          <p:nvPr/>
        </p:nvGrpSpPr>
        <p:grpSpPr bwMode="auto">
          <a:xfrm rot="10800000" flipH="1">
            <a:off x="6242278" y="5049907"/>
            <a:ext cx="861489" cy="705183"/>
            <a:chOff x="1033" y="1117"/>
            <a:chExt cx="1907" cy="1561"/>
          </a:xfrm>
          <a:solidFill>
            <a:schemeClr val="bg2"/>
          </a:solidFill>
        </p:grpSpPr>
        <p:sp>
          <p:nvSpPr>
            <p:cNvPr id="44" name="Freeform 11">
              <a:extLst>
                <a:ext uri="{FF2B5EF4-FFF2-40B4-BE49-F238E27FC236}">
                  <a16:creationId xmlns:a16="http://schemas.microsoft.com/office/drawing/2014/main" id="{12A29A79-01A7-C243-E986-25DC4304E336}"/>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Barlow"/>
                <a:ea typeface="+mn-ea"/>
                <a:cs typeface="+mn-cs"/>
              </a:endParaRPr>
            </a:p>
          </p:txBody>
        </p:sp>
        <p:sp>
          <p:nvSpPr>
            <p:cNvPr id="45" name="Freeform 12">
              <a:extLst>
                <a:ext uri="{FF2B5EF4-FFF2-40B4-BE49-F238E27FC236}">
                  <a16:creationId xmlns:a16="http://schemas.microsoft.com/office/drawing/2014/main" id="{4453617E-2A5E-8118-8A30-471DBE8D33BB}"/>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Barlow"/>
                <a:ea typeface="+mn-ea"/>
                <a:cs typeface="+mn-cs"/>
              </a:endParaRPr>
            </a:p>
          </p:txBody>
        </p:sp>
      </p:grpSp>
      <p:sp>
        <p:nvSpPr>
          <p:cNvPr id="46" name="Espace réservé du texte 20">
            <a:extLst>
              <a:ext uri="{FF2B5EF4-FFF2-40B4-BE49-F238E27FC236}">
                <a16:creationId xmlns:a16="http://schemas.microsoft.com/office/drawing/2014/main" id="{CB8F3375-558A-7428-13E1-9C08BA919637}"/>
              </a:ext>
            </a:extLst>
          </p:cNvPr>
          <p:cNvSpPr txBox="1">
            <a:spLocks/>
          </p:cNvSpPr>
          <p:nvPr/>
        </p:nvSpPr>
        <p:spPr>
          <a:xfrm>
            <a:off x="7040017" y="4725382"/>
            <a:ext cx="4279961" cy="1274286"/>
          </a:xfrm>
          <a:prstGeom prst="rect">
            <a:avLst/>
          </a:prstGeom>
          <a:solidFill>
            <a:schemeClr val="bg1"/>
          </a:solidFill>
        </p:spPr>
        <p:txBody>
          <a:bodyPr anchor="ctr">
            <a:noAutofit/>
          </a:bodyPr>
          <a:lstStyle>
            <a:defPPr>
              <a:defRPr lang="fr-FR"/>
            </a:defPPr>
            <a:lvl1pPr indent="0">
              <a:lnSpc>
                <a:spcPct val="90000"/>
              </a:lnSpc>
              <a:spcBef>
                <a:spcPts val="1800"/>
              </a:spcBef>
              <a:buSzPct val="50000"/>
              <a:buFont typeface="HelveticaNeueLT Std Lt Cn" panose="020B0406020202030204" pitchFamily="34" charset="0"/>
              <a:buNone/>
              <a:defRPr sz="1400" b="0">
                <a:solidFill>
                  <a:schemeClr val="bg2"/>
                </a:solidFill>
              </a:defRPr>
            </a:lvl1pPr>
            <a:lvl2pPr marL="447675" indent="-314325">
              <a:lnSpc>
                <a:spcPct val="90000"/>
              </a:lnSpc>
              <a:spcBef>
                <a:spcPts val="600"/>
              </a:spcBef>
              <a:buFont typeface="Arial" panose="020B0604020202020204" pitchFamily="34" charset="0"/>
              <a:buChar char="—"/>
              <a:defRPr sz="1400">
                <a:solidFill>
                  <a:schemeClr val="bg2"/>
                </a:solidFill>
              </a:defRPr>
            </a:lvl2pPr>
            <a:lvl3pPr marL="714375" indent="-171450">
              <a:lnSpc>
                <a:spcPct val="90000"/>
              </a:lnSpc>
              <a:spcBef>
                <a:spcPts val="600"/>
              </a:spcBef>
              <a:buFont typeface="Courier New" panose="02070309020205020404" pitchFamily="49" charset="0"/>
              <a:buChar char="o"/>
              <a:defRPr sz="1200">
                <a:solidFill>
                  <a:schemeClr val="bg2"/>
                </a:solidFill>
              </a:defRPr>
            </a:lvl3pPr>
            <a:lvl4pPr marL="987425" indent="-228600">
              <a:lnSpc>
                <a:spcPct val="90000"/>
              </a:lnSpc>
              <a:spcBef>
                <a:spcPts val="500"/>
              </a:spcBef>
              <a:buFont typeface="Arial" panose="020B0604020202020204" pitchFamily="34" charset="0"/>
              <a:buChar char="•"/>
              <a:defRPr sz="1100">
                <a:solidFill>
                  <a:schemeClr val="bg2"/>
                </a:solidFill>
              </a:defRPr>
            </a:lvl4pPr>
            <a:lvl5pPr marL="1262063" indent="-228600">
              <a:lnSpc>
                <a:spcPct val="90000"/>
              </a:lnSpc>
              <a:spcBef>
                <a:spcPts val="500"/>
              </a:spcBef>
              <a:buFont typeface="HelveticaNeueLT Std Lt Cn" panose="020B0406020202030204" pitchFamily="34" charset="0"/>
              <a:buChar char="−"/>
              <a:defRPr sz="1050">
                <a:solidFill>
                  <a:schemeClr val="bg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90000"/>
              </a:lnSpc>
              <a:spcBef>
                <a:spcPts val="1800"/>
              </a:spcBef>
              <a:spcAft>
                <a:spcPts val="0"/>
              </a:spcAft>
              <a:buClrTx/>
              <a:buSzPct val="50000"/>
              <a:buFont typeface="HelveticaNeueLT Std Lt Cn" panose="020B0406020202030204" pitchFamily="34" charset="0"/>
              <a:buNone/>
              <a:tabLst/>
              <a:defRPr/>
            </a:pPr>
            <a:r>
              <a:rPr kumimoji="0" lang="fr-FR" sz="1400" b="0" i="0" u="none" strike="noStrike" kern="1200" cap="none" spc="0" normalizeH="0" baseline="0" noProof="0" dirty="0">
                <a:ln>
                  <a:noFill/>
                </a:ln>
                <a:solidFill>
                  <a:srgbClr val="103C50"/>
                </a:solidFill>
                <a:effectLst/>
                <a:uLnTx/>
                <a:uFillTx/>
                <a:latin typeface="Barlow"/>
                <a:ea typeface="+mn-ea"/>
                <a:cs typeface="+mn-cs"/>
              </a:rPr>
              <a:t>« Nous remercions sincèrement les professionnelles de la crèche qui accueillent nos enfants avec douceur, bienveillance et en apportant des conseils, un environnement rassurant et beaucoup de joie de vivre aux enfants. </a:t>
            </a:r>
            <a:r>
              <a:rPr lang="fr-FR" dirty="0">
                <a:solidFill>
                  <a:srgbClr val="103C50"/>
                </a:solidFill>
                <a:latin typeface="Barlow"/>
              </a:rPr>
              <a:t>»</a:t>
            </a:r>
            <a:endParaRPr kumimoji="0" lang="en-GB" sz="1400" b="0" i="0" u="none" strike="noStrike" kern="1200" cap="none" spc="0" normalizeH="0" baseline="0" noProof="0" dirty="0">
              <a:ln>
                <a:noFill/>
              </a:ln>
              <a:solidFill>
                <a:srgbClr val="103C50"/>
              </a:solidFill>
              <a:effectLst/>
              <a:uLnTx/>
              <a:uFillTx/>
              <a:latin typeface="Barlow"/>
              <a:ea typeface="+mn-ea"/>
              <a:cs typeface="+mn-cs"/>
            </a:endParaRPr>
          </a:p>
        </p:txBody>
      </p:sp>
      <p:cxnSp>
        <p:nvCxnSpPr>
          <p:cNvPr id="47" name="Straight Connector 35">
            <a:extLst>
              <a:ext uri="{FF2B5EF4-FFF2-40B4-BE49-F238E27FC236}">
                <a16:creationId xmlns:a16="http://schemas.microsoft.com/office/drawing/2014/main" id="{C72E048E-0802-2B3D-1A15-3A9985996FB2}"/>
              </a:ext>
            </a:extLst>
          </p:cNvPr>
          <p:cNvCxnSpPr>
            <a:cxnSpLocks/>
          </p:cNvCxnSpPr>
          <p:nvPr/>
        </p:nvCxnSpPr>
        <p:spPr>
          <a:xfrm flipV="1">
            <a:off x="7040018" y="4644910"/>
            <a:ext cx="0" cy="1403440"/>
          </a:xfrm>
          <a:prstGeom prst="line">
            <a:avLst/>
          </a:prstGeom>
          <a:ln w="12700">
            <a:gradFill>
              <a:gsLst>
                <a:gs pos="0">
                  <a:srgbClr val="EC8C45">
                    <a:alpha val="0"/>
                  </a:srgbClr>
                </a:gs>
                <a:gs pos="55000">
                  <a:srgbClr val="EC8C45"/>
                </a:gs>
                <a:gs pos="100000">
                  <a:srgbClr val="EC8C45">
                    <a:alpha val="0"/>
                  </a:srgb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48" name="Espace réservé du texte 20">
            <a:extLst>
              <a:ext uri="{FF2B5EF4-FFF2-40B4-BE49-F238E27FC236}">
                <a16:creationId xmlns:a16="http://schemas.microsoft.com/office/drawing/2014/main" id="{DD111DB8-F5F8-E4FD-D822-986F576B8278}"/>
              </a:ext>
            </a:extLst>
          </p:cNvPr>
          <p:cNvSpPr txBox="1">
            <a:spLocks/>
          </p:cNvSpPr>
          <p:nvPr/>
        </p:nvSpPr>
        <p:spPr>
          <a:xfrm>
            <a:off x="1755764" y="1403121"/>
            <a:ext cx="4148955" cy="462051"/>
          </a:xfrm>
          <a:prstGeom prst="rect">
            <a:avLst/>
          </a:prstGeom>
        </p:spPr>
        <p:txBody>
          <a:bodyPr wrap="square" anchor="ctr" anchorCtr="0">
            <a:noAutofit/>
          </a:bodyPr>
          <a:lstStyle>
            <a:lvl1pPr marL="0" indent="0" algn="r" defTabSz="914400" rtl="0" eaLnBrk="1" latinLnBrk="0" hangingPunct="1">
              <a:lnSpc>
                <a:spcPct val="90000"/>
              </a:lnSpc>
              <a:spcBef>
                <a:spcPts val="1800"/>
              </a:spcBef>
              <a:buSzPct val="50000"/>
              <a:buFont typeface="HelveticaNeueLT Std Lt Cn" panose="020B0406020202030204" pitchFamily="34" charset="0"/>
              <a:buNone/>
              <a:defRPr sz="1600" b="1" kern="1200">
                <a:solidFill>
                  <a:schemeClr val="tx2"/>
                </a:solidFill>
                <a:latin typeface="+mn-lt"/>
                <a:ea typeface="+mn-ea"/>
                <a:cs typeface="+mn-cs"/>
              </a:defRPr>
            </a:lvl1pPr>
            <a:lvl2pPr marL="447675" indent="-314325" algn="l" defTabSz="914400" rtl="0" eaLnBrk="1" latinLnBrk="0" hangingPunct="1">
              <a:lnSpc>
                <a:spcPct val="90000"/>
              </a:lnSpc>
              <a:spcBef>
                <a:spcPts val="600"/>
              </a:spcBef>
              <a:buFont typeface="Arial" panose="020B0604020202020204" pitchFamily="34" charset="0"/>
              <a:buChar char="—"/>
              <a:defRPr sz="1400" kern="1200">
                <a:solidFill>
                  <a:schemeClr val="bg2"/>
                </a:solidFill>
                <a:latin typeface="+mn-lt"/>
                <a:ea typeface="+mn-ea"/>
                <a:cs typeface="+mn-cs"/>
              </a:defRPr>
            </a:lvl2pPr>
            <a:lvl3pPr marL="714375" indent="-171450" algn="l" defTabSz="914400" rtl="0" eaLnBrk="1" latinLnBrk="0" hangingPunct="1">
              <a:lnSpc>
                <a:spcPct val="90000"/>
              </a:lnSpc>
              <a:spcBef>
                <a:spcPts val="600"/>
              </a:spcBef>
              <a:buFont typeface="Courier New" panose="02070309020205020404" pitchFamily="49" charset="0"/>
              <a:buChar char="o"/>
              <a:defRPr sz="1200" kern="1200">
                <a:solidFill>
                  <a:schemeClr val="bg2"/>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Pct val="50000"/>
              <a:buFont typeface="HelveticaNeueLT Std Lt Cn" panose="020B0406020202030204" pitchFamily="34" charset="0"/>
              <a:buNone/>
              <a:tabLst/>
              <a:defRPr/>
            </a:pPr>
            <a:r>
              <a:rPr kumimoji="0" lang="fr-FR" sz="1600" b="1" i="0" u="none" strike="noStrike" kern="1200" cap="none" spc="0" normalizeH="0" baseline="0" noProof="0" dirty="0">
                <a:ln>
                  <a:noFill/>
                </a:ln>
                <a:solidFill>
                  <a:srgbClr val="009D9C"/>
                </a:solidFill>
                <a:effectLst/>
                <a:uLnTx/>
                <a:uFillTx/>
                <a:latin typeface="Arial"/>
                <a:ea typeface="+mn-ea"/>
                <a:cs typeface="+mn-cs"/>
              </a:rPr>
              <a:t>…la sérénité et la tranquillité d’esprit…</a:t>
            </a:r>
            <a:endParaRPr kumimoji="0" lang="en-GB" sz="1600" b="1" i="0" u="none" strike="noStrike" kern="1200" cap="none" spc="0" normalizeH="0" baseline="0" noProof="0" dirty="0">
              <a:ln>
                <a:noFill/>
              </a:ln>
              <a:solidFill>
                <a:srgbClr val="009D9C"/>
              </a:solidFill>
              <a:effectLst/>
              <a:uLnTx/>
              <a:uFillTx/>
              <a:latin typeface="Arial"/>
              <a:ea typeface="+mn-ea"/>
              <a:cs typeface="+mn-cs"/>
            </a:endParaRPr>
          </a:p>
        </p:txBody>
      </p:sp>
      <p:sp>
        <p:nvSpPr>
          <p:cNvPr id="49" name="Espace réservé du texte 20">
            <a:extLst>
              <a:ext uri="{FF2B5EF4-FFF2-40B4-BE49-F238E27FC236}">
                <a16:creationId xmlns:a16="http://schemas.microsoft.com/office/drawing/2014/main" id="{8D3C22C6-EDF9-CAD5-A4BA-1E1158CB2B7B}"/>
              </a:ext>
            </a:extLst>
          </p:cNvPr>
          <p:cNvSpPr txBox="1">
            <a:spLocks/>
          </p:cNvSpPr>
          <p:nvPr/>
        </p:nvSpPr>
        <p:spPr>
          <a:xfrm>
            <a:off x="7040017" y="1409828"/>
            <a:ext cx="4148954" cy="462051"/>
          </a:xfrm>
          <a:prstGeom prst="rect">
            <a:avLst/>
          </a:prstGeom>
        </p:spPr>
        <p:txBody>
          <a:bodyPr wrap="square" anchor="ctr" anchorCtr="0">
            <a:noAutofit/>
          </a:bodyPr>
          <a:lstStyle>
            <a:lvl1pPr marL="0" indent="0" algn="r" defTabSz="914400" rtl="0" eaLnBrk="1" latinLnBrk="0" hangingPunct="1">
              <a:lnSpc>
                <a:spcPct val="90000"/>
              </a:lnSpc>
              <a:spcBef>
                <a:spcPts val="1800"/>
              </a:spcBef>
              <a:buSzPct val="50000"/>
              <a:buFont typeface="HelveticaNeueLT Std Lt Cn" panose="020B0406020202030204" pitchFamily="34" charset="0"/>
              <a:buNone/>
              <a:defRPr sz="1600" b="1" kern="1200">
                <a:solidFill>
                  <a:schemeClr val="tx2"/>
                </a:solidFill>
                <a:latin typeface="+mn-lt"/>
                <a:ea typeface="+mn-ea"/>
                <a:cs typeface="+mn-cs"/>
              </a:defRPr>
            </a:lvl1pPr>
            <a:lvl2pPr marL="447675" indent="-314325" algn="l" defTabSz="914400" rtl="0" eaLnBrk="1" latinLnBrk="0" hangingPunct="1">
              <a:lnSpc>
                <a:spcPct val="90000"/>
              </a:lnSpc>
              <a:spcBef>
                <a:spcPts val="600"/>
              </a:spcBef>
              <a:buFont typeface="Arial" panose="020B0604020202020204" pitchFamily="34" charset="0"/>
              <a:buChar char="—"/>
              <a:defRPr sz="1400" kern="1200">
                <a:solidFill>
                  <a:schemeClr val="bg2"/>
                </a:solidFill>
                <a:latin typeface="+mn-lt"/>
                <a:ea typeface="+mn-ea"/>
                <a:cs typeface="+mn-cs"/>
              </a:defRPr>
            </a:lvl2pPr>
            <a:lvl3pPr marL="714375" indent="-171450" algn="l" defTabSz="914400" rtl="0" eaLnBrk="1" latinLnBrk="0" hangingPunct="1">
              <a:lnSpc>
                <a:spcPct val="90000"/>
              </a:lnSpc>
              <a:spcBef>
                <a:spcPts val="600"/>
              </a:spcBef>
              <a:buFont typeface="Courier New" panose="02070309020205020404" pitchFamily="49" charset="0"/>
              <a:buChar char="o"/>
              <a:defRPr sz="1200" kern="1200">
                <a:solidFill>
                  <a:schemeClr val="bg2"/>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Pct val="50000"/>
              <a:buFont typeface="HelveticaNeueLT Std Lt Cn" panose="020B0406020202030204" pitchFamily="34" charset="0"/>
              <a:buNone/>
              <a:tabLst/>
              <a:defRPr/>
            </a:pPr>
            <a:r>
              <a:rPr kumimoji="0" lang="fr-FR" sz="1600" b="1" i="0" u="none" strike="noStrike" kern="1200" cap="none" spc="0" normalizeH="0" baseline="0" noProof="0" dirty="0">
                <a:ln>
                  <a:noFill/>
                </a:ln>
                <a:solidFill>
                  <a:srgbClr val="009D9C"/>
                </a:solidFill>
                <a:effectLst/>
                <a:uLnTx/>
                <a:uFillTx/>
                <a:latin typeface="Arial"/>
                <a:ea typeface="+mn-ea"/>
                <a:cs typeface="+mn-cs"/>
              </a:rPr>
              <a:t>…des activités de qualité pour mon enfant…</a:t>
            </a:r>
            <a:endParaRPr kumimoji="0" lang="en-GB" sz="1600" b="1" i="0" u="none" strike="noStrike" kern="1200" cap="none" spc="0" normalizeH="0" baseline="0" noProof="0" dirty="0">
              <a:ln>
                <a:noFill/>
              </a:ln>
              <a:solidFill>
                <a:srgbClr val="009D9C"/>
              </a:solidFill>
              <a:effectLst/>
              <a:uLnTx/>
              <a:uFillTx/>
              <a:latin typeface="Arial"/>
              <a:ea typeface="+mn-ea"/>
              <a:cs typeface="+mn-cs"/>
            </a:endParaRPr>
          </a:p>
        </p:txBody>
      </p:sp>
      <p:sp>
        <p:nvSpPr>
          <p:cNvPr id="50" name="Espace réservé du texte 20">
            <a:extLst>
              <a:ext uri="{FF2B5EF4-FFF2-40B4-BE49-F238E27FC236}">
                <a16:creationId xmlns:a16="http://schemas.microsoft.com/office/drawing/2014/main" id="{7B5B6420-0C5B-EEC5-6BAF-5C36E700FC54}"/>
              </a:ext>
            </a:extLst>
          </p:cNvPr>
          <p:cNvSpPr txBox="1">
            <a:spLocks/>
          </p:cNvSpPr>
          <p:nvPr/>
        </p:nvSpPr>
        <p:spPr>
          <a:xfrm>
            <a:off x="2094285" y="3948655"/>
            <a:ext cx="3448470" cy="462051"/>
          </a:xfrm>
          <a:prstGeom prst="rect">
            <a:avLst/>
          </a:prstGeom>
        </p:spPr>
        <p:txBody>
          <a:bodyPr wrap="square" anchor="ctr" anchorCtr="0">
            <a:noAutofit/>
          </a:bodyPr>
          <a:lstStyle>
            <a:lvl1pPr marL="0" indent="0" algn="r" defTabSz="914400" rtl="0" eaLnBrk="1" latinLnBrk="0" hangingPunct="1">
              <a:lnSpc>
                <a:spcPct val="90000"/>
              </a:lnSpc>
              <a:spcBef>
                <a:spcPts val="1800"/>
              </a:spcBef>
              <a:buSzPct val="50000"/>
              <a:buFont typeface="HelveticaNeueLT Std Lt Cn" panose="020B0406020202030204" pitchFamily="34" charset="0"/>
              <a:buNone/>
              <a:defRPr sz="1600" b="1" kern="1200">
                <a:solidFill>
                  <a:schemeClr val="tx2"/>
                </a:solidFill>
                <a:latin typeface="+mn-lt"/>
                <a:ea typeface="+mn-ea"/>
                <a:cs typeface="+mn-cs"/>
              </a:defRPr>
            </a:lvl1pPr>
            <a:lvl2pPr marL="447675" indent="-314325" algn="l" defTabSz="914400" rtl="0" eaLnBrk="1" latinLnBrk="0" hangingPunct="1">
              <a:lnSpc>
                <a:spcPct val="90000"/>
              </a:lnSpc>
              <a:spcBef>
                <a:spcPts val="600"/>
              </a:spcBef>
              <a:buFont typeface="Arial" panose="020B0604020202020204" pitchFamily="34" charset="0"/>
              <a:buChar char="—"/>
              <a:defRPr sz="1400" kern="1200">
                <a:solidFill>
                  <a:schemeClr val="bg2"/>
                </a:solidFill>
                <a:latin typeface="+mn-lt"/>
                <a:ea typeface="+mn-ea"/>
                <a:cs typeface="+mn-cs"/>
              </a:defRPr>
            </a:lvl2pPr>
            <a:lvl3pPr marL="714375" indent="-171450" algn="l" defTabSz="914400" rtl="0" eaLnBrk="1" latinLnBrk="0" hangingPunct="1">
              <a:lnSpc>
                <a:spcPct val="90000"/>
              </a:lnSpc>
              <a:spcBef>
                <a:spcPts val="600"/>
              </a:spcBef>
              <a:buFont typeface="Courier New" panose="02070309020205020404" pitchFamily="49" charset="0"/>
              <a:buChar char="o"/>
              <a:defRPr sz="1200" kern="1200">
                <a:solidFill>
                  <a:schemeClr val="bg2"/>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Pct val="50000"/>
              <a:buFont typeface="HelveticaNeueLT Std Lt Cn" panose="020B0406020202030204" pitchFamily="34" charset="0"/>
              <a:buNone/>
              <a:tabLst/>
              <a:defRPr/>
            </a:pPr>
            <a:r>
              <a:rPr kumimoji="0" lang="fr-FR" sz="1600" b="1" i="0" u="none" strike="noStrike" kern="1200" cap="none" spc="0" normalizeH="0" baseline="0" noProof="0" dirty="0">
                <a:ln>
                  <a:noFill/>
                </a:ln>
                <a:solidFill>
                  <a:srgbClr val="009D9C"/>
                </a:solidFill>
                <a:effectLst/>
                <a:uLnTx/>
                <a:uFillTx/>
                <a:latin typeface="Arial"/>
                <a:ea typeface="+mn-ea"/>
                <a:cs typeface="+mn-cs"/>
              </a:rPr>
              <a:t>… grâce à un personnel au top…</a:t>
            </a:r>
          </a:p>
        </p:txBody>
      </p:sp>
      <p:sp>
        <p:nvSpPr>
          <p:cNvPr id="51" name="Espace réservé du texte 20">
            <a:extLst>
              <a:ext uri="{FF2B5EF4-FFF2-40B4-BE49-F238E27FC236}">
                <a16:creationId xmlns:a16="http://schemas.microsoft.com/office/drawing/2014/main" id="{50AB996D-EC5B-B016-6A4E-3C0E3BC10CD3}"/>
              </a:ext>
            </a:extLst>
          </p:cNvPr>
          <p:cNvSpPr txBox="1">
            <a:spLocks/>
          </p:cNvSpPr>
          <p:nvPr/>
        </p:nvSpPr>
        <p:spPr>
          <a:xfrm>
            <a:off x="6960096" y="4037972"/>
            <a:ext cx="3448470" cy="462051"/>
          </a:xfrm>
          <a:prstGeom prst="rect">
            <a:avLst/>
          </a:prstGeom>
        </p:spPr>
        <p:txBody>
          <a:bodyPr wrap="square" anchor="ctr" anchorCtr="0">
            <a:noAutofit/>
          </a:bodyPr>
          <a:lstStyle>
            <a:lvl1pPr marL="0" indent="0" algn="r" defTabSz="914400" rtl="0" eaLnBrk="1" latinLnBrk="0" hangingPunct="1">
              <a:lnSpc>
                <a:spcPct val="90000"/>
              </a:lnSpc>
              <a:spcBef>
                <a:spcPts val="1800"/>
              </a:spcBef>
              <a:buSzPct val="50000"/>
              <a:buFont typeface="HelveticaNeueLT Std Lt Cn" panose="020B0406020202030204" pitchFamily="34" charset="0"/>
              <a:buNone/>
              <a:defRPr sz="1600" b="1" kern="1200">
                <a:solidFill>
                  <a:schemeClr val="tx2"/>
                </a:solidFill>
                <a:latin typeface="+mn-lt"/>
                <a:ea typeface="+mn-ea"/>
                <a:cs typeface="+mn-cs"/>
              </a:defRPr>
            </a:lvl1pPr>
            <a:lvl2pPr marL="447675" indent="-314325" algn="l" defTabSz="914400" rtl="0" eaLnBrk="1" latinLnBrk="0" hangingPunct="1">
              <a:lnSpc>
                <a:spcPct val="90000"/>
              </a:lnSpc>
              <a:spcBef>
                <a:spcPts val="600"/>
              </a:spcBef>
              <a:buFont typeface="Arial" panose="020B0604020202020204" pitchFamily="34" charset="0"/>
              <a:buChar char="—"/>
              <a:defRPr sz="1400" kern="1200">
                <a:solidFill>
                  <a:schemeClr val="bg2"/>
                </a:solidFill>
                <a:latin typeface="+mn-lt"/>
                <a:ea typeface="+mn-ea"/>
                <a:cs typeface="+mn-cs"/>
              </a:defRPr>
            </a:lvl2pPr>
            <a:lvl3pPr marL="714375" indent="-171450" algn="l" defTabSz="914400" rtl="0" eaLnBrk="1" latinLnBrk="0" hangingPunct="1">
              <a:lnSpc>
                <a:spcPct val="90000"/>
              </a:lnSpc>
              <a:spcBef>
                <a:spcPts val="600"/>
              </a:spcBef>
              <a:buFont typeface="Courier New" panose="02070309020205020404" pitchFamily="49" charset="0"/>
              <a:buChar char="o"/>
              <a:defRPr sz="1200" kern="1200">
                <a:solidFill>
                  <a:schemeClr val="bg2"/>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Pct val="50000"/>
              <a:buFont typeface="HelveticaNeueLT Std Lt Cn" panose="020B0406020202030204" pitchFamily="34" charset="0"/>
              <a:buNone/>
              <a:tabLst/>
              <a:defRPr/>
            </a:pPr>
            <a:r>
              <a:rPr kumimoji="0" lang="fr-FR" sz="1600" b="1" i="0" u="none" strike="noStrike" kern="1200" cap="none" spc="0" normalizeH="0" baseline="0" noProof="0" dirty="0">
                <a:ln>
                  <a:noFill/>
                </a:ln>
                <a:solidFill>
                  <a:srgbClr val="009D9C"/>
                </a:solidFill>
                <a:effectLst/>
                <a:uLnTx/>
                <a:uFillTx/>
                <a:latin typeface="Arial"/>
                <a:ea typeface="+mn-ea"/>
                <a:cs typeface="+mn-cs"/>
              </a:rPr>
              <a:t>… qui me conseille pour le bien de mon enfant </a:t>
            </a:r>
            <a:endParaRPr kumimoji="0" lang="en-GB" sz="1600" b="1" i="0" u="none" strike="noStrike" kern="1200" cap="none" spc="0" normalizeH="0" baseline="0" noProof="0" dirty="0">
              <a:ln>
                <a:noFill/>
              </a:ln>
              <a:solidFill>
                <a:srgbClr val="009D9C"/>
              </a:solidFill>
              <a:effectLst/>
              <a:uLnTx/>
              <a:uFillTx/>
              <a:latin typeface="Arial"/>
              <a:ea typeface="+mn-ea"/>
              <a:cs typeface="+mn-cs"/>
            </a:endParaRPr>
          </a:p>
        </p:txBody>
      </p:sp>
    </p:spTree>
    <p:extLst>
      <p:ext uri="{BB962C8B-B14F-4D97-AF65-F5344CB8AC3E}">
        <p14:creationId xmlns:p14="http://schemas.microsoft.com/office/powerpoint/2010/main" val="13484016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A8E8D78E-7BB1-1FE6-EBE7-A231D87500E9}"/>
              </a:ext>
            </a:extLst>
          </p:cNvPr>
          <p:cNvSpPr>
            <a:spLocks noGrp="1"/>
          </p:cNvSpPr>
          <p:nvPr>
            <p:ph type="title"/>
          </p:nvPr>
        </p:nvSpPr>
        <p:spPr>
          <a:xfrm>
            <a:off x="3370476" y="208267"/>
            <a:ext cx="8398725" cy="715669"/>
          </a:xfrm>
        </p:spPr>
        <p:txBody>
          <a:bodyPr/>
          <a:lstStyle/>
          <a:p>
            <a:r>
              <a:rPr lang="en-GB" dirty="0"/>
              <a:t>Sources </a:t>
            </a:r>
            <a:br>
              <a:rPr lang="en-GB" dirty="0"/>
            </a:br>
            <a:r>
              <a:rPr lang="fr-FR" sz="2000" dirty="0"/>
              <a:t>Détail des études citées ou utilisées dans ce rapport par source</a:t>
            </a:r>
            <a:endParaRPr lang="en-GB" dirty="0"/>
          </a:p>
        </p:txBody>
      </p:sp>
      <p:sp>
        <p:nvSpPr>
          <p:cNvPr id="18" name="Placeholder">
            <a:extLst>
              <a:ext uri="{FF2B5EF4-FFF2-40B4-BE49-F238E27FC236}">
                <a16:creationId xmlns:a16="http://schemas.microsoft.com/office/drawing/2014/main" id="{458E3ECC-AF31-8BBF-F3B4-4F01EF1BA467}"/>
              </a:ext>
            </a:extLst>
          </p:cNvPr>
          <p:cNvSpPr>
            <a:spLocks noGrp="1"/>
          </p:cNvSpPr>
          <p:nvPr>
            <p:ph idx="1"/>
          </p:nvPr>
        </p:nvSpPr>
        <p:spPr>
          <a:xfrm>
            <a:off x="3370476" y="1001487"/>
            <a:ext cx="8398725" cy="4946876"/>
          </a:xfrm>
        </p:spPr>
        <p:txBody>
          <a:bodyPr/>
          <a:lstStyle/>
          <a:p>
            <a:pPr>
              <a:lnSpc>
                <a:spcPct val="100000"/>
              </a:lnSpc>
            </a:pPr>
            <a:r>
              <a:rPr lang="fr-FR" sz="1400" b="1" dirty="0"/>
              <a:t>Données INSEE : </a:t>
            </a:r>
            <a:r>
              <a:rPr lang="fr-FR" dirty="0"/>
              <a:t>Bilan démographique 2024 - janvier 2025</a:t>
            </a:r>
          </a:p>
          <a:p>
            <a:pPr marL="0" lvl="2" indent="-4319">
              <a:lnSpc>
                <a:spcPct val="100000"/>
              </a:lnSpc>
              <a:spcBef>
                <a:spcPts val="0"/>
              </a:spcBef>
              <a:spcAft>
                <a:spcPts val="0"/>
              </a:spcAft>
              <a:buNone/>
            </a:pPr>
            <a:r>
              <a:rPr lang="fr-FR" dirty="0">
                <a:hlinkClick r:id="rId2"/>
              </a:rPr>
              <a:t>https://www.insee.fr/fr/statistiques/8327319</a:t>
            </a:r>
            <a:endParaRPr lang="fr-FR" dirty="0"/>
          </a:p>
          <a:p>
            <a:pPr marL="0" lvl="2" indent="-4319">
              <a:lnSpc>
                <a:spcPct val="100000"/>
              </a:lnSpc>
              <a:spcBef>
                <a:spcPts val="0"/>
              </a:spcBef>
              <a:spcAft>
                <a:spcPts val="0"/>
              </a:spcAft>
              <a:buNone/>
            </a:pPr>
            <a:endParaRPr lang="fr-FR" sz="1000" dirty="0"/>
          </a:p>
          <a:p>
            <a:pPr>
              <a:lnSpc>
                <a:spcPct val="100000"/>
              </a:lnSpc>
              <a:spcBef>
                <a:spcPts val="0"/>
              </a:spcBef>
            </a:pPr>
            <a:r>
              <a:rPr lang="fr-FR" sz="1400" b="1" dirty="0"/>
              <a:t>Données DREES : </a:t>
            </a:r>
          </a:p>
          <a:p>
            <a:pPr lvl="1">
              <a:lnSpc>
                <a:spcPct val="100000"/>
              </a:lnSpc>
              <a:spcBef>
                <a:spcPts val="0"/>
              </a:spcBef>
            </a:pPr>
            <a:r>
              <a:rPr lang="fr-FR" dirty="0"/>
              <a:t>L'offre d'accueil du jeune enfant, L’accueil des jeunes enfants : du côté des familles 2013-2021</a:t>
            </a:r>
          </a:p>
          <a:p>
            <a:pPr marL="182563" lvl="2" indent="0">
              <a:lnSpc>
                <a:spcPct val="100000"/>
              </a:lnSpc>
              <a:spcBef>
                <a:spcPts val="0"/>
              </a:spcBef>
              <a:spcAft>
                <a:spcPts val="0"/>
              </a:spcAft>
              <a:buNone/>
            </a:pPr>
            <a:r>
              <a:rPr lang="fr-FR" dirty="0">
                <a:hlinkClick r:id="rId3"/>
              </a:rPr>
              <a:t>https://data.drees.solidarites-sante.gouv.fr/explore/dataset/331_l-offre-d-accueil-du-jeune-enfant/information/</a:t>
            </a:r>
            <a:endParaRPr lang="fr-FR" sz="1000" dirty="0"/>
          </a:p>
          <a:p>
            <a:pPr lvl="1">
              <a:lnSpc>
                <a:spcPct val="100000"/>
              </a:lnSpc>
            </a:pPr>
            <a:r>
              <a:rPr lang="fr-FR" dirty="0"/>
              <a:t>Études et résultats N° 1257 - février 2023</a:t>
            </a:r>
          </a:p>
          <a:p>
            <a:pPr marL="182563" lvl="2" indent="0">
              <a:lnSpc>
                <a:spcPct val="100000"/>
              </a:lnSpc>
              <a:spcBef>
                <a:spcPts val="0"/>
              </a:spcBef>
              <a:spcAft>
                <a:spcPts val="0"/>
              </a:spcAft>
              <a:buNone/>
            </a:pPr>
            <a:r>
              <a:rPr lang="fr-FR" dirty="0">
                <a:hlinkClick r:id="rId4"/>
              </a:rPr>
              <a:t>https://drees.solidarites-sante.gouv.fr/publications-communique-de-presse/etudes-et-resultats/la-part-des-enfants-de-moins-de-3-ans-confies</a:t>
            </a:r>
            <a:endParaRPr lang="fr-FR" dirty="0"/>
          </a:p>
          <a:p>
            <a:pPr marL="0" lvl="1" indent="0">
              <a:lnSpc>
                <a:spcPct val="100000"/>
              </a:lnSpc>
              <a:spcBef>
                <a:spcPts val="0"/>
              </a:spcBef>
              <a:spcAft>
                <a:spcPts val="0"/>
              </a:spcAft>
              <a:buNone/>
            </a:pPr>
            <a:endParaRPr lang="fr-FR" sz="1000" b="1" dirty="0"/>
          </a:p>
          <a:p>
            <a:pPr marL="0" lvl="1" indent="0">
              <a:lnSpc>
                <a:spcPct val="100000"/>
              </a:lnSpc>
              <a:buNone/>
            </a:pPr>
            <a:r>
              <a:rPr lang="fr-FR" sz="1400" b="1" dirty="0"/>
              <a:t>Études FFEC : </a:t>
            </a:r>
          </a:p>
          <a:p>
            <a:pPr>
              <a:lnSpc>
                <a:spcPct val="100000"/>
              </a:lnSpc>
              <a:spcBef>
                <a:spcPts val="0"/>
              </a:spcBef>
            </a:pPr>
            <a:r>
              <a:rPr lang="fr-FR" dirty="0"/>
              <a:t>FFEC  - Communiqué de presse du 3 mars 2025 : Statistiques annuelles de la création de place de crèches par les adhérents de la FFEC</a:t>
            </a:r>
          </a:p>
          <a:p>
            <a:pPr>
              <a:lnSpc>
                <a:spcPct val="100000"/>
              </a:lnSpc>
              <a:spcBef>
                <a:spcPts val="0"/>
              </a:spcBef>
            </a:pPr>
            <a:r>
              <a:rPr lang="fr-FR" dirty="0">
                <a:hlinkClick r:id="rId5"/>
              </a:rPr>
              <a:t>https://ff-entreprises-creches.com/actualites/statistiques-annuelles-de-la-creation-de-places-de-creches-par-les-adherents-de-la-ffec-2/</a:t>
            </a:r>
            <a:r>
              <a:rPr lang="fr-FR" dirty="0"/>
              <a:t> </a:t>
            </a:r>
            <a:endParaRPr lang="fr-FR" sz="1000" dirty="0"/>
          </a:p>
          <a:p>
            <a:pPr marL="0" lvl="2" indent="-4319">
              <a:spcAft>
                <a:spcPts val="0"/>
              </a:spcAft>
              <a:buNone/>
            </a:pPr>
            <a:r>
              <a:rPr lang="fr-FR" sz="1400" b="1" dirty="0"/>
              <a:t>Études / Données CNAF : </a:t>
            </a:r>
          </a:p>
          <a:p>
            <a:pPr>
              <a:lnSpc>
                <a:spcPct val="100000"/>
              </a:lnSpc>
            </a:pPr>
            <a:r>
              <a:rPr lang="fr-FR" dirty="0"/>
              <a:t>Observatoire National de la Petite Enfance - L’accueil du jeune enfant Édition 2024</a:t>
            </a:r>
          </a:p>
          <a:p>
            <a:pPr>
              <a:lnSpc>
                <a:spcPct val="100000"/>
              </a:lnSpc>
            </a:pPr>
            <a:r>
              <a:rPr lang="fr-FR" dirty="0">
                <a:hlinkClick r:id="rId6"/>
              </a:rPr>
              <a:t>CAF - Observatoire national de la petite enfance (</a:t>
            </a:r>
            <a:r>
              <a:rPr lang="fr-FR" dirty="0" err="1">
                <a:hlinkClick r:id="rId6"/>
              </a:rPr>
              <a:t>Onape</a:t>
            </a:r>
            <a:r>
              <a:rPr lang="fr-FR" dirty="0">
                <a:hlinkClick r:id="rId6"/>
              </a:rPr>
              <a:t>)</a:t>
            </a:r>
            <a:endParaRPr lang="fr-FR" dirty="0"/>
          </a:p>
          <a:p>
            <a:pPr>
              <a:lnSpc>
                <a:spcPct val="100000"/>
              </a:lnSpc>
            </a:pPr>
            <a:r>
              <a:rPr lang="fr-FR" dirty="0"/>
              <a:t>Enquête nationale « pénurie de professionnels en établissements d’accueil du jeune enfant » - juillet 2022</a:t>
            </a:r>
          </a:p>
          <a:p>
            <a:pPr>
              <a:lnSpc>
                <a:spcPct val="100000"/>
              </a:lnSpc>
            </a:pPr>
            <a:r>
              <a:rPr lang="fr-FR" dirty="0">
                <a:hlinkClick r:id="rId7"/>
              </a:rPr>
              <a:t>https://www.cnape.fr/documents/caf_-restitution-des-resultats-de-lenquete-nationale-penurie-de-professionnels-en-etablissements-daccueil-du-jeune-enfant/</a:t>
            </a:r>
            <a:endParaRPr lang="fr-FR" dirty="0"/>
          </a:p>
          <a:p>
            <a:pPr>
              <a:lnSpc>
                <a:spcPct val="100000"/>
              </a:lnSpc>
            </a:pPr>
            <a:r>
              <a:rPr lang="fr-FR" dirty="0"/>
              <a:t>Baromètre d’accueil du jeune enfant 2021 - L’essentiel N°209 - juillet 2022</a:t>
            </a:r>
          </a:p>
          <a:p>
            <a:pPr>
              <a:lnSpc>
                <a:spcPct val="100000"/>
              </a:lnSpc>
            </a:pPr>
            <a:r>
              <a:rPr lang="fr-FR" sz="1200" dirty="0">
                <a:hlinkClick r:id="rId8"/>
              </a:rPr>
              <a:t>https://www.lesprosdelapetiteenfance.fr/sites/default/files/barometre_de_laccueil_du_jeune_enfant_2021.pdf</a:t>
            </a:r>
            <a:endParaRPr lang="fr-FR" sz="1200" dirty="0"/>
          </a:p>
          <a:p>
            <a:pPr>
              <a:lnSpc>
                <a:spcPct val="100000"/>
              </a:lnSpc>
            </a:pPr>
            <a:r>
              <a:rPr lang="fr-FR" sz="1400" b="1" dirty="0"/>
              <a:t>Étude Longitudinale Française depuis l’Enfance (ELFE) : </a:t>
            </a:r>
          </a:p>
          <a:p>
            <a:pPr>
              <a:lnSpc>
                <a:spcPct val="100000"/>
              </a:lnSpc>
            </a:pPr>
            <a:r>
              <a:rPr lang="fr-FR" dirty="0"/>
              <a:t>Publications 2011 - 2021 - </a:t>
            </a:r>
            <a:r>
              <a:rPr lang="fr-FR" dirty="0">
                <a:hlinkClick r:id="rId9"/>
              </a:rPr>
              <a:t>https://www.elfe-france.fr/fr/resultats/10-ans-10-avancees-de-la-recherche/</a:t>
            </a:r>
            <a:endParaRPr lang="fr-FR" dirty="0"/>
          </a:p>
          <a:p>
            <a:pPr>
              <a:lnSpc>
                <a:spcPct val="100000"/>
              </a:lnSpc>
            </a:pPr>
            <a:r>
              <a:rPr lang="fr-FR" sz="1200" b="1" dirty="0"/>
              <a:t>Autres études /articles :</a:t>
            </a:r>
            <a:endParaRPr lang="fr-FR" dirty="0"/>
          </a:p>
          <a:p>
            <a:pPr>
              <a:lnSpc>
                <a:spcPct val="100000"/>
              </a:lnSpc>
              <a:spcBef>
                <a:spcPts val="600"/>
              </a:spcBef>
            </a:pPr>
            <a:r>
              <a:rPr lang="fr-FR" dirty="0"/>
              <a:t>La boite rose : Les modes de gardes - mars 2018</a:t>
            </a:r>
          </a:p>
          <a:p>
            <a:pPr>
              <a:lnSpc>
                <a:spcPct val="100000"/>
              </a:lnSpc>
              <a:spcBef>
                <a:spcPts val="600"/>
              </a:spcBef>
            </a:pPr>
            <a:r>
              <a:rPr lang="fr-FR" dirty="0">
                <a:hlinkClick r:id="rId10"/>
              </a:rPr>
              <a:t>https://www.laboiterose.fr/fr/toutes-les-enquetes-de-l-institut-d-etudes-la-boite-rose/modes-daccueil-etude-sur-les-choix-des-parents-0</a:t>
            </a:r>
            <a:endParaRPr lang="fr-FR" dirty="0"/>
          </a:p>
          <a:p>
            <a:pPr>
              <a:lnSpc>
                <a:spcPct val="100000"/>
              </a:lnSpc>
            </a:pPr>
            <a:endParaRPr lang="fr-FR" dirty="0">
              <a:highlight>
                <a:srgbClr val="FFFF00"/>
              </a:highlight>
            </a:endParaRPr>
          </a:p>
        </p:txBody>
      </p:sp>
      <p:pic>
        <p:nvPicPr>
          <p:cNvPr id="22" name="Picture Placeholder">
            <a:extLst>
              <a:ext uri="{FF2B5EF4-FFF2-40B4-BE49-F238E27FC236}">
                <a16:creationId xmlns:a16="http://schemas.microsoft.com/office/drawing/2014/main" id="{45F69ACB-DD5D-3E92-4C65-192435F379AD}"/>
              </a:ext>
              <a:ext uri="{C183D7F6-B498-43B3-948B-1728B52AA6E4}">
                <adec:decorative xmlns:adec="http://schemas.microsoft.com/office/drawing/2017/decorative" val="1"/>
              </a:ext>
            </a:extLst>
          </p:cNvPr>
          <p:cNvPicPr>
            <a:picLocks noGrp="1" noChangeAspect="1"/>
          </p:cNvPicPr>
          <p:nvPr>
            <p:ph type="pic" sz="quarter" idx="10"/>
          </p:nvPr>
        </p:nvPicPr>
        <p:blipFill>
          <a:blip r:embed="rId11" cstate="screen">
            <a:extLst>
              <a:ext uri="{28A0092B-C50C-407E-A947-70E740481C1C}">
                <a14:useLocalDpi xmlns:a14="http://schemas.microsoft.com/office/drawing/2010/main"/>
              </a:ext>
            </a:extLst>
          </a:blip>
          <a:srcRect t="57" b="57"/>
          <a:stretch/>
        </p:blipFill>
        <p:spPr>
          <a:xfrm>
            <a:off x="449263" y="0"/>
            <a:ext cx="2592387" cy="5948363"/>
          </a:xfrm>
        </p:spPr>
      </p:pic>
      <p:sp>
        <p:nvSpPr>
          <p:cNvPr id="2" name="ZoneTexte 15">
            <a:extLst>
              <a:ext uri="{FF2B5EF4-FFF2-40B4-BE49-F238E27FC236}">
                <a16:creationId xmlns:a16="http://schemas.microsoft.com/office/drawing/2014/main" id="{B57581F6-140A-9FF2-96DA-BF79C9C1B35D}"/>
              </a:ext>
            </a:extLst>
          </p:cNvPr>
          <p:cNvSpPr txBox="1"/>
          <p:nvPr/>
        </p:nvSpPr>
        <p:spPr>
          <a:xfrm>
            <a:off x="10325101" y="0"/>
            <a:ext cx="1412876" cy="313880"/>
          </a:xfrm>
          <a:prstGeom prst="snip2DiagRect">
            <a:avLst>
              <a:gd name="adj1" fmla="val 0"/>
              <a:gd name="adj2" fmla="val 45020"/>
            </a:avLst>
          </a:prstGeom>
          <a:solidFill>
            <a:srgbClr val="D4A3E1"/>
          </a:solidFill>
          <a:ln>
            <a:noFill/>
          </a:ln>
        </p:spPr>
        <p:txBody>
          <a:bodyPr wrap="square" rtlCol="0" anchor="ctr" anchorCtr="0">
            <a:noAutofit/>
          </a:bodyPr>
          <a:lstStyle>
            <a:defPPr marR="0" lvl="0" algn="l" rtl="0">
              <a:lnSpc>
                <a:spcPct val="100000"/>
              </a:lnSpc>
              <a:spcBef>
                <a:spcPts val="0"/>
              </a:spcBef>
              <a:spcAft>
                <a:spcPts val="0"/>
              </a:spcAft>
              <a:defRPr lang="fr-FR"/>
            </a:defPPr>
            <a:lvl1pPr marR="0" lvl="0" algn="ctr">
              <a:lnSpc>
                <a:spcPct val="100000"/>
              </a:lnSpc>
              <a:spcBef>
                <a:spcPts val="0"/>
              </a:spcBef>
              <a:spcAft>
                <a:spcPts val="600"/>
              </a:spcAft>
              <a:buClr>
                <a:srgbClr val="000000"/>
              </a:buClr>
              <a:buFont typeface="Arial"/>
              <a:defRPr sz="1600" b="1" i="0" u="none" strike="noStrike" cap="none">
                <a:solidFill>
                  <a:srgbClr val="2F469C"/>
                </a:solidFill>
                <a:ea typeface="Calibri"/>
                <a:cs typeface="Times New Roman"/>
              </a:defRPr>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r>
              <a:rPr kumimoji="0" lang="fr-FR" sz="1200" b="1" i="0" u="none" strike="noStrike" kern="1200" cap="none" spc="0" normalizeH="0" baseline="0" noProof="0" dirty="0">
                <a:ln>
                  <a:noFill/>
                </a:ln>
                <a:solidFill>
                  <a:srgbClr val="003274"/>
                </a:solidFill>
                <a:effectLst/>
                <a:uLnTx/>
                <a:uFillTx/>
                <a:latin typeface="Barlow"/>
                <a:cs typeface="Times New Roman"/>
              </a:rPr>
              <a:t>ANNEXES</a:t>
            </a:r>
          </a:p>
        </p:txBody>
      </p:sp>
    </p:spTree>
    <p:extLst>
      <p:ext uri="{BB962C8B-B14F-4D97-AF65-F5344CB8AC3E}">
        <p14:creationId xmlns:p14="http://schemas.microsoft.com/office/powerpoint/2010/main" val="31026218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14A8DEC-4702-2B33-FDCF-58669595F17C}"/>
              </a:ext>
            </a:extLst>
          </p:cNvPr>
          <p:cNvSpPr>
            <a:spLocks noGrp="1"/>
          </p:cNvSpPr>
          <p:nvPr>
            <p:ph type="title"/>
          </p:nvPr>
        </p:nvSpPr>
        <p:spPr/>
        <p:txBody>
          <a:bodyPr/>
          <a:lstStyle/>
          <a:p>
            <a:r>
              <a:rPr lang="en-GB" dirty="0"/>
              <a:t>NOS ENGAGEMENTS</a:t>
            </a:r>
          </a:p>
        </p:txBody>
      </p:sp>
      <p:sp>
        <p:nvSpPr>
          <p:cNvPr id="6" name="Content Placeholder 5">
            <a:extLst>
              <a:ext uri="{FF2B5EF4-FFF2-40B4-BE49-F238E27FC236}">
                <a16:creationId xmlns:a16="http://schemas.microsoft.com/office/drawing/2014/main" id="{EDD76FF7-3EEB-AEE9-534D-D09534D51EE3}"/>
              </a:ext>
            </a:extLst>
          </p:cNvPr>
          <p:cNvSpPr>
            <a:spLocks noGrp="1"/>
          </p:cNvSpPr>
          <p:nvPr>
            <p:ph idx="1"/>
          </p:nvPr>
        </p:nvSpPr>
        <p:spPr>
          <a:xfrm>
            <a:off x="450000" y="1257832"/>
            <a:ext cx="11274425" cy="435502"/>
          </a:xfrm>
        </p:spPr>
        <p:txBody>
          <a:bodyPr/>
          <a:lstStyle/>
          <a:p>
            <a:r>
              <a:rPr lang="en-GB" sz="2000" dirty="0"/>
              <a:t>CODES PROFESSIONNELS, CERTIFICATION QUALITÉ CONSERVATION ET PROTECTION DES DONNÉES</a:t>
            </a:r>
          </a:p>
        </p:txBody>
      </p:sp>
      <p:pic>
        <p:nvPicPr>
          <p:cNvPr id="2" name="Picture 2">
            <a:extLst>
              <a:ext uri="{FF2B5EF4-FFF2-40B4-BE49-F238E27FC236}">
                <a16:creationId xmlns:a16="http://schemas.microsoft.com/office/drawing/2014/main" id="{6414B488-64CA-D5CE-ABB8-BAD0E67EA4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641" r="956" b="19645"/>
          <a:stretch/>
        </p:blipFill>
        <p:spPr bwMode="auto">
          <a:xfrm>
            <a:off x="11270550" y="210404"/>
            <a:ext cx="662152" cy="405897"/>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contenu 15">
            <a:extLst>
              <a:ext uri="{FF2B5EF4-FFF2-40B4-BE49-F238E27FC236}">
                <a16:creationId xmlns:a16="http://schemas.microsoft.com/office/drawing/2014/main" id="{CA39466F-634E-9881-D633-FE7B56CCB02C}"/>
              </a:ext>
            </a:extLst>
          </p:cNvPr>
          <p:cNvSpPr txBox="1">
            <a:spLocks/>
          </p:cNvSpPr>
          <p:nvPr/>
        </p:nvSpPr>
        <p:spPr>
          <a:xfrm>
            <a:off x="249773" y="1973501"/>
            <a:ext cx="6065042" cy="1336250"/>
          </a:xfrm>
          <a:prstGeom prst="rect">
            <a:avLst/>
          </a:prstGeom>
        </p:spPr>
        <p:txBody>
          <a:bodyPr/>
          <a:lst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600" b="0" kern="1200">
                <a:solidFill>
                  <a:schemeClr val="tx1"/>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3"/>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
                <a:srgbClr val="E87722"/>
              </a:buClr>
              <a:buSzPct val="50000"/>
              <a:buFont typeface="HelveticaNeueLT Std Lt Cn" panose="020B0406020202030204" pitchFamily="34" charset="0"/>
              <a:buNone/>
              <a:tabLst/>
              <a:defRPr/>
            </a:pPr>
            <a:r>
              <a:rPr kumimoji="0" lang="en-US" sz="1200" b="0" i="0" u="none" strike="noStrike" kern="1200" cap="none" spc="0" normalizeH="0" baseline="0" noProof="0" dirty="0">
                <a:ln>
                  <a:noFill/>
                </a:ln>
                <a:solidFill>
                  <a:prstClr val="black"/>
                </a:solidFill>
                <a:effectLst/>
                <a:uLnTx/>
                <a:uFillTx/>
                <a:latin typeface="Barlow"/>
                <a:ea typeface="+mn-ea"/>
                <a:cs typeface="+mn-cs"/>
              </a:rPr>
              <a:t>Ipsos </a:t>
            </a:r>
            <a:r>
              <a:rPr kumimoji="0" lang="en-US" sz="1200" b="0" i="0" u="none" strike="noStrike" kern="1200" cap="none" spc="0" normalizeH="0" baseline="0" noProof="0" dirty="0" err="1">
                <a:ln>
                  <a:noFill/>
                </a:ln>
                <a:solidFill>
                  <a:prstClr val="black"/>
                </a:solidFill>
                <a:effectLst/>
                <a:uLnTx/>
                <a:uFillTx/>
                <a:latin typeface="Barlow"/>
                <a:ea typeface="+mn-ea"/>
                <a:cs typeface="+mn-cs"/>
              </a:rPr>
              <a:t>est</a:t>
            </a:r>
            <a:r>
              <a:rPr kumimoji="0" lang="en-US" sz="1200" b="0" i="0" u="none" strike="noStrike" kern="1200" cap="none" spc="0" normalizeH="0" baseline="0" noProof="0" dirty="0">
                <a:ln>
                  <a:noFill/>
                </a:ln>
                <a:solidFill>
                  <a:prstClr val="black"/>
                </a:solidFill>
                <a:effectLst/>
                <a:uLnTx/>
                <a:uFillTx/>
                <a:latin typeface="Barlow"/>
                <a:ea typeface="+mn-ea"/>
                <a:cs typeface="+mn-cs"/>
              </a:rPr>
              <a:t> </a:t>
            </a:r>
            <a:r>
              <a:rPr kumimoji="0" lang="en-US" sz="1200" b="0" i="0" u="none" strike="noStrike" kern="1200" cap="none" spc="0" normalizeH="0" baseline="0" noProof="0" dirty="0" err="1">
                <a:ln>
                  <a:noFill/>
                </a:ln>
                <a:solidFill>
                  <a:prstClr val="black"/>
                </a:solidFill>
                <a:effectLst/>
                <a:uLnTx/>
                <a:uFillTx/>
                <a:latin typeface="Barlow"/>
                <a:ea typeface="+mn-ea"/>
                <a:cs typeface="+mn-cs"/>
              </a:rPr>
              <a:t>membre</a:t>
            </a:r>
            <a:r>
              <a:rPr kumimoji="0" lang="en-US" sz="1200" b="0" i="0" u="none" strike="noStrike" kern="1200" cap="none" spc="0" normalizeH="0" baseline="0" noProof="0" dirty="0">
                <a:ln>
                  <a:noFill/>
                </a:ln>
                <a:solidFill>
                  <a:prstClr val="black"/>
                </a:solidFill>
                <a:effectLst/>
                <a:uLnTx/>
                <a:uFillTx/>
                <a:latin typeface="Barlow"/>
                <a:ea typeface="+mn-ea"/>
                <a:cs typeface="+mn-cs"/>
              </a:rPr>
              <a:t> des </a:t>
            </a:r>
            <a:r>
              <a:rPr kumimoji="0" lang="en-US" sz="1200" b="0" i="0" u="none" strike="noStrike" kern="1200" cap="none" spc="0" normalizeH="0" baseline="0" noProof="0" dirty="0" err="1">
                <a:ln>
                  <a:noFill/>
                </a:ln>
                <a:solidFill>
                  <a:prstClr val="black"/>
                </a:solidFill>
                <a:effectLst/>
                <a:uLnTx/>
                <a:uFillTx/>
                <a:latin typeface="Barlow"/>
                <a:ea typeface="+mn-ea"/>
                <a:cs typeface="+mn-cs"/>
              </a:rPr>
              <a:t>organismes</a:t>
            </a:r>
            <a:r>
              <a:rPr kumimoji="0" lang="en-US" sz="1200" b="0" i="0" u="none" strike="noStrike" kern="1200" cap="none" spc="0" normalizeH="0" baseline="0" noProof="0" dirty="0">
                <a:ln>
                  <a:noFill/>
                </a:ln>
                <a:solidFill>
                  <a:prstClr val="black"/>
                </a:solidFill>
                <a:effectLst/>
                <a:uLnTx/>
                <a:uFillTx/>
                <a:latin typeface="Barlow"/>
                <a:ea typeface="+mn-ea"/>
                <a:cs typeface="+mn-cs"/>
              </a:rPr>
              <a:t> </a:t>
            </a:r>
            <a:r>
              <a:rPr kumimoji="0" lang="en-US" sz="1200" b="0" i="0" u="none" strike="noStrike" kern="1200" cap="none" spc="0" normalizeH="0" baseline="0" noProof="0" dirty="0" err="1">
                <a:ln>
                  <a:noFill/>
                </a:ln>
                <a:solidFill>
                  <a:prstClr val="black"/>
                </a:solidFill>
                <a:effectLst/>
                <a:uLnTx/>
                <a:uFillTx/>
                <a:latin typeface="Barlow"/>
                <a:ea typeface="+mn-ea"/>
                <a:cs typeface="+mn-cs"/>
              </a:rPr>
              <a:t>professionnels</a:t>
            </a:r>
            <a:r>
              <a:rPr kumimoji="0" lang="en-US" sz="1200" b="0" i="0" u="none" strike="noStrike" kern="1200" cap="none" spc="0" normalizeH="0" baseline="0" noProof="0" dirty="0">
                <a:ln>
                  <a:noFill/>
                </a:ln>
                <a:solidFill>
                  <a:prstClr val="black"/>
                </a:solidFill>
                <a:effectLst/>
                <a:uLnTx/>
                <a:uFillTx/>
                <a:latin typeface="Barlow"/>
                <a:ea typeface="+mn-ea"/>
                <a:cs typeface="+mn-cs"/>
              </a:rPr>
              <a:t> </a:t>
            </a:r>
            <a:r>
              <a:rPr kumimoji="0" lang="en-US" sz="1200" b="0" i="0" u="none" strike="noStrike" kern="1200" cap="none" spc="0" normalizeH="0" baseline="0" noProof="0" dirty="0" err="1">
                <a:ln>
                  <a:noFill/>
                </a:ln>
                <a:solidFill>
                  <a:prstClr val="black"/>
                </a:solidFill>
                <a:effectLst/>
                <a:uLnTx/>
                <a:uFillTx/>
                <a:latin typeface="Barlow"/>
                <a:ea typeface="+mn-ea"/>
                <a:cs typeface="+mn-cs"/>
              </a:rPr>
              <a:t>français</a:t>
            </a:r>
            <a:r>
              <a:rPr kumimoji="0" lang="en-US" sz="1200" b="0" i="0" u="none" strike="noStrike" kern="1200" cap="none" spc="0" normalizeH="0" baseline="0" noProof="0" dirty="0">
                <a:ln>
                  <a:noFill/>
                </a:ln>
                <a:solidFill>
                  <a:prstClr val="black"/>
                </a:solidFill>
                <a:effectLst/>
                <a:uLnTx/>
                <a:uFillTx/>
                <a:latin typeface="Barlow"/>
                <a:ea typeface="+mn-ea"/>
                <a:cs typeface="+mn-cs"/>
              </a:rPr>
              <a:t> et </a:t>
            </a:r>
            <a:r>
              <a:rPr kumimoji="0" lang="en-US" sz="1200" b="0" i="0" u="none" strike="noStrike" kern="1200" cap="none" spc="0" normalizeH="0" baseline="0" noProof="0" dirty="0" err="1">
                <a:ln>
                  <a:noFill/>
                </a:ln>
                <a:solidFill>
                  <a:prstClr val="black"/>
                </a:solidFill>
                <a:effectLst/>
                <a:uLnTx/>
                <a:uFillTx/>
                <a:latin typeface="Barlow"/>
                <a:ea typeface="+mn-ea"/>
                <a:cs typeface="+mn-cs"/>
              </a:rPr>
              <a:t>européens</a:t>
            </a:r>
            <a:r>
              <a:rPr kumimoji="0" lang="en-US" sz="1200" b="0" i="0" u="none" strike="noStrike" kern="1200" cap="none" spc="0" normalizeH="0" baseline="0" noProof="0" dirty="0">
                <a:ln>
                  <a:noFill/>
                </a:ln>
                <a:solidFill>
                  <a:prstClr val="black"/>
                </a:solidFill>
                <a:effectLst/>
                <a:uLnTx/>
                <a:uFillTx/>
                <a:latin typeface="Barlow"/>
                <a:ea typeface="+mn-ea"/>
                <a:cs typeface="+mn-cs"/>
              </a:rPr>
              <a:t> des études de </a:t>
            </a:r>
            <a:r>
              <a:rPr kumimoji="0" lang="en-US" sz="1200" b="0" i="0" u="none" strike="noStrike" kern="1200" cap="none" spc="0" normalizeH="0" baseline="0" noProof="0" dirty="0" err="1">
                <a:ln>
                  <a:noFill/>
                </a:ln>
                <a:solidFill>
                  <a:prstClr val="black"/>
                </a:solidFill>
                <a:effectLst/>
                <a:uLnTx/>
                <a:uFillTx/>
                <a:latin typeface="Barlow"/>
                <a:ea typeface="+mn-ea"/>
                <a:cs typeface="+mn-cs"/>
              </a:rPr>
              <a:t>marché</a:t>
            </a:r>
            <a:r>
              <a:rPr kumimoji="0" lang="en-US" sz="1200" b="0" i="0" u="none" strike="noStrike" kern="1200" cap="none" spc="0" normalizeH="0" baseline="0" noProof="0" dirty="0">
                <a:ln>
                  <a:noFill/>
                </a:ln>
                <a:solidFill>
                  <a:prstClr val="black"/>
                </a:solidFill>
                <a:effectLst/>
                <a:uLnTx/>
                <a:uFillTx/>
                <a:latin typeface="Barlow"/>
                <a:ea typeface="+mn-ea"/>
                <a:cs typeface="+mn-cs"/>
              </a:rPr>
              <a:t> et </a:t>
            </a:r>
            <a:r>
              <a:rPr kumimoji="0" lang="en-US" sz="1200" b="0" i="0" u="none" strike="noStrike" kern="1200" cap="none" spc="0" normalizeH="0" baseline="0" noProof="0" dirty="0" err="1">
                <a:ln>
                  <a:noFill/>
                </a:ln>
                <a:solidFill>
                  <a:prstClr val="black"/>
                </a:solidFill>
                <a:effectLst/>
                <a:uLnTx/>
                <a:uFillTx/>
                <a:latin typeface="Barlow"/>
                <a:ea typeface="+mn-ea"/>
                <a:cs typeface="+mn-cs"/>
              </a:rPr>
              <a:t>d’opinion</a:t>
            </a:r>
            <a:r>
              <a:rPr kumimoji="0" lang="en-US" sz="1200" b="0" i="0" u="none" strike="noStrike" kern="1200" cap="none" spc="0" normalizeH="0" baseline="0" noProof="0" dirty="0">
                <a:ln>
                  <a:noFill/>
                </a:ln>
                <a:solidFill>
                  <a:prstClr val="black"/>
                </a:solidFill>
                <a:effectLst/>
                <a:uLnTx/>
                <a:uFillTx/>
                <a:latin typeface="Barlow"/>
                <a:ea typeface="+mn-ea"/>
                <a:cs typeface="+mn-cs"/>
              </a:rPr>
              <a:t> </a:t>
            </a:r>
            <a:r>
              <a:rPr kumimoji="0" lang="en-US" sz="1200" b="0" i="0" u="none" strike="noStrike" kern="1200" cap="none" spc="0" normalizeH="0" baseline="0" noProof="0" dirty="0" err="1">
                <a:ln>
                  <a:noFill/>
                </a:ln>
                <a:solidFill>
                  <a:prstClr val="black"/>
                </a:solidFill>
                <a:effectLst/>
                <a:uLnTx/>
                <a:uFillTx/>
                <a:latin typeface="Barlow"/>
                <a:ea typeface="+mn-ea"/>
                <a:cs typeface="+mn-cs"/>
              </a:rPr>
              <a:t>suivants</a:t>
            </a:r>
            <a:r>
              <a:rPr kumimoji="0" lang="en-US" sz="1200" b="0" i="0" u="none" strike="noStrike" kern="1200" cap="none" spc="0" normalizeH="0" baseline="0" noProof="0" dirty="0">
                <a:ln>
                  <a:noFill/>
                </a:ln>
                <a:solidFill>
                  <a:prstClr val="black"/>
                </a:solidFill>
                <a:effectLst/>
                <a:uLnTx/>
                <a:uFillTx/>
                <a:latin typeface="Barlow"/>
                <a:ea typeface="+mn-ea"/>
                <a:cs typeface="+mn-cs"/>
              </a:rPr>
              <a:t> : </a:t>
            </a:r>
          </a:p>
          <a:p>
            <a:pPr marL="447675" marR="0" lvl="1" indent="-314325" algn="l" defTabSz="914400" rtl="0" eaLnBrk="1" fontAlgn="auto" latinLnBrk="0" hangingPunct="1">
              <a:lnSpc>
                <a:spcPct val="100000"/>
              </a:lnSpc>
              <a:spcBef>
                <a:spcPts val="600"/>
              </a:spcBef>
              <a:spcAft>
                <a:spcPts val="0"/>
              </a:spcAft>
              <a:buClr>
                <a:srgbClr val="000000"/>
              </a:buClr>
              <a:buSzPct val="80000"/>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Barlow"/>
                <a:ea typeface="+mn-ea"/>
                <a:cs typeface="+mn-cs"/>
              </a:rPr>
              <a:t>SYNTEC</a:t>
            </a:r>
            <a:r>
              <a:rPr kumimoji="0" lang="en-US" sz="1200" b="0" i="0" u="none" strike="noStrike" kern="1200" cap="none" spc="0" normalizeH="0" baseline="0" noProof="0" dirty="0">
                <a:ln>
                  <a:noFill/>
                </a:ln>
                <a:solidFill>
                  <a:prstClr val="black"/>
                </a:solidFill>
                <a:effectLst/>
                <a:uLnTx/>
                <a:uFillTx/>
                <a:latin typeface="Barlow"/>
                <a:ea typeface="+mn-ea"/>
                <a:cs typeface="+mn-cs"/>
              </a:rPr>
              <a:t> (</a:t>
            </a:r>
            <a:r>
              <a:rPr kumimoji="0" lang="en-US" sz="1200" b="0" i="0" u="none" strike="noStrike" kern="1200" cap="none" spc="0" normalizeH="0" baseline="0" noProof="0" dirty="0" err="1">
                <a:ln>
                  <a:noFill/>
                </a:ln>
                <a:solidFill>
                  <a:prstClr val="black"/>
                </a:solidFill>
                <a:effectLst/>
                <a:uLnTx/>
                <a:uFillTx/>
                <a:latin typeface="Barlow"/>
                <a:ea typeface="+mn-ea"/>
                <a:cs typeface="+mn-cs"/>
              </a:rPr>
              <a:t>syndicat</a:t>
            </a:r>
            <a:r>
              <a:rPr kumimoji="0" lang="en-US" sz="1200" b="0" i="0" u="none" strike="noStrike" kern="1200" cap="none" spc="0" normalizeH="0" baseline="0" noProof="0" dirty="0">
                <a:ln>
                  <a:noFill/>
                </a:ln>
                <a:solidFill>
                  <a:prstClr val="black"/>
                </a:solidFill>
                <a:effectLst/>
                <a:uLnTx/>
                <a:uFillTx/>
                <a:latin typeface="Barlow"/>
                <a:ea typeface="+mn-ea"/>
                <a:cs typeface="+mn-cs"/>
              </a:rPr>
              <a:t> </a:t>
            </a:r>
            <a:r>
              <a:rPr kumimoji="0" lang="fr-FR" sz="1200" b="0" i="0" u="none" strike="noStrike" kern="1200" cap="none" spc="0" normalizeH="0" baseline="0" noProof="0" dirty="0">
                <a:ln>
                  <a:noFill/>
                </a:ln>
                <a:solidFill>
                  <a:prstClr val="black"/>
                </a:solidFill>
                <a:effectLst/>
                <a:uLnTx/>
                <a:uFillTx/>
                <a:latin typeface="Barlow"/>
                <a:ea typeface="+mn-ea"/>
                <a:cs typeface="+mn-cs"/>
              </a:rPr>
              <a:t>professionnel</a:t>
            </a:r>
            <a:r>
              <a:rPr kumimoji="0" lang="en-US" sz="1200" b="0" i="0" u="none" strike="noStrike" kern="1200" cap="none" spc="0" normalizeH="0" baseline="0" noProof="0" dirty="0">
                <a:ln>
                  <a:noFill/>
                </a:ln>
                <a:solidFill>
                  <a:prstClr val="black"/>
                </a:solidFill>
                <a:effectLst/>
                <a:uLnTx/>
                <a:uFillTx/>
                <a:latin typeface="Barlow"/>
                <a:ea typeface="+mn-ea"/>
                <a:cs typeface="+mn-cs"/>
              </a:rPr>
              <a:t> des sociétés </a:t>
            </a:r>
            <a:r>
              <a:rPr kumimoji="0" lang="en-US" sz="1200" b="0" i="0" u="none" strike="noStrike" kern="1200" cap="none" spc="0" normalizeH="0" baseline="0" noProof="0" dirty="0" err="1">
                <a:ln>
                  <a:noFill/>
                </a:ln>
                <a:solidFill>
                  <a:prstClr val="black"/>
                </a:solidFill>
                <a:effectLst/>
                <a:uLnTx/>
                <a:uFillTx/>
                <a:latin typeface="Barlow"/>
                <a:ea typeface="+mn-ea"/>
                <a:cs typeface="+mn-cs"/>
              </a:rPr>
              <a:t>d’études</a:t>
            </a:r>
            <a:r>
              <a:rPr kumimoji="0" lang="en-US" sz="1200" b="0" i="0" u="none" strike="noStrike" kern="1200" cap="none" spc="0" normalizeH="0" baseline="0" noProof="0" dirty="0">
                <a:ln>
                  <a:noFill/>
                </a:ln>
                <a:solidFill>
                  <a:prstClr val="black"/>
                </a:solidFill>
                <a:effectLst/>
                <a:uLnTx/>
                <a:uFillTx/>
                <a:latin typeface="Barlow"/>
                <a:ea typeface="+mn-ea"/>
                <a:cs typeface="+mn-cs"/>
              </a:rPr>
              <a:t> de </a:t>
            </a:r>
            <a:r>
              <a:rPr kumimoji="0" lang="en-US" sz="1200" b="0" i="0" u="none" strike="noStrike" kern="1200" cap="none" spc="0" normalizeH="0" baseline="0" noProof="0" dirty="0" err="1">
                <a:ln>
                  <a:noFill/>
                </a:ln>
                <a:solidFill>
                  <a:prstClr val="black"/>
                </a:solidFill>
                <a:effectLst/>
                <a:uLnTx/>
                <a:uFillTx/>
                <a:latin typeface="Barlow"/>
                <a:ea typeface="+mn-ea"/>
                <a:cs typeface="+mn-cs"/>
              </a:rPr>
              <a:t>marché</a:t>
            </a:r>
            <a:r>
              <a:rPr kumimoji="0" lang="en-US" sz="1200" b="0" i="0" u="none" strike="noStrike" kern="1200" cap="none" spc="0" normalizeH="0" baseline="0" noProof="0" dirty="0">
                <a:ln>
                  <a:noFill/>
                </a:ln>
                <a:solidFill>
                  <a:prstClr val="black"/>
                </a:solidFill>
                <a:effectLst/>
                <a:uLnTx/>
                <a:uFillTx/>
                <a:latin typeface="Barlow"/>
                <a:ea typeface="+mn-ea"/>
                <a:cs typeface="+mn-cs"/>
              </a:rPr>
              <a:t> </a:t>
            </a:r>
            <a:r>
              <a:rPr kumimoji="0" lang="en-US" sz="1200" b="0" i="0" u="none" strike="noStrike" kern="1200" cap="none" spc="0" normalizeH="0" baseline="0" noProof="0" dirty="0" err="1">
                <a:ln>
                  <a:noFill/>
                </a:ln>
                <a:solidFill>
                  <a:prstClr val="black"/>
                </a:solidFill>
                <a:effectLst/>
                <a:uLnTx/>
                <a:uFillTx/>
                <a:latin typeface="Barlow"/>
                <a:ea typeface="+mn-ea"/>
                <a:cs typeface="+mn-cs"/>
              </a:rPr>
              <a:t>en</a:t>
            </a:r>
            <a:r>
              <a:rPr kumimoji="0" lang="en-US" sz="1200" b="0" i="0" u="none" strike="noStrike" kern="1200" cap="none" spc="0" normalizeH="0" baseline="0" noProof="0" dirty="0">
                <a:ln>
                  <a:noFill/>
                </a:ln>
                <a:solidFill>
                  <a:prstClr val="black"/>
                </a:solidFill>
                <a:effectLst/>
                <a:uLnTx/>
                <a:uFillTx/>
                <a:latin typeface="Barlow"/>
                <a:ea typeface="+mn-ea"/>
                <a:cs typeface="+mn-cs"/>
              </a:rPr>
              <a:t> </a:t>
            </a:r>
            <a:r>
              <a:rPr kumimoji="0" lang="en-US" sz="1200" b="0" i="0" u="none" strike="noStrike" kern="1200" cap="none" spc="0" normalizeH="0" baseline="0" noProof="0" dirty="0" err="1">
                <a:ln>
                  <a:noFill/>
                </a:ln>
                <a:solidFill>
                  <a:prstClr val="black"/>
                </a:solidFill>
                <a:effectLst/>
                <a:uLnTx/>
                <a:uFillTx/>
                <a:latin typeface="Barlow"/>
                <a:ea typeface="+mn-ea"/>
                <a:cs typeface="+mn-cs"/>
              </a:rPr>
              <a:t>france</a:t>
            </a:r>
            <a:r>
              <a:rPr kumimoji="0" lang="en-US" sz="1200" b="0" i="0" u="none" strike="noStrike" kern="1200" cap="none" spc="0" normalizeH="0" baseline="0" noProof="0" dirty="0">
                <a:ln>
                  <a:noFill/>
                </a:ln>
                <a:solidFill>
                  <a:prstClr val="black"/>
                </a:solidFill>
                <a:effectLst/>
                <a:uLnTx/>
                <a:uFillTx/>
                <a:latin typeface="Barlow"/>
                <a:ea typeface="+mn-ea"/>
                <a:cs typeface="+mn-cs"/>
              </a:rPr>
              <a:t> ; </a:t>
            </a:r>
            <a:r>
              <a:rPr kumimoji="0" lang="en-US" sz="1200" b="0" i="0" u="none" strike="noStrike" kern="1200" cap="none" spc="0" normalizeH="0" baseline="0" noProof="0" dirty="0">
                <a:ln>
                  <a:noFill/>
                </a:ln>
                <a:solidFill>
                  <a:prstClr val="black"/>
                </a:solidFill>
                <a:effectLst/>
                <a:uLnTx/>
                <a:uFillTx/>
                <a:latin typeface="Barlow"/>
                <a:ea typeface="+mn-ea"/>
                <a:cs typeface="+mn-cs"/>
                <a:hlinkClick r:id="rId4"/>
              </a:rPr>
              <a:t>www.Syntec-etudes.Com</a:t>
            </a:r>
            <a:r>
              <a:rPr kumimoji="0" lang="en-US" sz="1200" b="0" i="0" u="none" strike="noStrike" kern="1200" cap="none" spc="0" normalizeH="0" baseline="0" noProof="0" dirty="0">
                <a:ln>
                  <a:noFill/>
                </a:ln>
                <a:solidFill>
                  <a:prstClr val="black"/>
                </a:solidFill>
                <a:effectLst/>
                <a:uLnTx/>
                <a:uFillTx/>
                <a:latin typeface="Barlow"/>
                <a:ea typeface="+mn-ea"/>
                <a:cs typeface="+mn-cs"/>
              </a:rPr>
              <a:t>)</a:t>
            </a:r>
          </a:p>
          <a:p>
            <a:pPr marL="447675" marR="0" lvl="1" indent="-314325" algn="l" defTabSz="914400" rtl="0" eaLnBrk="1" fontAlgn="auto" latinLnBrk="0" hangingPunct="1">
              <a:lnSpc>
                <a:spcPct val="100000"/>
              </a:lnSpc>
              <a:spcBef>
                <a:spcPts val="600"/>
              </a:spcBef>
              <a:spcAft>
                <a:spcPts val="0"/>
              </a:spcAft>
              <a:buClr>
                <a:srgbClr val="000000"/>
              </a:buClr>
              <a:buSzPct val="80000"/>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Barlow"/>
                <a:ea typeface="+mn-ea"/>
                <a:cs typeface="+mn-cs"/>
              </a:rPr>
              <a:t>ESOMAR</a:t>
            </a:r>
            <a:r>
              <a:rPr kumimoji="0" lang="en-US" sz="1200" b="0" i="0" u="none" strike="noStrike" kern="1200" cap="none" spc="0" normalizeH="0" baseline="0" noProof="0" dirty="0">
                <a:ln>
                  <a:noFill/>
                </a:ln>
                <a:solidFill>
                  <a:prstClr val="black"/>
                </a:solidFill>
                <a:effectLst/>
                <a:uLnTx/>
                <a:uFillTx/>
                <a:latin typeface="Barlow"/>
                <a:ea typeface="+mn-ea"/>
                <a:cs typeface="+mn-cs"/>
              </a:rPr>
              <a:t> (European Society for Opinion and  Market Research, </a:t>
            </a:r>
            <a:r>
              <a:rPr kumimoji="0" lang="en-US" sz="1200" b="0" i="0" u="none" strike="noStrike" kern="1200" cap="none" spc="0" normalizeH="0" baseline="0" noProof="0" dirty="0">
                <a:ln>
                  <a:noFill/>
                </a:ln>
                <a:solidFill>
                  <a:prstClr val="black"/>
                </a:solidFill>
                <a:effectLst/>
                <a:uLnTx/>
                <a:uFillTx/>
                <a:latin typeface="Barlow"/>
                <a:ea typeface="+mn-ea"/>
                <a:cs typeface="+mn-cs"/>
                <a:hlinkClick r:id="rId5"/>
              </a:rPr>
              <a:t>www.Esomar.Org</a:t>
            </a:r>
            <a:r>
              <a:rPr kumimoji="0" lang="en-US" sz="1200" b="0" i="0" u="none" strike="noStrike" kern="1200" cap="none" spc="0" normalizeH="0" baseline="0" noProof="0" dirty="0">
                <a:ln>
                  <a:noFill/>
                </a:ln>
                <a:solidFill>
                  <a:prstClr val="black"/>
                </a:solidFill>
                <a:effectLst/>
                <a:uLnTx/>
                <a:uFillTx/>
                <a:latin typeface="Barlow"/>
                <a:ea typeface="+mn-ea"/>
                <a:cs typeface="+mn-cs"/>
              </a:rPr>
              <a:t>)</a:t>
            </a:r>
          </a:p>
        </p:txBody>
      </p:sp>
      <p:pic>
        <p:nvPicPr>
          <p:cNvPr id="9" name="Picture 3" descr="D:\Users\Bastien.Paysant\Desktop\afaq.jpg">
            <a:extLst>
              <a:ext uri="{FF2B5EF4-FFF2-40B4-BE49-F238E27FC236}">
                <a16:creationId xmlns:a16="http://schemas.microsoft.com/office/drawing/2014/main" id="{58CD9E89-CF96-0095-36FD-FB440CA9C0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7776" y="2108151"/>
            <a:ext cx="508695" cy="468000"/>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2F0CC309-8B9D-7373-0FB8-529E33D6E290}"/>
              </a:ext>
            </a:extLst>
          </p:cNvPr>
          <p:cNvSpPr txBox="1"/>
          <p:nvPr/>
        </p:nvSpPr>
        <p:spPr>
          <a:xfrm>
            <a:off x="6515042" y="1973501"/>
            <a:ext cx="4903158" cy="1200329"/>
          </a:xfrm>
          <a:prstGeom prst="rect">
            <a:avLst/>
          </a:prstGeom>
          <a:noFill/>
        </p:spPr>
        <p:txBody>
          <a:bodyPr wrap="square">
            <a:spAutoFit/>
          </a:bodyPr>
          <a:lstStyle/>
          <a:p>
            <a:pPr marL="133350" marR="0" lvl="1"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prstClr val="black"/>
                </a:solidFill>
                <a:effectLst/>
                <a:uLnTx/>
                <a:uFillTx/>
                <a:latin typeface="Barlow" pitchFamily="2" charset="77"/>
                <a:ea typeface="+mn-ea"/>
                <a:cs typeface="+mn-cs"/>
              </a:rPr>
              <a:t>	Ipsos France est certifiée  ISO 20252 : </a:t>
            </a:r>
          </a:p>
          <a:p>
            <a:pPr marL="133350" marR="0" lvl="1"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prstClr val="black"/>
                </a:solidFill>
                <a:effectLst/>
                <a:uLnTx/>
                <a:uFillTx/>
                <a:latin typeface="Barlow" pitchFamily="2" charset="77"/>
                <a:ea typeface="+mn-ea"/>
                <a:cs typeface="+mn-cs"/>
              </a:rPr>
              <a:t>	</a:t>
            </a:r>
            <a:r>
              <a:rPr kumimoji="0" lang="fr-FR" sz="1200" b="1" i="0" u="none" strike="noStrike" kern="1200" cap="none" spc="0" normalizeH="0" baseline="0" noProof="0" err="1">
                <a:ln>
                  <a:noFill/>
                </a:ln>
                <a:solidFill>
                  <a:prstClr val="black"/>
                </a:solidFill>
                <a:effectLst/>
                <a:uLnTx/>
                <a:uFillTx/>
                <a:latin typeface="Barlow" pitchFamily="2" charset="77"/>
                <a:ea typeface="+mn-ea"/>
                <a:cs typeface="+mn-cs"/>
              </a:rPr>
              <a:t>Market</a:t>
            </a:r>
            <a:r>
              <a:rPr kumimoji="0" lang="fr-FR" sz="1200" b="1" i="0" u="none" strike="noStrike" kern="1200" cap="none" spc="0" normalizeH="0" baseline="0" noProof="0">
                <a:ln>
                  <a:noFill/>
                </a:ln>
                <a:solidFill>
                  <a:prstClr val="black"/>
                </a:solidFill>
                <a:effectLst/>
                <a:uLnTx/>
                <a:uFillTx/>
                <a:latin typeface="Barlow" pitchFamily="2" charset="77"/>
                <a:ea typeface="+mn-ea"/>
                <a:cs typeface="+mn-cs"/>
              </a:rPr>
              <a:t> </a:t>
            </a:r>
            <a:r>
              <a:rPr kumimoji="0" lang="fr-FR" sz="1200" b="1" i="0" u="none" strike="noStrike" kern="1200" cap="none" spc="0" normalizeH="0" baseline="0" noProof="0" err="1">
                <a:ln>
                  <a:noFill/>
                </a:ln>
                <a:solidFill>
                  <a:prstClr val="black"/>
                </a:solidFill>
                <a:effectLst/>
                <a:uLnTx/>
                <a:uFillTx/>
                <a:latin typeface="Barlow" pitchFamily="2" charset="77"/>
                <a:ea typeface="+mn-ea"/>
                <a:cs typeface="+mn-cs"/>
              </a:rPr>
              <a:t>Research</a:t>
            </a:r>
            <a:r>
              <a:rPr kumimoji="0" lang="fr-FR" sz="1200" b="1" i="0" u="none" strike="noStrike" kern="1200" cap="none" spc="0" normalizeH="0" baseline="0" noProof="0">
                <a:ln>
                  <a:noFill/>
                </a:ln>
                <a:solidFill>
                  <a:prstClr val="black"/>
                </a:solidFill>
                <a:effectLst/>
                <a:uLnTx/>
                <a:uFillTx/>
                <a:latin typeface="Barlow" pitchFamily="2" charset="77"/>
                <a:ea typeface="+mn-ea"/>
                <a:cs typeface="+mn-cs"/>
              </a:rPr>
              <a:t> - version 2019 </a:t>
            </a:r>
          </a:p>
          <a:p>
            <a:pPr marL="133350" marR="0" lvl="1"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prstClr val="black"/>
                </a:solidFill>
                <a:effectLst/>
                <a:uLnTx/>
                <a:uFillTx/>
                <a:latin typeface="Barlow" pitchFamily="2" charset="77"/>
                <a:ea typeface="+mn-ea"/>
                <a:cs typeface="+mn-cs"/>
              </a:rPr>
              <a:t>	par AFNOR CERTIFICATION</a:t>
            </a:r>
          </a:p>
          <a:p>
            <a:pPr marL="133350" marR="0" lvl="1" indent="0" algn="l" defTabSz="914400"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a:ln>
                <a:noFill/>
              </a:ln>
              <a:solidFill>
                <a:prstClr val="black"/>
              </a:solidFill>
              <a:effectLst/>
              <a:uLnTx/>
              <a:uFillTx/>
              <a:latin typeface="Barlow" pitchFamily="2" charset="77"/>
              <a:ea typeface="+mn-ea"/>
              <a:cs typeface="+mn-cs"/>
            </a:endParaRPr>
          </a:p>
          <a:p>
            <a:pPr marL="133350" marR="0" lvl="1"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Barlow" pitchFamily="2" charset="77"/>
                <a:ea typeface="+mn-ea"/>
                <a:cs typeface="+mn-cs"/>
              </a:rPr>
              <a:t>Ce document est élaboré dans le respect de ces codes et normes internationales.</a:t>
            </a:r>
          </a:p>
        </p:txBody>
      </p:sp>
      <p:grpSp>
        <p:nvGrpSpPr>
          <p:cNvPr id="12" name="Groupe 11">
            <a:extLst>
              <a:ext uri="{FF2B5EF4-FFF2-40B4-BE49-F238E27FC236}">
                <a16:creationId xmlns:a16="http://schemas.microsoft.com/office/drawing/2014/main" id="{F8E709BA-16C3-32B9-3C85-A0CDA079C549}"/>
              </a:ext>
            </a:extLst>
          </p:cNvPr>
          <p:cNvGrpSpPr/>
          <p:nvPr/>
        </p:nvGrpSpPr>
        <p:grpSpPr>
          <a:xfrm>
            <a:off x="494450" y="3518668"/>
            <a:ext cx="10567250" cy="2167061"/>
            <a:chOff x="742969" y="3503977"/>
            <a:chExt cx="10567250" cy="2167061"/>
          </a:xfrm>
        </p:grpSpPr>
        <p:sp>
          <p:nvSpPr>
            <p:cNvPr id="13" name="Espace réservé du contenu 15">
              <a:extLst>
                <a:ext uri="{FF2B5EF4-FFF2-40B4-BE49-F238E27FC236}">
                  <a16:creationId xmlns:a16="http://schemas.microsoft.com/office/drawing/2014/main" id="{562D2AA2-6310-98FF-7B48-D4F39B3B6EE3}"/>
                </a:ext>
              </a:extLst>
            </p:cNvPr>
            <p:cNvSpPr txBox="1">
              <a:spLocks/>
            </p:cNvSpPr>
            <p:nvPr/>
          </p:nvSpPr>
          <p:spPr>
            <a:xfrm>
              <a:off x="742969" y="3503977"/>
              <a:ext cx="10567250" cy="2167061"/>
            </a:xfrm>
            <a:prstGeom prst="rect">
              <a:avLst/>
            </a:prstGeom>
          </p:spPr>
          <p:txBody>
            <a:bodyPr vert="horz" lIns="0" tIns="45720" rIns="0" bIns="45720" rtlCol="0">
              <a:noAutofit/>
            </a:bodyPr>
            <a:lst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600" b="0" kern="1200">
                  <a:solidFill>
                    <a:schemeClr val="tx1"/>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3"/>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228600" algn="l" defTabSz="914400" rtl="0" eaLnBrk="1" fontAlgn="auto" latinLnBrk="0" hangingPunct="1">
                <a:lnSpc>
                  <a:spcPct val="100000"/>
                </a:lnSpc>
                <a:spcBef>
                  <a:spcPts val="1800"/>
                </a:spcBef>
                <a:spcAft>
                  <a:spcPts val="0"/>
                </a:spcAft>
                <a:buClrTx/>
                <a:buSzPct val="50000"/>
                <a:buFont typeface="HelveticaNeueLT Std Lt Cn" panose="020B0406020202030204" pitchFamily="34" charset="0"/>
                <a:buNone/>
                <a:tabLst/>
                <a:defRPr/>
              </a:pPr>
              <a:r>
                <a:rPr kumimoji="0" lang="fr-FR" sz="1200" b="0" i="0" u="none" strike="noStrike" kern="1200" cap="none" spc="0" normalizeH="0" baseline="0" noProof="0">
                  <a:ln>
                    <a:noFill/>
                  </a:ln>
                  <a:solidFill>
                    <a:prstClr val="black"/>
                  </a:solidFill>
                  <a:effectLst/>
                  <a:uLnTx/>
                  <a:uFillTx/>
                  <a:latin typeface="Barlow"/>
                  <a:ea typeface="+mn-ea"/>
                  <a:cs typeface="+mn-cs"/>
                </a:rPr>
                <a:t>Ipsos France s’engage à appliquer le </a:t>
              </a:r>
              <a:r>
                <a:rPr kumimoji="0" lang="fr-FR" sz="1200" b="1" i="0" u="none" strike="noStrike" kern="1200" cap="none" spc="0" normalizeH="0" baseline="0" noProof="0">
                  <a:ln>
                    <a:noFill/>
                  </a:ln>
                  <a:solidFill>
                    <a:prstClr val="black"/>
                  </a:solidFill>
                  <a:effectLst/>
                  <a:uLnTx/>
                  <a:uFillTx/>
                  <a:latin typeface="Barlow"/>
                  <a:ea typeface="+mn-ea"/>
                  <a:cs typeface="+mn-cs"/>
                </a:rPr>
                <a:t>code ICC/</a:t>
              </a:r>
              <a:r>
                <a:rPr kumimoji="0" lang="fr-FR" sz="1200" b="1" i="0" u="none" strike="noStrike" kern="1200" cap="none" spc="0" normalizeH="0" baseline="0" noProof="0" err="1">
                  <a:ln>
                    <a:noFill/>
                  </a:ln>
                  <a:solidFill>
                    <a:prstClr val="black"/>
                  </a:solidFill>
                  <a:effectLst/>
                  <a:uLnTx/>
                  <a:uFillTx/>
                  <a:latin typeface="Barlow"/>
                  <a:ea typeface="+mn-ea"/>
                  <a:cs typeface="+mn-cs"/>
                </a:rPr>
                <a:t>Esomar</a:t>
              </a:r>
              <a:r>
                <a:rPr kumimoji="0" lang="fr-FR" sz="1200" b="1" i="0" u="none" strike="noStrike" kern="1200" cap="none" spc="0" normalizeH="0" baseline="0" noProof="0">
                  <a:ln>
                    <a:noFill/>
                  </a:ln>
                  <a:solidFill>
                    <a:prstClr val="black"/>
                  </a:solidFill>
                  <a:effectLst/>
                  <a:uLnTx/>
                  <a:uFillTx/>
                  <a:latin typeface="Barlow"/>
                  <a:ea typeface="+mn-ea"/>
                  <a:cs typeface="+mn-cs"/>
                </a:rPr>
                <a:t> </a:t>
              </a:r>
              <a:r>
                <a:rPr kumimoji="0" lang="fr-FR" sz="1200" b="0" i="0" u="none" strike="noStrike" kern="1200" cap="none" spc="0" normalizeH="0" baseline="0" noProof="0">
                  <a:ln>
                    <a:noFill/>
                  </a:ln>
                  <a:solidFill>
                    <a:prstClr val="black"/>
                  </a:solidFill>
                  <a:effectLst/>
                  <a:uLnTx/>
                  <a:uFillTx/>
                  <a:latin typeface="Barlow"/>
                  <a:ea typeface="+mn-ea"/>
                  <a:cs typeface="+mn-cs"/>
                </a:rPr>
                <a:t>des études de marché et d’opinion. Ce code définit les règles déontologiques des professionnels des études de marché et établit les mesures de protection dont bénéficient les personnes interrogées. </a:t>
              </a:r>
            </a:p>
            <a:p>
              <a:pPr marL="0" marR="0" lvl="0" indent="-85725" algn="l" defTabSz="914400" rtl="0" eaLnBrk="1" fontAlgn="auto" latinLnBrk="0" hangingPunct="1">
                <a:lnSpc>
                  <a:spcPct val="100000"/>
                </a:lnSpc>
                <a:spcBef>
                  <a:spcPts val="1800"/>
                </a:spcBef>
                <a:spcAft>
                  <a:spcPts val="0"/>
                </a:spcAft>
                <a:buClrTx/>
                <a:buSzPct val="50000"/>
                <a:buFont typeface="HelveticaNeueLT Std Lt Cn" panose="020B0406020202030204" pitchFamily="34" charset="0"/>
                <a:buNone/>
                <a:tabLst/>
                <a:defRPr/>
              </a:pPr>
              <a:r>
                <a:rPr kumimoji="0" lang="fr-FR" sz="1200" b="0" i="0" u="none" strike="noStrike" kern="1200" cap="none" spc="0" normalizeH="0" baseline="0" noProof="0">
                  <a:ln>
                    <a:noFill/>
                  </a:ln>
                  <a:solidFill>
                    <a:prstClr val="black"/>
                  </a:solidFill>
                  <a:effectLst/>
                  <a:uLnTx/>
                  <a:uFillTx/>
                  <a:latin typeface="Barlow"/>
                  <a:ea typeface="+mn-ea"/>
                  <a:cs typeface="+mn-cs"/>
                </a:rPr>
                <a:t>                    Ipsos s’engage à respecter les lois applicables. Ipsos a désigné un Data Protection </a:t>
              </a:r>
              <a:r>
                <a:rPr kumimoji="0" lang="fr-FR" sz="1200" b="0" i="0" u="none" strike="noStrike" kern="1200" cap="none" spc="0" normalizeH="0" baseline="0" noProof="0" err="1">
                  <a:ln>
                    <a:noFill/>
                  </a:ln>
                  <a:solidFill>
                    <a:prstClr val="black"/>
                  </a:solidFill>
                  <a:effectLst/>
                  <a:uLnTx/>
                  <a:uFillTx/>
                  <a:latin typeface="Barlow"/>
                  <a:ea typeface="+mn-ea"/>
                  <a:cs typeface="+mn-cs"/>
                </a:rPr>
                <a:t>Officer</a:t>
              </a:r>
              <a:r>
                <a:rPr kumimoji="0" lang="fr-FR" sz="1200" b="0" i="0" u="none" strike="noStrike" kern="1200" cap="none" spc="0" normalizeH="0" baseline="0" noProof="0">
                  <a:ln>
                    <a:noFill/>
                  </a:ln>
                  <a:solidFill>
                    <a:prstClr val="black"/>
                  </a:solidFill>
                  <a:effectLst/>
                  <a:uLnTx/>
                  <a:uFillTx/>
                  <a:latin typeface="Barlow"/>
                  <a:ea typeface="+mn-ea"/>
                  <a:cs typeface="+mn-cs"/>
                </a:rPr>
                <a:t> et a mis place un plan de conformité au Règlement Général sur                  </a:t>
              </a:r>
              <a:br>
                <a:rPr kumimoji="0" lang="fr-FR" sz="1200" b="0" i="0" u="none" strike="noStrike" kern="1200" cap="none" spc="0" normalizeH="0" baseline="0" noProof="0">
                  <a:ln>
                    <a:noFill/>
                  </a:ln>
                  <a:solidFill>
                    <a:prstClr val="black"/>
                  </a:solidFill>
                  <a:effectLst/>
                  <a:uLnTx/>
                  <a:uFillTx/>
                  <a:latin typeface="Barlow"/>
                  <a:ea typeface="+mn-ea"/>
                  <a:cs typeface="+mn-cs"/>
                </a:rPr>
              </a:br>
              <a:r>
                <a:rPr kumimoji="0" lang="fr-FR" sz="1200" b="0" i="0" u="none" strike="noStrike" kern="1200" cap="none" spc="0" normalizeH="0" baseline="0" noProof="0">
                  <a:ln>
                    <a:noFill/>
                  </a:ln>
                  <a:solidFill>
                    <a:prstClr val="black"/>
                  </a:solidFill>
                  <a:effectLst/>
                  <a:uLnTx/>
                  <a:uFillTx/>
                  <a:latin typeface="Barlow"/>
                  <a:ea typeface="+mn-ea"/>
                  <a:cs typeface="+mn-cs"/>
                </a:rPr>
                <a:t>                    la Protection des Données (Règlement (UE) 2016/679). Pour plus d’informations sur notre politique en matière de protection des données personnelles : </a:t>
              </a:r>
              <a:br>
                <a:rPr kumimoji="0" lang="fr-FR" sz="1200" b="0" i="0" u="none" strike="noStrike" kern="1200" cap="none" spc="0" normalizeH="0" baseline="0" noProof="0">
                  <a:ln>
                    <a:noFill/>
                  </a:ln>
                  <a:solidFill>
                    <a:prstClr val="black"/>
                  </a:solidFill>
                  <a:effectLst/>
                  <a:uLnTx/>
                  <a:uFillTx/>
                  <a:latin typeface="Barlow"/>
                  <a:ea typeface="+mn-ea"/>
                  <a:cs typeface="+mn-cs"/>
                </a:rPr>
              </a:br>
              <a:r>
                <a:rPr kumimoji="0" lang="fr-FR" sz="1200" b="0" i="0" u="none" strike="noStrike" kern="1200" cap="none" spc="0" normalizeH="0" baseline="0" noProof="0">
                  <a:ln>
                    <a:noFill/>
                  </a:ln>
                  <a:solidFill>
                    <a:prstClr val="black"/>
                  </a:solidFill>
                  <a:effectLst/>
                  <a:uLnTx/>
                  <a:uFillTx/>
                  <a:latin typeface="Barlow"/>
                  <a:ea typeface="+mn-ea"/>
                  <a:cs typeface="+mn-cs"/>
                </a:rPr>
                <a:t>                    </a:t>
              </a:r>
              <a:r>
                <a:rPr kumimoji="0" lang="fr-FR" sz="1200" b="0" i="0" u="none" strike="noStrike" kern="1200" cap="none" spc="0" normalizeH="0" baseline="0" noProof="0">
                  <a:ln>
                    <a:noFill/>
                  </a:ln>
                  <a:solidFill>
                    <a:prstClr val="black"/>
                  </a:solidFill>
                  <a:effectLst/>
                  <a:uLnTx/>
                  <a:uFillTx/>
                  <a:latin typeface="Barlow"/>
                  <a:ea typeface="+mn-ea"/>
                  <a:cs typeface="+mn-cs"/>
                  <a:hlinkClick r:id="rId7"/>
                </a:rPr>
                <a:t>https://www.ipsos.com/fr-fr/confidentialite-et-protection-des-donnees-personnelles</a:t>
              </a:r>
              <a:endParaRPr kumimoji="0" lang="fr-FR" sz="1200" b="0" i="0" u="none" strike="noStrike" kern="1200" cap="none" spc="0" normalizeH="0" baseline="0" noProof="0">
                <a:ln>
                  <a:noFill/>
                </a:ln>
                <a:solidFill>
                  <a:prstClr val="black"/>
                </a:solidFill>
                <a:effectLst/>
                <a:uLnTx/>
                <a:uFillTx/>
                <a:latin typeface="Barlow"/>
                <a:ea typeface="+mn-ea"/>
                <a:cs typeface="+mn-cs"/>
              </a:endParaRPr>
            </a:p>
            <a:p>
              <a:pPr marL="0" marR="0" lvl="0" indent="-228600" algn="l" defTabSz="914400" rtl="0" eaLnBrk="1" fontAlgn="auto" latinLnBrk="0" hangingPunct="1">
                <a:lnSpc>
                  <a:spcPct val="100000"/>
                </a:lnSpc>
                <a:spcBef>
                  <a:spcPts val="1800"/>
                </a:spcBef>
                <a:spcAft>
                  <a:spcPts val="0"/>
                </a:spcAft>
                <a:buClrTx/>
                <a:buSzPct val="50000"/>
                <a:buFont typeface="HelveticaNeueLT Std Lt Cn" panose="020B0406020202030204" pitchFamily="34" charset="0"/>
                <a:buNone/>
                <a:tabLst/>
                <a:defRPr/>
              </a:pPr>
              <a:r>
                <a:rPr kumimoji="0" lang="fr-FR" sz="1200" b="0" i="0" u="none" strike="noStrike" kern="1200" cap="none" spc="0" normalizeH="0" baseline="0" noProof="0">
                  <a:ln>
                    <a:noFill/>
                  </a:ln>
                  <a:solidFill>
                    <a:prstClr val="black"/>
                  </a:solidFill>
                  <a:effectLst/>
                  <a:uLnTx/>
                  <a:uFillTx/>
                  <a:latin typeface="Barlow"/>
                  <a:ea typeface="+mn-ea"/>
                  <a:cs typeface="+mn-cs"/>
                </a:rPr>
                <a:t>A ce titre, la durée de conservation des données personnelles des personnes interviewées dans le cadre d’une étude est, à moins d’un engagement contractuel spécifique :</a:t>
              </a:r>
            </a:p>
            <a:p>
              <a:pPr marL="0" marR="0" lvl="0" indent="-228600" algn="l" defTabSz="914400" rtl="0" eaLnBrk="1" fontAlgn="auto" latinLnBrk="0" hangingPunct="1">
                <a:lnSpc>
                  <a:spcPct val="100000"/>
                </a:lnSpc>
                <a:spcBef>
                  <a:spcPts val="1800"/>
                </a:spcBef>
                <a:spcAft>
                  <a:spcPts val="0"/>
                </a:spcAft>
                <a:buClrTx/>
                <a:buSzPct val="50000"/>
                <a:buFont typeface="HelveticaNeueLT Std Lt Cn" panose="020B0406020202030204" pitchFamily="34" charset="0"/>
                <a:buNone/>
                <a:tabLst/>
                <a:defRPr/>
              </a:pPr>
              <a:r>
                <a:rPr kumimoji="0" lang="fr-FR" sz="1200" b="0" i="0" u="none" strike="noStrike" kern="1200" cap="none" spc="0" normalizeH="0" baseline="0" noProof="0">
                  <a:ln>
                    <a:noFill/>
                  </a:ln>
                  <a:solidFill>
                    <a:prstClr val="black"/>
                  </a:solidFill>
                  <a:effectLst/>
                  <a:uLnTx/>
                  <a:uFillTx/>
                  <a:latin typeface="Barlow"/>
                  <a:ea typeface="+mn-ea"/>
                  <a:cs typeface="+mn-cs"/>
                </a:rPr>
                <a:t>de 12 mois suivant la date de fin d’une étude Ad Hoc .</a:t>
              </a:r>
            </a:p>
            <a:p>
              <a:pPr marL="0" marR="0" lvl="0" indent="-228600" algn="l" defTabSz="914400" rtl="0" eaLnBrk="1" fontAlgn="auto" latinLnBrk="0" hangingPunct="1">
                <a:lnSpc>
                  <a:spcPct val="100000"/>
                </a:lnSpc>
                <a:spcBef>
                  <a:spcPts val="1800"/>
                </a:spcBef>
                <a:spcAft>
                  <a:spcPts val="0"/>
                </a:spcAft>
                <a:buClrTx/>
                <a:buSzPct val="50000"/>
                <a:buFont typeface="HelveticaNeueLT Std Lt Cn" panose="020B0406020202030204" pitchFamily="34" charset="0"/>
                <a:buNone/>
                <a:tabLst/>
                <a:defRPr/>
              </a:pPr>
              <a:r>
                <a:rPr kumimoji="0" lang="fr-FR" sz="1200" b="0" i="0" u="none" strike="noStrike" kern="1200" cap="none" spc="0" normalizeH="0" baseline="0" noProof="0">
                  <a:ln>
                    <a:noFill/>
                  </a:ln>
                  <a:solidFill>
                    <a:prstClr val="black"/>
                  </a:solidFill>
                  <a:effectLst/>
                  <a:uLnTx/>
                  <a:uFillTx/>
                  <a:latin typeface="Barlow"/>
                  <a:ea typeface="+mn-ea"/>
                  <a:cs typeface="+mn-cs"/>
                </a:rPr>
                <a:t>de 36 mois suivant la date de fin de chaque vague d’une étude récurrente.</a:t>
              </a:r>
            </a:p>
          </p:txBody>
        </p:sp>
        <p:pic>
          <p:nvPicPr>
            <p:cNvPr id="14" name="Image 13">
              <a:extLst>
                <a:ext uri="{FF2B5EF4-FFF2-40B4-BE49-F238E27FC236}">
                  <a16:creationId xmlns:a16="http://schemas.microsoft.com/office/drawing/2014/main" id="{10996519-DCE4-8869-A003-CDC0AB295B0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7277" y="4168935"/>
              <a:ext cx="480800" cy="480800"/>
            </a:xfrm>
            <a:prstGeom prst="rect">
              <a:avLst/>
            </a:prstGeom>
          </p:spPr>
        </p:pic>
      </p:grpSp>
    </p:spTree>
    <p:extLst>
      <p:ext uri="{BB962C8B-B14F-4D97-AF65-F5344CB8AC3E}">
        <p14:creationId xmlns:p14="http://schemas.microsoft.com/office/powerpoint/2010/main" val="4195395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ZoneTexte 18">
            <a:extLst>
              <a:ext uri="{FF2B5EF4-FFF2-40B4-BE49-F238E27FC236}">
                <a16:creationId xmlns:a16="http://schemas.microsoft.com/office/drawing/2014/main" id="{0E136943-8177-4DA9-8B48-8C1D088B10FB}"/>
              </a:ext>
            </a:extLst>
          </p:cNvPr>
          <p:cNvSpPr txBox="1"/>
          <p:nvPr/>
        </p:nvSpPr>
        <p:spPr>
          <a:xfrm>
            <a:off x="782564" y="987684"/>
            <a:ext cx="383727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Barlow"/>
                <a:ea typeface="+mn-ea"/>
                <a:cs typeface="+mn-cs"/>
              </a:rPr>
              <a:t>À PROPOS D’ IPSOS</a:t>
            </a:r>
          </a:p>
        </p:txBody>
      </p:sp>
      <p:sp>
        <p:nvSpPr>
          <p:cNvPr id="20" name="ZoneTexte 19">
            <a:extLst>
              <a:ext uri="{FF2B5EF4-FFF2-40B4-BE49-F238E27FC236}">
                <a16:creationId xmlns:a16="http://schemas.microsoft.com/office/drawing/2014/main" id="{E5CD3CC3-D6A9-4843-BAA5-63B9D755CE94}"/>
              </a:ext>
            </a:extLst>
          </p:cNvPr>
          <p:cNvSpPr txBox="1"/>
          <p:nvPr/>
        </p:nvSpPr>
        <p:spPr>
          <a:xfrm>
            <a:off x="767408" y="1817092"/>
            <a:ext cx="4464972" cy="43396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FFFFFF"/>
                </a:solidFill>
                <a:effectLst/>
                <a:uLnTx/>
                <a:uFillTx/>
                <a:latin typeface="Barlow"/>
                <a:ea typeface="+mn-ea"/>
                <a:cs typeface="+mn-cs"/>
              </a:rPr>
              <a:t>Ipsos est l’un des leaders mondiaux des études de marché et des sondages d’opinion, présent dans 90 marchés et comptant près de 20 000 collaborateurs.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FFFFFF"/>
                </a:solidFill>
                <a:effectLst/>
                <a:uLnTx/>
                <a:uFillTx/>
                <a:latin typeface="Barlow"/>
                <a:ea typeface="+mn-ea"/>
                <a:cs typeface="+mn-cs"/>
              </a:rPr>
              <a:t>Nos chercheurs, analystes et scientifiques sont passionnément curieux et ont développé des capacités multi-spécialistes qui permettent de fournir des informations et des analyses poussées sur les actions, les opinions et les motivations des citoyens, des consommateurs, des patients, des clients et des employés.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FFFFFF"/>
              </a:solidFill>
              <a:effectLst/>
              <a:uLnTx/>
              <a:uFillTx/>
              <a:latin typeface="Barlow"/>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FFFFFF"/>
                </a:solidFill>
                <a:effectLst/>
                <a:uLnTx/>
                <a:uFillTx/>
                <a:latin typeface="Barlow"/>
                <a:ea typeface="+mn-ea"/>
                <a:cs typeface="+mn-cs"/>
              </a:rPr>
              <a:t>Nos 75 solutions s’appuient sur des données primaires provenant de nos enquêtes, de notre suivi des réseaux sociaux et de techniques qualitatives ou observationnelles.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FFFFFF"/>
              </a:solidFill>
              <a:effectLst/>
              <a:uLnTx/>
              <a:uFillTx/>
              <a:latin typeface="Barlow"/>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FFFFFF"/>
                </a:solidFill>
                <a:effectLst/>
                <a:uLnTx/>
                <a:uFillTx/>
                <a:latin typeface="Barlow"/>
                <a:ea typeface="+mn-ea"/>
                <a:cs typeface="+mn-cs"/>
              </a:rPr>
              <a:t>Notre signature « Game </a:t>
            </a:r>
            <a:r>
              <a:rPr kumimoji="0" lang="fr-FR" sz="1200" b="0" i="0" u="none" strike="noStrike" kern="1200" cap="none" spc="0" normalizeH="0" baseline="0" noProof="0" err="1">
                <a:ln>
                  <a:noFill/>
                </a:ln>
                <a:solidFill>
                  <a:srgbClr val="FFFFFF"/>
                </a:solidFill>
                <a:effectLst/>
                <a:uLnTx/>
                <a:uFillTx/>
                <a:latin typeface="Barlow"/>
                <a:ea typeface="+mn-ea"/>
                <a:cs typeface="+mn-cs"/>
              </a:rPr>
              <a:t>Changers</a:t>
            </a:r>
            <a:r>
              <a:rPr kumimoji="0" lang="fr-FR" sz="1200" b="0" i="0" u="none" strike="noStrike" kern="1200" cap="none" spc="0" normalizeH="0" baseline="0" noProof="0">
                <a:ln>
                  <a:noFill/>
                </a:ln>
                <a:solidFill>
                  <a:srgbClr val="FFFFFF"/>
                </a:solidFill>
                <a:effectLst/>
                <a:uLnTx/>
                <a:uFillTx/>
                <a:latin typeface="Barlow"/>
                <a:ea typeface="+mn-ea"/>
                <a:cs typeface="+mn-cs"/>
              </a:rPr>
              <a:t> » résume bien notre ambition d’aider nos 5 000 clients à évoluer avec confiance dans un monde en rapide évolution.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FFFFFF"/>
              </a:solidFill>
              <a:effectLst/>
              <a:uLnTx/>
              <a:uFillTx/>
              <a:latin typeface="Barlow"/>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FFFFFF"/>
                </a:solidFill>
                <a:effectLst/>
                <a:uLnTx/>
                <a:uFillTx/>
                <a:latin typeface="Barlow"/>
                <a:ea typeface="+mn-ea"/>
                <a:cs typeface="+mn-cs"/>
              </a:rPr>
              <a:t>Créé en France en 1975, Ipsos est coté à l’Euronext Paris depuis le 1er juillet 1999. L’entreprise fait partie des indices SBF 120 et Mid-60 et est éligible au service de règlement différé (SRD).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FFFFFF"/>
              </a:solidFill>
              <a:effectLst/>
              <a:uLnTx/>
              <a:uFillTx/>
              <a:latin typeface="Barlow"/>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FFFFFF"/>
                </a:solidFill>
                <a:effectLst/>
                <a:uLnTx/>
                <a:uFillTx/>
                <a:latin typeface="Barlow"/>
                <a:ea typeface="+mn-ea"/>
                <a:cs typeface="+mn-cs"/>
              </a:rPr>
              <a:t>ISIN code FR0000073298, Reuters ISOS.PA, Bloomberg IPS:FP </a:t>
            </a:r>
            <a:r>
              <a:rPr kumimoji="0" lang="fr-FR" sz="1200" b="1" i="0" u="none" strike="noStrike" kern="1200" cap="none" spc="0" normalizeH="0" baseline="0" noProof="0">
                <a:ln>
                  <a:noFill/>
                </a:ln>
                <a:solidFill>
                  <a:srgbClr val="FFFFFF"/>
                </a:solidFill>
                <a:effectLst/>
                <a:uLnTx/>
                <a:uFillTx/>
                <a:latin typeface="Barlow"/>
                <a:ea typeface="+mn-ea"/>
                <a:cs typeface="+mn-cs"/>
              </a:rPr>
              <a:t>www.ipsos.com</a:t>
            </a:r>
            <a:endParaRPr kumimoji="0" lang="fr-FR" sz="1200" b="0" i="0" u="none" strike="noStrike" kern="1200" cap="none" spc="0" normalizeH="0" baseline="0" noProof="0">
              <a:ln>
                <a:noFill/>
              </a:ln>
              <a:solidFill>
                <a:srgbClr val="FFFFFF"/>
              </a:solidFill>
              <a:effectLst/>
              <a:uLnTx/>
              <a:uFillTx/>
              <a:latin typeface="Barlow"/>
              <a:ea typeface="+mn-ea"/>
              <a:cs typeface="+mn-cs"/>
            </a:endParaRPr>
          </a:p>
        </p:txBody>
      </p:sp>
      <p:sp>
        <p:nvSpPr>
          <p:cNvPr id="21" name="ZoneTexte 20">
            <a:extLst>
              <a:ext uri="{FF2B5EF4-FFF2-40B4-BE49-F238E27FC236}">
                <a16:creationId xmlns:a16="http://schemas.microsoft.com/office/drawing/2014/main" id="{D89FBBE5-D1FA-4410-B71A-108B0858767A}"/>
              </a:ext>
            </a:extLst>
          </p:cNvPr>
          <p:cNvSpPr txBox="1"/>
          <p:nvPr/>
        </p:nvSpPr>
        <p:spPr>
          <a:xfrm>
            <a:off x="6708068" y="987684"/>
            <a:ext cx="425350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2F469C"/>
                </a:solidFill>
                <a:effectLst/>
                <a:uLnTx/>
                <a:uFillTx/>
                <a:latin typeface="Barlow"/>
                <a:ea typeface="+mn-ea"/>
                <a:cs typeface="+mn-cs"/>
              </a:rPr>
              <a:t>GAME CHANGERS</a:t>
            </a:r>
          </a:p>
        </p:txBody>
      </p:sp>
      <p:sp>
        <p:nvSpPr>
          <p:cNvPr id="22" name="ZoneTexte 21">
            <a:extLst>
              <a:ext uri="{FF2B5EF4-FFF2-40B4-BE49-F238E27FC236}">
                <a16:creationId xmlns:a16="http://schemas.microsoft.com/office/drawing/2014/main" id="{301C559C-1139-4318-9106-2EC1DBA54D80}"/>
              </a:ext>
            </a:extLst>
          </p:cNvPr>
          <p:cNvSpPr txBox="1"/>
          <p:nvPr/>
        </p:nvSpPr>
        <p:spPr>
          <a:xfrm>
            <a:off x="6708068" y="1817092"/>
            <a:ext cx="4464972"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Barlow"/>
                <a:ea typeface="+mn-ea"/>
                <a:cs typeface="+mn-cs"/>
              </a:rPr>
              <a:t>Dans un monde qui évolue rapidement, s’appuyer sur des données fiables pour prendre les bonnes décisions n’a jamais été aussi important.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00000"/>
              </a:solidFill>
              <a:effectLst/>
              <a:uLnTx/>
              <a:uFillTx/>
              <a:latin typeface="Barlow"/>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Barlow"/>
                <a:ea typeface="+mn-ea"/>
                <a:cs typeface="+mn-cs"/>
              </a:rPr>
              <a:t>Chez Ipsos, nous sommes convaincus que nos clients cherchent plus qu’un simple fournisseur de données. Ils ont besoin d’un véritable partenaire qui leur procure des informations précises et pertinentes, et les transforme en connaissances pour leur permettre de passer à l’action.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00000"/>
              </a:solidFill>
              <a:effectLst/>
              <a:uLnTx/>
              <a:uFillTx/>
              <a:latin typeface="Barlow"/>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Barlow"/>
                <a:ea typeface="+mn-ea"/>
                <a:cs typeface="+mn-cs"/>
              </a:rPr>
              <a:t>Voilà pourquoi nos experts, curieux et passionnés, délivrent les mesures les plus exactes pour en extraire l’information qui permettra d’avoir une vraie compréhension de la Société, des Marchés et des Individus.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00000"/>
              </a:solidFill>
              <a:effectLst/>
              <a:uLnTx/>
              <a:uFillTx/>
              <a:latin typeface="Barlow"/>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Barlow"/>
                <a:ea typeface="+mn-ea"/>
                <a:cs typeface="+mn-cs"/>
              </a:rPr>
              <a:t>Nous mêlons notre savoir-faire au meilleur des sciences et de la technologie, et appliquons nos quatre principes de sécurité, simplicité, rapidité et de substance à tout ce que nous produisons.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Barlow"/>
                <a:ea typeface="+mn-ea"/>
                <a:cs typeface="+mn-cs"/>
              </a:rPr>
              <a:t>Pour permettre à nos clients d’agir avec plus de rapidité, d’ingéniosité et d’audace.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00000"/>
              </a:solidFill>
              <a:effectLst/>
              <a:uLnTx/>
              <a:uFillTx/>
              <a:latin typeface="Barlow"/>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Barlow"/>
                <a:ea typeface="+mn-ea"/>
                <a:cs typeface="+mn-cs"/>
              </a:rPr>
              <a:t>La clef du succès se résume par une vérité simple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Barlow"/>
                <a:ea typeface="+mn-ea"/>
                <a:cs typeface="+mn-cs"/>
              </a:rPr>
              <a:t>You act better when you are sure.</a:t>
            </a:r>
            <a:endParaRPr kumimoji="0" lang="en-US" sz="1200" b="0" i="0" u="none" strike="noStrike" kern="1200" cap="none" spc="0" normalizeH="0" baseline="0" noProof="0">
              <a:ln>
                <a:noFill/>
              </a:ln>
              <a:solidFill>
                <a:srgbClr val="000000"/>
              </a:solidFill>
              <a:effectLst/>
              <a:uLnTx/>
              <a:uFillTx/>
              <a:latin typeface="Barlow"/>
              <a:ea typeface="+mn-ea"/>
              <a:cs typeface="+mn-cs"/>
            </a:endParaRPr>
          </a:p>
        </p:txBody>
      </p:sp>
      <p:cxnSp>
        <p:nvCxnSpPr>
          <p:cNvPr id="14" name="Straight Connector 43">
            <a:extLst>
              <a:ext uri="{FF2B5EF4-FFF2-40B4-BE49-F238E27FC236}">
                <a16:creationId xmlns:a16="http://schemas.microsoft.com/office/drawing/2014/main" id="{F1A3D135-64D9-4691-9BE9-11E9EBA78490}"/>
              </a:ext>
            </a:extLst>
          </p:cNvPr>
          <p:cNvCxnSpPr>
            <a:cxnSpLocks/>
          </p:cNvCxnSpPr>
          <p:nvPr/>
        </p:nvCxnSpPr>
        <p:spPr>
          <a:xfrm>
            <a:off x="6708068" y="1620456"/>
            <a:ext cx="4176464" cy="0"/>
          </a:xfrm>
          <a:prstGeom prst="line">
            <a:avLst/>
          </a:prstGeom>
          <a:ln w="12700">
            <a:gradFill flip="none" rotWithShape="1">
              <a:gsLst>
                <a:gs pos="0">
                  <a:schemeClr val="bg2"/>
                </a:gs>
                <a:gs pos="100000">
                  <a:schemeClr val="bg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43">
            <a:extLst>
              <a:ext uri="{FF2B5EF4-FFF2-40B4-BE49-F238E27FC236}">
                <a16:creationId xmlns:a16="http://schemas.microsoft.com/office/drawing/2014/main" id="{F59AF816-D4BC-4453-8D5D-2A4F36A0CC48}"/>
              </a:ext>
            </a:extLst>
          </p:cNvPr>
          <p:cNvCxnSpPr>
            <a:cxnSpLocks/>
          </p:cNvCxnSpPr>
          <p:nvPr/>
        </p:nvCxnSpPr>
        <p:spPr>
          <a:xfrm>
            <a:off x="767408" y="1620456"/>
            <a:ext cx="4176464" cy="0"/>
          </a:xfrm>
          <a:prstGeom prst="line">
            <a:avLst/>
          </a:prstGeom>
          <a:ln w="12700">
            <a:gradFill flip="none" rotWithShape="1">
              <a:gsLst>
                <a:gs pos="0">
                  <a:schemeClr val="bg1"/>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11302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a:extLst>
              <a:ext uri="{FF2B5EF4-FFF2-40B4-BE49-F238E27FC236}">
                <a16:creationId xmlns:a16="http://schemas.microsoft.com/office/drawing/2014/main" id="{C46726CE-6DB3-E48C-7E29-96F09FAF67D9}"/>
              </a:ext>
            </a:extLst>
          </p:cNvPr>
          <p:cNvSpPr>
            <a:spLocks noGrp="1"/>
          </p:cNvSpPr>
          <p:nvPr>
            <p:ph type="title"/>
          </p:nvPr>
        </p:nvSpPr>
        <p:spPr>
          <a:xfrm>
            <a:off x="428625" y="710748"/>
            <a:ext cx="5537200" cy="715963"/>
          </a:xfrm>
        </p:spPr>
        <p:txBody>
          <a:bodyPr>
            <a:noAutofit/>
          </a:bodyPr>
          <a:lstStyle/>
          <a:p>
            <a:r>
              <a:rPr lang="en-GB" sz="7200"/>
              <a:t>MERCI</a:t>
            </a:r>
          </a:p>
        </p:txBody>
      </p:sp>
      <p:sp>
        <p:nvSpPr>
          <p:cNvPr id="3" name="Triangle">
            <a:extLst>
              <a:ext uri="{FF2B5EF4-FFF2-40B4-BE49-F238E27FC236}">
                <a16:creationId xmlns:a16="http://schemas.microsoft.com/office/drawing/2014/main" id="{782C7F1D-FAE5-2571-7371-F778BBAA1819}"/>
              </a:ext>
              <a:ext uri="{C183D7F6-B498-43B3-948B-1728B52AA6E4}">
                <adec:decorative xmlns:adec="http://schemas.microsoft.com/office/drawing/2017/decorative" val="1"/>
              </a:ext>
            </a:extLst>
          </p:cNvPr>
          <p:cNvSpPr/>
          <p:nvPr/>
        </p:nvSpPr>
        <p:spPr>
          <a:xfrm rot="16200000">
            <a:off x="8763000" y="3429000"/>
            <a:ext cx="3429000" cy="3429000"/>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000000"/>
              </a:solidFill>
              <a:effectLst/>
              <a:uLnTx/>
              <a:uFillTx/>
              <a:latin typeface="Barlow"/>
              <a:ea typeface="+mn-ea"/>
              <a:cs typeface="+mn-cs"/>
            </a:endParaRPr>
          </a:p>
        </p:txBody>
      </p:sp>
      <p:sp>
        <p:nvSpPr>
          <p:cNvPr id="13" name="Parallelogram 1">
            <a:extLst>
              <a:ext uri="{FF2B5EF4-FFF2-40B4-BE49-F238E27FC236}">
                <a16:creationId xmlns:a16="http://schemas.microsoft.com/office/drawing/2014/main" id="{C97D5D7A-D461-9E84-4995-3C9D69EDBC94}"/>
              </a:ext>
              <a:ext uri="{C183D7F6-B498-43B3-948B-1728B52AA6E4}">
                <adec:decorative xmlns:adec="http://schemas.microsoft.com/office/drawing/2017/decorative" val="1"/>
              </a:ext>
            </a:extLst>
          </p:cNvPr>
          <p:cNvSpPr/>
          <p:nvPr/>
        </p:nvSpPr>
        <p:spPr>
          <a:xfrm rot="8100000">
            <a:off x="6193331" y="446791"/>
            <a:ext cx="3313714" cy="849494"/>
          </a:xfrm>
          <a:custGeom>
            <a:avLst/>
            <a:gdLst>
              <a:gd name="connsiteX0" fmla="*/ 2464220 w 3313714"/>
              <a:gd name="connsiteY0" fmla="*/ 0 h 849494"/>
              <a:gd name="connsiteX1" fmla="*/ 3313714 w 3313714"/>
              <a:gd name="connsiteY1" fmla="*/ 849494 h 849494"/>
              <a:gd name="connsiteX2" fmla="*/ 849494 w 3313714"/>
              <a:gd name="connsiteY2" fmla="*/ 849494 h 849494"/>
              <a:gd name="connsiteX3" fmla="*/ 0 w 3313714"/>
              <a:gd name="connsiteY3" fmla="*/ 0 h 849494"/>
            </a:gdLst>
            <a:ahLst/>
            <a:cxnLst>
              <a:cxn ang="0">
                <a:pos x="connsiteX0" y="connsiteY0"/>
              </a:cxn>
              <a:cxn ang="0">
                <a:pos x="connsiteX1" y="connsiteY1"/>
              </a:cxn>
              <a:cxn ang="0">
                <a:pos x="connsiteX2" y="connsiteY2"/>
              </a:cxn>
              <a:cxn ang="0">
                <a:pos x="connsiteX3" y="connsiteY3"/>
              </a:cxn>
            </a:cxnLst>
            <a:rect l="l" t="t" r="r" b="b"/>
            <a:pathLst>
              <a:path w="3313714" h="849494">
                <a:moveTo>
                  <a:pt x="2464220" y="0"/>
                </a:moveTo>
                <a:lnTo>
                  <a:pt x="3313714" y="849494"/>
                </a:lnTo>
                <a:lnTo>
                  <a:pt x="849494" y="849494"/>
                </a:lnTo>
                <a:lnTo>
                  <a:pt x="0" y="0"/>
                </a:lnTo>
                <a:close/>
              </a:path>
            </a:pathLst>
          </a:custGeom>
          <a:solidFill>
            <a:srgbClr val="FFE1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000000"/>
              </a:solidFill>
              <a:effectLst/>
              <a:uLnTx/>
              <a:uFillTx/>
              <a:latin typeface="Barlow"/>
              <a:ea typeface="+mn-ea"/>
              <a:cs typeface="+mn-cs"/>
            </a:endParaRPr>
          </a:p>
        </p:txBody>
      </p:sp>
      <p:sp>
        <p:nvSpPr>
          <p:cNvPr id="12" name="Parallelogram 2">
            <a:extLst>
              <a:ext uri="{FF2B5EF4-FFF2-40B4-BE49-F238E27FC236}">
                <a16:creationId xmlns:a16="http://schemas.microsoft.com/office/drawing/2014/main" id="{4B8BB6E0-1DB8-2B04-240E-27F4F0A1CBB4}"/>
              </a:ext>
              <a:ext uri="{C183D7F6-B498-43B3-948B-1728B52AA6E4}">
                <adec:decorative xmlns:adec="http://schemas.microsoft.com/office/drawing/2017/decorative" val="1"/>
              </a:ext>
            </a:extLst>
          </p:cNvPr>
          <p:cNvSpPr/>
          <p:nvPr/>
        </p:nvSpPr>
        <p:spPr>
          <a:xfrm rot="8100000">
            <a:off x="8094107" y="5561714"/>
            <a:ext cx="3313714" cy="849494"/>
          </a:xfrm>
          <a:custGeom>
            <a:avLst/>
            <a:gdLst>
              <a:gd name="connsiteX0" fmla="*/ 2464220 w 3313714"/>
              <a:gd name="connsiteY0" fmla="*/ 0 h 849494"/>
              <a:gd name="connsiteX1" fmla="*/ 3313714 w 3313714"/>
              <a:gd name="connsiteY1" fmla="*/ 849494 h 849494"/>
              <a:gd name="connsiteX2" fmla="*/ 849494 w 3313714"/>
              <a:gd name="connsiteY2" fmla="*/ 849494 h 849494"/>
              <a:gd name="connsiteX3" fmla="*/ 0 w 3313714"/>
              <a:gd name="connsiteY3" fmla="*/ 0 h 849494"/>
            </a:gdLst>
            <a:ahLst/>
            <a:cxnLst>
              <a:cxn ang="0">
                <a:pos x="connsiteX0" y="connsiteY0"/>
              </a:cxn>
              <a:cxn ang="0">
                <a:pos x="connsiteX1" y="connsiteY1"/>
              </a:cxn>
              <a:cxn ang="0">
                <a:pos x="connsiteX2" y="connsiteY2"/>
              </a:cxn>
              <a:cxn ang="0">
                <a:pos x="connsiteX3" y="connsiteY3"/>
              </a:cxn>
            </a:cxnLst>
            <a:rect l="l" t="t" r="r" b="b"/>
            <a:pathLst>
              <a:path w="3313714" h="849494">
                <a:moveTo>
                  <a:pt x="2464220" y="0"/>
                </a:moveTo>
                <a:lnTo>
                  <a:pt x="3313714" y="849494"/>
                </a:lnTo>
                <a:lnTo>
                  <a:pt x="849494" y="849494"/>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000000"/>
              </a:solidFill>
              <a:effectLst/>
              <a:uLnTx/>
              <a:uFillTx/>
              <a:latin typeface="Barlow"/>
              <a:ea typeface="+mn-ea"/>
              <a:cs typeface="+mn-cs"/>
            </a:endParaRPr>
          </a:p>
        </p:txBody>
      </p:sp>
      <p:pic>
        <p:nvPicPr>
          <p:cNvPr id="4" name="Ipsos Logo">
            <a:extLst>
              <a:ext uri="{FF2B5EF4-FFF2-40B4-BE49-F238E27FC236}">
                <a16:creationId xmlns:a16="http://schemas.microsoft.com/office/drawing/2014/main" id="{0FC9603B-21DB-4E01-F538-880DEC3213E5}"/>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pic>
        <p:nvPicPr>
          <p:cNvPr id="14" name="Espace réservé pour une image  13" descr="Une image contenant bébé, personne, serviette, jeune enfant&#10;&#10;Description générée automatiquement">
            <a:extLst>
              <a:ext uri="{FF2B5EF4-FFF2-40B4-BE49-F238E27FC236}">
                <a16:creationId xmlns:a16="http://schemas.microsoft.com/office/drawing/2014/main" id="{B3831B8E-8E8D-A9C0-3BC9-42670BB51C17}"/>
              </a:ext>
            </a:extLst>
          </p:cNvPr>
          <p:cNvPicPr>
            <a:picLocks noGrp="1" noChangeAspect="1"/>
          </p:cNvPicPr>
          <p:nvPr>
            <p:ph type="pic" sz="quarter" idx="11"/>
          </p:nvPr>
        </p:nvPicPr>
        <p:blipFill>
          <a:blip r:embed="rId4"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56700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15AD07-7C1F-3A57-7E6D-5F53A76C2350}"/>
              </a:ext>
            </a:extLst>
          </p:cNvPr>
          <p:cNvSpPr/>
          <p:nvPr/>
        </p:nvSpPr>
        <p:spPr>
          <a:xfrm>
            <a:off x="0" y="-3103"/>
            <a:ext cx="12192000" cy="1274320"/>
          </a:xfrm>
          <a:prstGeom prst="rect">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prstClr val="white"/>
              </a:solidFill>
              <a:effectLst/>
              <a:uLnTx/>
              <a:uFillTx/>
              <a:latin typeface="Barlow"/>
              <a:ea typeface="+mn-ea"/>
              <a:cs typeface="+mn-cs"/>
            </a:endParaRPr>
          </a:p>
        </p:txBody>
      </p:sp>
      <p:grpSp>
        <p:nvGrpSpPr>
          <p:cNvPr id="8" name="Groupe 7">
            <a:extLst>
              <a:ext uri="{FF2B5EF4-FFF2-40B4-BE49-F238E27FC236}">
                <a16:creationId xmlns:a16="http://schemas.microsoft.com/office/drawing/2014/main" id="{DA6101B1-7F65-842A-5EC0-0E9D4AAADCAA}"/>
              </a:ext>
            </a:extLst>
          </p:cNvPr>
          <p:cNvGrpSpPr/>
          <p:nvPr/>
        </p:nvGrpSpPr>
        <p:grpSpPr>
          <a:xfrm>
            <a:off x="11186607" y="265913"/>
            <a:ext cx="683543" cy="445970"/>
            <a:chOff x="8051801" y="304800"/>
            <a:chExt cx="781050" cy="509588"/>
          </a:xfrm>
        </p:grpSpPr>
        <p:sp>
          <p:nvSpPr>
            <p:cNvPr id="9" name="Freeform 41">
              <a:extLst>
                <a:ext uri="{FF2B5EF4-FFF2-40B4-BE49-F238E27FC236}">
                  <a16:creationId xmlns:a16="http://schemas.microsoft.com/office/drawing/2014/main" id="{4AD5BE6B-C23A-8799-059E-E9CC4B16BED6}"/>
                </a:ext>
              </a:extLst>
            </p:cNvPr>
            <p:cNvSpPr>
              <a:spLocks/>
            </p:cNvSpPr>
            <p:nvPr/>
          </p:nvSpPr>
          <p:spPr bwMode="auto">
            <a:xfrm>
              <a:off x="8051801" y="322263"/>
              <a:ext cx="68263" cy="101600"/>
            </a:xfrm>
            <a:custGeom>
              <a:avLst/>
              <a:gdLst>
                <a:gd name="T0" fmla="*/ 4 w 16"/>
                <a:gd name="T1" fmla="*/ 24 h 24"/>
                <a:gd name="T2" fmla="*/ 12 w 16"/>
                <a:gd name="T3" fmla="*/ 24 h 24"/>
                <a:gd name="T4" fmla="*/ 16 w 16"/>
                <a:gd name="T5" fmla="*/ 20 h 24"/>
                <a:gd name="T6" fmla="*/ 16 w 16"/>
                <a:gd name="T7" fmla="*/ 4 h 24"/>
                <a:gd name="T8" fmla="*/ 12 w 16"/>
                <a:gd name="T9" fmla="*/ 0 h 24"/>
                <a:gd name="T10" fmla="*/ 4 w 16"/>
                <a:gd name="T11" fmla="*/ 0 h 24"/>
                <a:gd name="T12" fmla="*/ 0 w 16"/>
                <a:gd name="T13" fmla="*/ 4 h 24"/>
                <a:gd name="T14" fmla="*/ 0 w 16"/>
                <a:gd name="T15" fmla="*/ 20 h 24"/>
                <a:gd name="T16" fmla="*/ 4 w 16"/>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4" y="24"/>
                  </a:moveTo>
                  <a:cubicBezTo>
                    <a:pt x="12" y="24"/>
                    <a:pt x="12" y="24"/>
                    <a:pt x="12" y="24"/>
                  </a:cubicBezTo>
                  <a:cubicBezTo>
                    <a:pt x="14" y="24"/>
                    <a:pt x="16" y="22"/>
                    <a:pt x="16" y="20"/>
                  </a:cubicBezTo>
                  <a:cubicBezTo>
                    <a:pt x="16" y="4"/>
                    <a:pt x="16" y="4"/>
                    <a:pt x="16" y="4"/>
                  </a:cubicBezTo>
                  <a:cubicBezTo>
                    <a:pt x="16" y="2"/>
                    <a:pt x="14" y="0"/>
                    <a:pt x="12" y="0"/>
                  </a:cubicBezTo>
                  <a:cubicBezTo>
                    <a:pt x="4" y="0"/>
                    <a:pt x="4" y="0"/>
                    <a:pt x="4" y="0"/>
                  </a:cubicBezTo>
                  <a:cubicBezTo>
                    <a:pt x="2" y="0"/>
                    <a:pt x="0" y="2"/>
                    <a:pt x="0" y="4"/>
                  </a:cubicBezTo>
                  <a:cubicBezTo>
                    <a:pt x="0" y="20"/>
                    <a:pt x="0" y="20"/>
                    <a:pt x="0" y="20"/>
                  </a:cubicBezTo>
                  <a:cubicBezTo>
                    <a:pt x="0" y="22"/>
                    <a:pt x="2" y="24"/>
                    <a:pt x="4" y="24"/>
                  </a:cubicBezTo>
                  <a:close/>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10" name="Freeform 42">
              <a:extLst>
                <a:ext uri="{FF2B5EF4-FFF2-40B4-BE49-F238E27FC236}">
                  <a16:creationId xmlns:a16="http://schemas.microsoft.com/office/drawing/2014/main" id="{CF3C4344-C835-14FF-1C96-5B44ECE13E3D}"/>
                </a:ext>
              </a:extLst>
            </p:cNvPr>
            <p:cNvSpPr>
              <a:spLocks/>
            </p:cNvSpPr>
            <p:nvPr/>
          </p:nvSpPr>
          <p:spPr bwMode="auto">
            <a:xfrm>
              <a:off x="8526463" y="322263"/>
              <a:ext cx="68263" cy="101600"/>
            </a:xfrm>
            <a:custGeom>
              <a:avLst/>
              <a:gdLst>
                <a:gd name="T0" fmla="*/ 16 w 16"/>
                <a:gd name="T1" fmla="*/ 24 h 24"/>
                <a:gd name="T2" fmla="*/ 16 w 16"/>
                <a:gd name="T3" fmla="*/ 4 h 24"/>
                <a:gd name="T4" fmla="*/ 12 w 16"/>
                <a:gd name="T5" fmla="*/ 0 h 24"/>
                <a:gd name="T6" fmla="*/ 4 w 16"/>
                <a:gd name="T7" fmla="*/ 0 h 24"/>
                <a:gd name="T8" fmla="*/ 0 w 16"/>
                <a:gd name="T9" fmla="*/ 4 h 24"/>
                <a:gd name="T10" fmla="*/ 0 w 16"/>
                <a:gd name="T11" fmla="*/ 12 h 24"/>
              </a:gdLst>
              <a:ahLst/>
              <a:cxnLst>
                <a:cxn ang="0">
                  <a:pos x="T0" y="T1"/>
                </a:cxn>
                <a:cxn ang="0">
                  <a:pos x="T2" y="T3"/>
                </a:cxn>
                <a:cxn ang="0">
                  <a:pos x="T4" y="T5"/>
                </a:cxn>
                <a:cxn ang="0">
                  <a:pos x="T6" y="T7"/>
                </a:cxn>
                <a:cxn ang="0">
                  <a:pos x="T8" y="T9"/>
                </a:cxn>
                <a:cxn ang="0">
                  <a:pos x="T10" y="T11"/>
                </a:cxn>
              </a:cxnLst>
              <a:rect l="0" t="0" r="r" b="b"/>
              <a:pathLst>
                <a:path w="16" h="24">
                  <a:moveTo>
                    <a:pt x="16" y="24"/>
                  </a:moveTo>
                  <a:cubicBezTo>
                    <a:pt x="16" y="4"/>
                    <a:pt x="16" y="4"/>
                    <a:pt x="16" y="4"/>
                  </a:cubicBezTo>
                  <a:cubicBezTo>
                    <a:pt x="16" y="2"/>
                    <a:pt x="14" y="0"/>
                    <a:pt x="12" y="0"/>
                  </a:cubicBezTo>
                  <a:cubicBezTo>
                    <a:pt x="4" y="0"/>
                    <a:pt x="4" y="0"/>
                    <a:pt x="4" y="0"/>
                  </a:cubicBezTo>
                  <a:cubicBezTo>
                    <a:pt x="2" y="0"/>
                    <a:pt x="0" y="2"/>
                    <a:pt x="0" y="4"/>
                  </a:cubicBezTo>
                  <a:cubicBezTo>
                    <a:pt x="0" y="12"/>
                    <a:pt x="0" y="12"/>
                    <a:pt x="0" y="12"/>
                  </a:cubicBez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11" name="Freeform 43">
              <a:extLst>
                <a:ext uri="{FF2B5EF4-FFF2-40B4-BE49-F238E27FC236}">
                  <a16:creationId xmlns:a16="http://schemas.microsoft.com/office/drawing/2014/main" id="{1FE6EE0B-37F0-503B-3E71-D20271B0204B}"/>
                </a:ext>
              </a:extLst>
            </p:cNvPr>
            <p:cNvSpPr>
              <a:spLocks/>
            </p:cNvSpPr>
            <p:nvPr/>
          </p:nvSpPr>
          <p:spPr bwMode="auto">
            <a:xfrm>
              <a:off x="8289926" y="322263"/>
              <a:ext cx="66675" cy="101600"/>
            </a:xfrm>
            <a:custGeom>
              <a:avLst/>
              <a:gdLst>
                <a:gd name="T0" fmla="*/ 16 w 16"/>
                <a:gd name="T1" fmla="*/ 12 h 24"/>
                <a:gd name="T2" fmla="*/ 16 w 16"/>
                <a:gd name="T3" fmla="*/ 4 h 24"/>
                <a:gd name="T4" fmla="*/ 12 w 16"/>
                <a:gd name="T5" fmla="*/ 0 h 24"/>
                <a:gd name="T6" fmla="*/ 4 w 16"/>
                <a:gd name="T7" fmla="*/ 0 h 24"/>
                <a:gd name="T8" fmla="*/ 0 w 16"/>
                <a:gd name="T9" fmla="*/ 4 h 24"/>
                <a:gd name="T10" fmla="*/ 0 w 16"/>
                <a:gd name="T11" fmla="*/ 24 h 24"/>
              </a:gdLst>
              <a:ahLst/>
              <a:cxnLst>
                <a:cxn ang="0">
                  <a:pos x="T0" y="T1"/>
                </a:cxn>
                <a:cxn ang="0">
                  <a:pos x="T2" y="T3"/>
                </a:cxn>
                <a:cxn ang="0">
                  <a:pos x="T4" y="T5"/>
                </a:cxn>
                <a:cxn ang="0">
                  <a:pos x="T6" y="T7"/>
                </a:cxn>
                <a:cxn ang="0">
                  <a:pos x="T8" y="T9"/>
                </a:cxn>
                <a:cxn ang="0">
                  <a:pos x="T10" y="T11"/>
                </a:cxn>
              </a:cxnLst>
              <a:rect l="0" t="0" r="r" b="b"/>
              <a:pathLst>
                <a:path w="16" h="24">
                  <a:moveTo>
                    <a:pt x="16" y="12"/>
                  </a:moveTo>
                  <a:cubicBezTo>
                    <a:pt x="16" y="4"/>
                    <a:pt x="16" y="4"/>
                    <a:pt x="16" y="4"/>
                  </a:cubicBezTo>
                  <a:cubicBezTo>
                    <a:pt x="16" y="2"/>
                    <a:pt x="14" y="0"/>
                    <a:pt x="12" y="0"/>
                  </a:cubicBezTo>
                  <a:cubicBezTo>
                    <a:pt x="4" y="0"/>
                    <a:pt x="4" y="0"/>
                    <a:pt x="4" y="0"/>
                  </a:cubicBezTo>
                  <a:cubicBezTo>
                    <a:pt x="2" y="0"/>
                    <a:pt x="0" y="2"/>
                    <a:pt x="0" y="4"/>
                  </a:cubicBezTo>
                  <a:cubicBezTo>
                    <a:pt x="0" y="24"/>
                    <a:pt x="0" y="24"/>
                    <a:pt x="0" y="24"/>
                  </a:cubicBez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12" name="Freeform 44">
              <a:extLst>
                <a:ext uri="{FF2B5EF4-FFF2-40B4-BE49-F238E27FC236}">
                  <a16:creationId xmlns:a16="http://schemas.microsoft.com/office/drawing/2014/main" id="{290E4861-9C12-D802-7A98-0C488A46A1FD}"/>
                </a:ext>
              </a:extLst>
            </p:cNvPr>
            <p:cNvSpPr>
              <a:spLocks/>
            </p:cNvSpPr>
            <p:nvPr/>
          </p:nvSpPr>
          <p:spPr bwMode="auto">
            <a:xfrm>
              <a:off x="8678863" y="509588"/>
              <a:ext cx="68263" cy="101600"/>
            </a:xfrm>
            <a:custGeom>
              <a:avLst/>
              <a:gdLst>
                <a:gd name="T0" fmla="*/ 12 w 16"/>
                <a:gd name="T1" fmla="*/ 24 h 24"/>
                <a:gd name="T2" fmla="*/ 4 w 16"/>
                <a:gd name="T3" fmla="*/ 24 h 24"/>
                <a:gd name="T4" fmla="*/ 0 w 16"/>
                <a:gd name="T5" fmla="*/ 20 h 24"/>
                <a:gd name="T6" fmla="*/ 0 w 16"/>
                <a:gd name="T7" fmla="*/ 4 h 24"/>
                <a:gd name="T8" fmla="*/ 4 w 16"/>
                <a:gd name="T9" fmla="*/ 0 h 24"/>
                <a:gd name="T10" fmla="*/ 12 w 16"/>
                <a:gd name="T11" fmla="*/ 0 h 24"/>
                <a:gd name="T12" fmla="*/ 16 w 16"/>
                <a:gd name="T13" fmla="*/ 4 h 24"/>
                <a:gd name="T14" fmla="*/ 16 w 16"/>
                <a:gd name="T15" fmla="*/ 20 h 24"/>
                <a:gd name="T16" fmla="*/ 12 w 16"/>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12" y="24"/>
                  </a:moveTo>
                  <a:cubicBezTo>
                    <a:pt x="4" y="24"/>
                    <a:pt x="4" y="24"/>
                    <a:pt x="4" y="24"/>
                  </a:cubicBezTo>
                  <a:cubicBezTo>
                    <a:pt x="2" y="24"/>
                    <a:pt x="0" y="22"/>
                    <a:pt x="0" y="20"/>
                  </a:cubicBezTo>
                  <a:cubicBezTo>
                    <a:pt x="0" y="4"/>
                    <a:pt x="0" y="4"/>
                    <a:pt x="0" y="4"/>
                  </a:cubicBezTo>
                  <a:cubicBezTo>
                    <a:pt x="0" y="2"/>
                    <a:pt x="2" y="0"/>
                    <a:pt x="4" y="0"/>
                  </a:cubicBezTo>
                  <a:cubicBezTo>
                    <a:pt x="12" y="0"/>
                    <a:pt x="12" y="0"/>
                    <a:pt x="12" y="0"/>
                  </a:cubicBezTo>
                  <a:cubicBezTo>
                    <a:pt x="14" y="0"/>
                    <a:pt x="16" y="2"/>
                    <a:pt x="16" y="4"/>
                  </a:cubicBezTo>
                  <a:cubicBezTo>
                    <a:pt x="16" y="20"/>
                    <a:pt x="16" y="20"/>
                    <a:pt x="16" y="20"/>
                  </a:cubicBezTo>
                  <a:cubicBezTo>
                    <a:pt x="16" y="22"/>
                    <a:pt x="14" y="24"/>
                    <a:pt x="12" y="24"/>
                  </a:cubicBezTo>
                  <a:close/>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13" name="Freeform 45">
              <a:extLst>
                <a:ext uri="{FF2B5EF4-FFF2-40B4-BE49-F238E27FC236}">
                  <a16:creationId xmlns:a16="http://schemas.microsoft.com/office/drawing/2014/main" id="{39602811-5F8D-8BC2-CA60-4FF86D7F987B}"/>
                </a:ext>
              </a:extLst>
            </p:cNvPr>
            <p:cNvSpPr>
              <a:spLocks/>
            </p:cNvSpPr>
            <p:nvPr/>
          </p:nvSpPr>
          <p:spPr bwMode="auto">
            <a:xfrm>
              <a:off x="8678863" y="695325"/>
              <a:ext cx="68263" cy="101600"/>
            </a:xfrm>
            <a:custGeom>
              <a:avLst/>
              <a:gdLst>
                <a:gd name="T0" fmla="*/ 0 w 16"/>
                <a:gd name="T1" fmla="*/ 8 h 24"/>
                <a:gd name="T2" fmla="*/ 0 w 16"/>
                <a:gd name="T3" fmla="*/ 4 h 24"/>
                <a:gd name="T4" fmla="*/ 4 w 16"/>
                <a:gd name="T5" fmla="*/ 0 h 24"/>
                <a:gd name="T6" fmla="*/ 12 w 16"/>
                <a:gd name="T7" fmla="*/ 0 h 24"/>
                <a:gd name="T8" fmla="*/ 16 w 16"/>
                <a:gd name="T9" fmla="*/ 4 h 24"/>
                <a:gd name="T10" fmla="*/ 16 w 16"/>
                <a:gd name="T11" fmla="*/ 20 h 24"/>
                <a:gd name="T12" fmla="*/ 12 w 16"/>
                <a:gd name="T13" fmla="*/ 24 h 24"/>
                <a:gd name="T14" fmla="*/ 8 w 16"/>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4">
                  <a:moveTo>
                    <a:pt x="0" y="8"/>
                  </a:moveTo>
                  <a:cubicBezTo>
                    <a:pt x="0" y="4"/>
                    <a:pt x="0" y="4"/>
                    <a:pt x="0" y="4"/>
                  </a:cubicBezTo>
                  <a:cubicBezTo>
                    <a:pt x="0" y="2"/>
                    <a:pt x="2" y="0"/>
                    <a:pt x="4" y="0"/>
                  </a:cubicBezTo>
                  <a:cubicBezTo>
                    <a:pt x="12" y="0"/>
                    <a:pt x="12" y="0"/>
                    <a:pt x="12" y="0"/>
                  </a:cubicBezTo>
                  <a:cubicBezTo>
                    <a:pt x="14" y="0"/>
                    <a:pt x="16" y="2"/>
                    <a:pt x="16" y="4"/>
                  </a:cubicBezTo>
                  <a:cubicBezTo>
                    <a:pt x="16" y="20"/>
                    <a:pt x="16" y="20"/>
                    <a:pt x="16" y="20"/>
                  </a:cubicBezTo>
                  <a:cubicBezTo>
                    <a:pt x="16" y="22"/>
                    <a:pt x="14" y="24"/>
                    <a:pt x="12" y="24"/>
                  </a:cubicBezTo>
                  <a:cubicBezTo>
                    <a:pt x="8" y="24"/>
                    <a:pt x="8" y="24"/>
                    <a:pt x="8" y="24"/>
                  </a:cubicBez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14" name="Line 46">
              <a:extLst>
                <a:ext uri="{FF2B5EF4-FFF2-40B4-BE49-F238E27FC236}">
                  <a16:creationId xmlns:a16="http://schemas.microsoft.com/office/drawing/2014/main" id="{A0DA84FC-046A-AB1A-DC25-0C61F76E6387}"/>
                </a:ext>
              </a:extLst>
            </p:cNvPr>
            <p:cNvSpPr>
              <a:spLocks noChangeShapeType="1"/>
            </p:cNvSpPr>
            <p:nvPr/>
          </p:nvSpPr>
          <p:spPr bwMode="auto">
            <a:xfrm>
              <a:off x="8204201" y="304800"/>
              <a:ext cx="0" cy="136525"/>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15" name="Line 47">
              <a:extLst>
                <a:ext uri="{FF2B5EF4-FFF2-40B4-BE49-F238E27FC236}">
                  <a16:creationId xmlns:a16="http://schemas.microsoft.com/office/drawing/2014/main" id="{767BDEAE-A556-73A9-6D5C-79E2CB26A8FA}"/>
                </a:ext>
              </a:extLst>
            </p:cNvPr>
            <p:cNvSpPr>
              <a:spLocks noChangeShapeType="1"/>
            </p:cNvSpPr>
            <p:nvPr/>
          </p:nvSpPr>
          <p:spPr bwMode="auto">
            <a:xfrm>
              <a:off x="8442326" y="304800"/>
              <a:ext cx="0" cy="6826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16" name="Line 48">
              <a:extLst>
                <a:ext uri="{FF2B5EF4-FFF2-40B4-BE49-F238E27FC236}">
                  <a16:creationId xmlns:a16="http://schemas.microsoft.com/office/drawing/2014/main" id="{41C1F2E5-C0CF-C216-5430-E05C13A09B1A}"/>
                </a:ext>
              </a:extLst>
            </p:cNvPr>
            <p:cNvSpPr>
              <a:spLocks noChangeShapeType="1"/>
            </p:cNvSpPr>
            <p:nvPr/>
          </p:nvSpPr>
          <p:spPr bwMode="auto">
            <a:xfrm>
              <a:off x="8832851" y="492125"/>
              <a:ext cx="0" cy="1349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17" name="Line 49">
              <a:extLst>
                <a:ext uri="{FF2B5EF4-FFF2-40B4-BE49-F238E27FC236}">
                  <a16:creationId xmlns:a16="http://schemas.microsoft.com/office/drawing/2014/main" id="{FA7AB615-3559-9971-7B83-D7457A005D8A}"/>
                </a:ext>
              </a:extLst>
            </p:cNvPr>
            <p:cNvSpPr>
              <a:spLocks noChangeShapeType="1"/>
            </p:cNvSpPr>
            <p:nvPr/>
          </p:nvSpPr>
          <p:spPr bwMode="auto">
            <a:xfrm>
              <a:off x="8832851" y="679450"/>
              <a:ext cx="0" cy="1349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18" name="Freeform 50">
              <a:extLst>
                <a:ext uri="{FF2B5EF4-FFF2-40B4-BE49-F238E27FC236}">
                  <a16:creationId xmlns:a16="http://schemas.microsoft.com/office/drawing/2014/main" id="{A1ACB420-493B-B7C5-9DF4-B3451236C642}"/>
                </a:ext>
              </a:extLst>
            </p:cNvPr>
            <p:cNvSpPr>
              <a:spLocks/>
            </p:cNvSpPr>
            <p:nvPr/>
          </p:nvSpPr>
          <p:spPr bwMode="auto">
            <a:xfrm>
              <a:off x="8764588" y="322263"/>
              <a:ext cx="68263" cy="101600"/>
            </a:xfrm>
            <a:custGeom>
              <a:avLst/>
              <a:gdLst>
                <a:gd name="T0" fmla="*/ 4 w 16"/>
                <a:gd name="T1" fmla="*/ 24 h 24"/>
                <a:gd name="T2" fmla="*/ 12 w 16"/>
                <a:gd name="T3" fmla="*/ 24 h 24"/>
                <a:gd name="T4" fmla="*/ 16 w 16"/>
                <a:gd name="T5" fmla="*/ 20 h 24"/>
                <a:gd name="T6" fmla="*/ 16 w 16"/>
                <a:gd name="T7" fmla="*/ 4 h 24"/>
                <a:gd name="T8" fmla="*/ 12 w 16"/>
                <a:gd name="T9" fmla="*/ 0 h 24"/>
                <a:gd name="T10" fmla="*/ 4 w 16"/>
                <a:gd name="T11" fmla="*/ 0 h 24"/>
                <a:gd name="T12" fmla="*/ 0 w 16"/>
                <a:gd name="T13" fmla="*/ 4 h 24"/>
                <a:gd name="T14" fmla="*/ 0 w 16"/>
                <a:gd name="T15" fmla="*/ 20 h 24"/>
                <a:gd name="T16" fmla="*/ 4 w 16"/>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4" y="24"/>
                  </a:moveTo>
                  <a:cubicBezTo>
                    <a:pt x="12" y="24"/>
                    <a:pt x="12" y="24"/>
                    <a:pt x="12" y="24"/>
                  </a:cubicBezTo>
                  <a:cubicBezTo>
                    <a:pt x="14" y="24"/>
                    <a:pt x="16" y="22"/>
                    <a:pt x="16" y="20"/>
                  </a:cubicBezTo>
                  <a:cubicBezTo>
                    <a:pt x="16" y="4"/>
                    <a:pt x="16" y="4"/>
                    <a:pt x="16" y="4"/>
                  </a:cubicBezTo>
                  <a:cubicBezTo>
                    <a:pt x="16" y="2"/>
                    <a:pt x="14" y="0"/>
                    <a:pt x="12" y="0"/>
                  </a:cubicBezTo>
                  <a:cubicBezTo>
                    <a:pt x="4" y="0"/>
                    <a:pt x="4" y="0"/>
                    <a:pt x="4" y="0"/>
                  </a:cubicBezTo>
                  <a:cubicBezTo>
                    <a:pt x="2" y="0"/>
                    <a:pt x="0" y="2"/>
                    <a:pt x="0" y="4"/>
                  </a:cubicBezTo>
                  <a:cubicBezTo>
                    <a:pt x="0" y="20"/>
                    <a:pt x="0" y="20"/>
                    <a:pt x="0" y="20"/>
                  </a:cubicBezTo>
                  <a:cubicBezTo>
                    <a:pt x="0" y="22"/>
                    <a:pt x="2" y="24"/>
                    <a:pt x="4" y="24"/>
                  </a:cubicBezTo>
                  <a:close/>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19" name="Line 51">
              <a:extLst>
                <a:ext uri="{FF2B5EF4-FFF2-40B4-BE49-F238E27FC236}">
                  <a16:creationId xmlns:a16="http://schemas.microsoft.com/office/drawing/2014/main" id="{16F308A0-F004-131F-565E-427A563B33E8}"/>
                </a:ext>
              </a:extLst>
            </p:cNvPr>
            <p:cNvSpPr>
              <a:spLocks noChangeShapeType="1"/>
            </p:cNvSpPr>
            <p:nvPr/>
          </p:nvSpPr>
          <p:spPr bwMode="auto">
            <a:xfrm>
              <a:off x="8678863" y="304800"/>
              <a:ext cx="0" cy="136525"/>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20" name="Freeform 52">
              <a:extLst>
                <a:ext uri="{FF2B5EF4-FFF2-40B4-BE49-F238E27FC236}">
                  <a16:creationId xmlns:a16="http://schemas.microsoft.com/office/drawing/2014/main" id="{D3DF9623-4D71-31DD-BCE2-4FFCD9476346}"/>
                </a:ext>
              </a:extLst>
            </p:cNvPr>
            <p:cNvSpPr>
              <a:spLocks/>
            </p:cNvSpPr>
            <p:nvPr/>
          </p:nvSpPr>
          <p:spPr bwMode="auto">
            <a:xfrm>
              <a:off x="8137526" y="509588"/>
              <a:ext cx="66675" cy="101600"/>
            </a:xfrm>
            <a:custGeom>
              <a:avLst/>
              <a:gdLst>
                <a:gd name="T0" fmla="*/ 4 w 16"/>
                <a:gd name="T1" fmla="*/ 24 h 24"/>
                <a:gd name="T2" fmla="*/ 12 w 16"/>
                <a:gd name="T3" fmla="*/ 24 h 24"/>
                <a:gd name="T4" fmla="*/ 16 w 16"/>
                <a:gd name="T5" fmla="*/ 20 h 24"/>
                <a:gd name="T6" fmla="*/ 16 w 16"/>
                <a:gd name="T7" fmla="*/ 4 h 24"/>
                <a:gd name="T8" fmla="*/ 12 w 16"/>
                <a:gd name="T9" fmla="*/ 0 h 24"/>
                <a:gd name="T10" fmla="*/ 4 w 16"/>
                <a:gd name="T11" fmla="*/ 0 h 24"/>
                <a:gd name="T12" fmla="*/ 0 w 16"/>
                <a:gd name="T13" fmla="*/ 4 h 24"/>
                <a:gd name="T14" fmla="*/ 0 w 16"/>
                <a:gd name="T15" fmla="*/ 20 h 24"/>
                <a:gd name="T16" fmla="*/ 4 w 16"/>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4" y="24"/>
                  </a:moveTo>
                  <a:cubicBezTo>
                    <a:pt x="12" y="24"/>
                    <a:pt x="12" y="24"/>
                    <a:pt x="12" y="24"/>
                  </a:cubicBezTo>
                  <a:cubicBezTo>
                    <a:pt x="14" y="24"/>
                    <a:pt x="16" y="22"/>
                    <a:pt x="16" y="20"/>
                  </a:cubicBezTo>
                  <a:cubicBezTo>
                    <a:pt x="16" y="4"/>
                    <a:pt x="16" y="4"/>
                    <a:pt x="16" y="4"/>
                  </a:cubicBezTo>
                  <a:cubicBezTo>
                    <a:pt x="16" y="2"/>
                    <a:pt x="14" y="0"/>
                    <a:pt x="12" y="0"/>
                  </a:cubicBezTo>
                  <a:cubicBezTo>
                    <a:pt x="4" y="0"/>
                    <a:pt x="4" y="0"/>
                    <a:pt x="4" y="0"/>
                  </a:cubicBezTo>
                  <a:cubicBezTo>
                    <a:pt x="2" y="0"/>
                    <a:pt x="0" y="2"/>
                    <a:pt x="0" y="4"/>
                  </a:cubicBezTo>
                  <a:cubicBezTo>
                    <a:pt x="0" y="20"/>
                    <a:pt x="0" y="20"/>
                    <a:pt x="0" y="20"/>
                  </a:cubicBezTo>
                  <a:cubicBezTo>
                    <a:pt x="0" y="22"/>
                    <a:pt x="2" y="24"/>
                    <a:pt x="4" y="24"/>
                  </a:cubicBezTo>
                  <a:close/>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21" name="Line 53">
              <a:extLst>
                <a:ext uri="{FF2B5EF4-FFF2-40B4-BE49-F238E27FC236}">
                  <a16:creationId xmlns:a16="http://schemas.microsoft.com/office/drawing/2014/main" id="{91ABB871-2C53-1C25-6407-425D10CC1721}"/>
                </a:ext>
              </a:extLst>
            </p:cNvPr>
            <p:cNvSpPr>
              <a:spLocks noChangeShapeType="1"/>
            </p:cNvSpPr>
            <p:nvPr/>
          </p:nvSpPr>
          <p:spPr bwMode="auto">
            <a:xfrm>
              <a:off x="8051801" y="492125"/>
              <a:ext cx="0" cy="1349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22" name="Freeform 54">
              <a:extLst>
                <a:ext uri="{FF2B5EF4-FFF2-40B4-BE49-F238E27FC236}">
                  <a16:creationId xmlns:a16="http://schemas.microsoft.com/office/drawing/2014/main" id="{642119DA-10B6-C66F-C0B9-9CA97CB34511}"/>
                </a:ext>
              </a:extLst>
            </p:cNvPr>
            <p:cNvSpPr>
              <a:spLocks/>
            </p:cNvSpPr>
            <p:nvPr/>
          </p:nvSpPr>
          <p:spPr bwMode="auto">
            <a:xfrm>
              <a:off x="8051801" y="695325"/>
              <a:ext cx="68263" cy="101600"/>
            </a:xfrm>
            <a:custGeom>
              <a:avLst/>
              <a:gdLst>
                <a:gd name="T0" fmla="*/ 12 w 16"/>
                <a:gd name="T1" fmla="*/ 24 h 24"/>
                <a:gd name="T2" fmla="*/ 4 w 16"/>
                <a:gd name="T3" fmla="*/ 24 h 24"/>
                <a:gd name="T4" fmla="*/ 0 w 16"/>
                <a:gd name="T5" fmla="*/ 20 h 24"/>
                <a:gd name="T6" fmla="*/ 0 w 16"/>
                <a:gd name="T7" fmla="*/ 4 h 24"/>
                <a:gd name="T8" fmla="*/ 4 w 16"/>
                <a:gd name="T9" fmla="*/ 0 h 24"/>
                <a:gd name="T10" fmla="*/ 12 w 16"/>
                <a:gd name="T11" fmla="*/ 0 h 24"/>
                <a:gd name="T12" fmla="*/ 16 w 16"/>
                <a:gd name="T13" fmla="*/ 4 h 24"/>
                <a:gd name="T14" fmla="*/ 16 w 16"/>
                <a:gd name="T15" fmla="*/ 20 h 24"/>
                <a:gd name="T16" fmla="*/ 12 w 16"/>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12" y="24"/>
                  </a:moveTo>
                  <a:cubicBezTo>
                    <a:pt x="4" y="24"/>
                    <a:pt x="4" y="24"/>
                    <a:pt x="4" y="24"/>
                  </a:cubicBezTo>
                  <a:cubicBezTo>
                    <a:pt x="2" y="24"/>
                    <a:pt x="0" y="22"/>
                    <a:pt x="0" y="20"/>
                  </a:cubicBezTo>
                  <a:cubicBezTo>
                    <a:pt x="0" y="4"/>
                    <a:pt x="0" y="4"/>
                    <a:pt x="0" y="4"/>
                  </a:cubicBezTo>
                  <a:cubicBezTo>
                    <a:pt x="0" y="2"/>
                    <a:pt x="2" y="0"/>
                    <a:pt x="4" y="0"/>
                  </a:cubicBezTo>
                  <a:cubicBezTo>
                    <a:pt x="12" y="0"/>
                    <a:pt x="12" y="0"/>
                    <a:pt x="12" y="0"/>
                  </a:cubicBezTo>
                  <a:cubicBezTo>
                    <a:pt x="14" y="0"/>
                    <a:pt x="16" y="2"/>
                    <a:pt x="16" y="4"/>
                  </a:cubicBezTo>
                  <a:cubicBezTo>
                    <a:pt x="16" y="20"/>
                    <a:pt x="16" y="20"/>
                    <a:pt x="16" y="20"/>
                  </a:cubicBezTo>
                  <a:cubicBezTo>
                    <a:pt x="16" y="22"/>
                    <a:pt x="14" y="24"/>
                    <a:pt x="12" y="24"/>
                  </a:cubicBezTo>
                  <a:close/>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23" name="Freeform 55">
              <a:extLst>
                <a:ext uri="{FF2B5EF4-FFF2-40B4-BE49-F238E27FC236}">
                  <a16:creationId xmlns:a16="http://schemas.microsoft.com/office/drawing/2014/main" id="{DFE24CAA-BF4E-626D-5241-9259078CA690}"/>
                </a:ext>
              </a:extLst>
            </p:cNvPr>
            <p:cNvSpPr>
              <a:spLocks/>
            </p:cNvSpPr>
            <p:nvPr/>
          </p:nvSpPr>
          <p:spPr bwMode="auto">
            <a:xfrm>
              <a:off x="8526463" y="746125"/>
              <a:ext cx="68263" cy="50800"/>
            </a:xfrm>
            <a:custGeom>
              <a:avLst/>
              <a:gdLst>
                <a:gd name="T0" fmla="*/ 16 w 16"/>
                <a:gd name="T1" fmla="*/ 4 h 12"/>
                <a:gd name="T2" fmla="*/ 16 w 16"/>
                <a:gd name="T3" fmla="*/ 8 h 12"/>
                <a:gd name="T4" fmla="*/ 12 w 16"/>
                <a:gd name="T5" fmla="*/ 12 h 12"/>
                <a:gd name="T6" fmla="*/ 4 w 16"/>
                <a:gd name="T7" fmla="*/ 12 h 12"/>
                <a:gd name="T8" fmla="*/ 0 w 16"/>
                <a:gd name="T9" fmla="*/ 8 h 12"/>
                <a:gd name="T10" fmla="*/ 0 w 16"/>
                <a:gd name="T11" fmla="*/ 0 h 12"/>
              </a:gdLst>
              <a:ahLst/>
              <a:cxnLst>
                <a:cxn ang="0">
                  <a:pos x="T0" y="T1"/>
                </a:cxn>
                <a:cxn ang="0">
                  <a:pos x="T2" y="T3"/>
                </a:cxn>
                <a:cxn ang="0">
                  <a:pos x="T4" y="T5"/>
                </a:cxn>
                <a:cxn ang="0">
                  <a:pos x="T6" y="T7"/>
                </a:cxn>
                <a:cxn ang="0">
                  <a:pos x="T8" y="T9"/>
                </a:cxn>
                <a:cxn ang="0">
                  <a:pos x="T10" y="T11"/>
                </a:cxn>
              </a:cxnLst>
              <a:rect l="0" t="0" r="r" b="b"/>
              <a:pathLst>
                <a:path w="16" h="12">
                  <a:moveTo>
                    <a:pt x="16" y="4"/>
                  </a:moveTo>
                  <a:cubicBezTo>
                    <a:pt x="16" y="8"/>
                    <a:pt x="16" y="8"/>
                    <a:pt x="16" y="8"/>
                  </a:cubicBezTo>
                  <a:cubicBezTo>
                    <a:pt x="16" y="10"/>
                    <a:pt x="14" y="12"/>
                    <a:pt x="12" y="12"/>
                  </a:cubicBezTo>
                  <a:cubicBezTo>
                    <a:pt x="4" y="12"/>
                    <a:pt x="4" y="12"/>
                    <a:pt x="4" y="12"/>
                  </a:cubicBezTo>
                  <a:cubicBezTo>
                    <a:pt x="2" y="12"/>
                    <a:pt x="0" y="10"/>
                    <a:pt x="0" y="8"/>
                  </a:cubicBezTo>
                  <a:cubicBezTo>
                    <a:pt x="0" y="0"/>
                    <a:pt x="0" y="0"/>
                    <a:pt x="0" y="0"/>
                  </a:cubicBez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24" name="Freeform 56">
              <a:extLst>
                <a:ext uri="{FF2B5EF4-FFF2-40B4-BE49-F238E27FC236}">
                  <a16:creationId xmlns:a16="http://schemas.microsoft.com/office/drawing/2014/main" id="{35AE9E9F-F6D7-10DD-9062-6F5A466CF839}"/>
                </a:ext>
              </a:extLst>
            </p:cNvPr>
            <p:cNvSpPr>
              <a:spLocks/>
            </p:cNvSpPr>
            <p:nvPr/>
          </p:nvSpPr>
          <p:spPr bwMode="auto">
            <a:xfrm>
              <a:off x="8374063" y="746125"/>
              <a:ext cx="68263" cy="50800"/>
            </a:xfrm>
            <a:custGeom>
              <a:avLst/>
              <a:gdLst>
                <a:gd name="T0" fmla="*/ 16 w 16"/>
                <a:gd name="T1" fmla="*/ 0 h 12"/>
                <a:gd name="T2" fmla="*/ 16 w 16"/>
                <a:gd name="T3" fmla="*/ 8 h 12"/>
                <a:gd name="T4" fmla="*/ 12 w 16"/>
                <a:gd name="T5" fmla="*/ 12 h 12"/>
                <a:gd name="T6" fmla="*/ 4 w 16"/>
                <a:gd name="T7" fmla="*/ 12 h 12"/>
                <a:gd name="T8" fmla="*/ 0 w 16"/>
                <a:gd name="T9" fmla="*/ 8 h 12"/>
                <a:gd name="T10" fmla="*/ 0 w 16"/>
                <a:gd name="T11" fmla="*/ 0 h 12"/>
              </a:gdLst>
              <a:ahLst/>
              <a:cxnLst>
                <a:cxn ang="0">
                  <a:pos x="T0" y="T1"/>
                </a:cxn>
                <a:cxn ang="0">
                  <a:pos x="T2" y="T3"/>
                </a:cxn>
                <a:cxn ang="0">
                  <a:pos x="T4" y="T5"/>
                </a:cxn>
                <a:cxn ang="0">
                  <a:pos x="T6" y="T7"/>
                </a:cxn>
                <a:cxn ang="0">
                  <a:pos x="T8" y="T9"/>
                </a:cxn>
                <a:cxn ang="0">
                  <a:pos x="T10" y="T11"/>
                </a:cxn>
              </a:cxnLst>
              <a:rect l="0" t="0" r="r" b="b"/>
              <a:pathLst>
                <a:path w="16" h="12">
                  <a:moveTo>
                    <a:pt x="16" y="0"/>
                  </a:moveTo>
                  <a:cubicBezTo>
                    <a:pt x="16" y="8"/>
                    <a:pt x="16" y="8"/>
                    <a:pt x="16" y="8"/>
                  </a:cubicBezTo>
                  <a:cubicBezTo>
                    <a:pt x="16" y="10"/>
                    <a:pt x="14" y="12"/>
                    <a:pt x="12" y="12"/>
                  </a:cubicBezTo>
                  <a:cubicBezTo>
                    <a:pt x="4" y="12"/>
                    <a:pt x="4" y="12"/>
                    <a:pt x="4" y="12"/>
                  </a:cubicBezTo>
                  <a:cubicBezTo>
                    <a:pt x="2" y="12"/>
                    <a:pt x="0" y="10"/>
                    <a:pt x="0" y="8"/>
                  </a:cubicBezTo>
                  <a:cubicBezTo>
                    <a:pt x="0" y="0"/>
                    <a:pt x="0" y="0"/>
                    <a:pt x="0" y="0"/>
                  </a:cubicBez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25" name="Line 57">
              <a:extLst>
                <a:ext uri="{FF2B5EF4-FFF2-40B4-BE49-F238E27FC236}">
                  <a16:creationId xmlns:a16="http://schemas.microsoft.com/office/drawing/2014/main" id="{7DA2E82F-4258-BC88-3747-BE92C1AE2A33}"/>
                </a:ext>
              </a:extLst>
            </p:cNvPr>
            <p:cNvSpPr>
              <a:spLocks noChangeShapeType="1"/>
            </p:cNvSpPr>
            <p:nvPr/>
          </p:nvSpPr>
          <p:spPr bwMode="auto">
            <a:xfrm>
              <a:off x="8204201" y="679450"/>
              <a:ext cx="0" cy="1349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26" name="Line 58">
              <a:extLst>
                <a:ext uri="{FF2B5EF4-FFF2-40B4-BE49-F238E27FC236}">
                  <a16:creationId xmlns:a16="http://schemas.microsoft.com/office/drawing/2014/main" id="{967D501F-4A6E-780E-D915-F0A111BA2017}"/>
                </a:ext>
              </a:extLst>
            </p:cNvPr>
            <p:cNvSpPr>
              <a:spLocks noChangeShapeType="1"/>
            </p:cNvSpPr>
            <p:nvPr/>
          </p:nvSpPr>
          <p:spPr bwMode="auto">
            <a:xfrm>
              <a:off x="8289926" y="695325"/>
              <a:ext cx="0" cy="11906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27" name="Oval 59">
              <a:extLst>
                <a:ext uri="{FF2B5EF4-FFF2-40B4-BE49-F238E27FC236}">
                  <a16:creationId xmlns:a16="http://schemas.microsoft.com/office/drawing/2014/main" id="{3611A84D-71A4-05F5-27E1-609C4CA869ED}"/>
                </a:ext>
              </a:extLst>
            </p:cNvPr>
            <p:cNvSpPr>
              <a:spLocks noChangeArrowheads="1"/>
            </p:cNvSpPr>
            <p:nvPr/>
          </p:nvSpPr>
          <p:spPr bwMode="auto">
            <a:xfrm>
              <a:off x="8289926" y="406400"/>
              <a:ext cx="304800" cy="306388"/>
            </a:xfrm>
            <a:prstGeom prst="ellipse">
              <a:avLst/>
            </a:pr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28" name="Freeform 60">
              <a:extLst>
                <a:ext uri="{FF2B5EF4-FFF2-40B4-BE49-F238E27FC236}">
                  <a16:creationId xmlns:a16="http://schemas.microsoft.com/office/drawing/2014/main" id="{BBD50B0F-D5FB-8497-17ED-C3A85ED19ACE}"/>
                </a:ext>
              </a:extLst>
            </p:cNvPr>
            <p:cNvSpPr>
              <a:spLocks/>
            </p:cNvSpPr>
            <p:nvPr/>
          </p:nvSpPr>
          <p:spPr bwMode="auto">
            <a:xfrm>
              <a:off x="8442326" y="509588"/>
              <a:ext cx="68263" cy="101600"/>
            </a:xfrm>
            <a:custGeom>
              <a:avLst/>
              <a:gdLst>
                <a:gd name="T0" fmla="*/ 12 w 16"/>
                <a:gd name="T1" fmla="*/ 24 h 24"/>
                <a:gd name="T2" fmla="*/ 4 w 16"/>
                <a:gd name="T3" fmla="*/ 24 h 24"/>
                <a:gd name="T4" fmla="*/ 0 w 16"/>
                <a:gd name="T5" fmla="*/ 20 h 24"/>
                <a:gd name="T6" fmla="*/ 0 w 16"/>
                <a:gd name="T7" fmla="*/ 4 h 24"/>
                <a:gd name="T8" fmla="*/ 4 w 16"/>
                <a:gd name="T9" fmla="*/ 0 h 24"/>
                <a:gd name="T10" fmla="*/ 12 w 16"/>
                <a:gd name="T11" fmla="*/ 0 h 24"/>
                <a:gd name="T12" fmla="*/ 16 w 16"/>
                <a:gd name="T13" fmla="*/ 4 h 24"/>
                <a:gd name="T14" fmla="*/ 16 w 16"/>
                <a:gd name="T15" fmla="*/ 20 h 24"/>
                <a:gd name="T16" fmla="*/ 12 w 16"/>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12" y="24"/>
                  </a:moveTo>
                  <a:cubicBezTo>
                    <a:pt x="4" y="24"/>
                    <a:pt x="4" y="24"/>
                    <a:pt x="4" y="24"/>
                  </a:cubicBezTo>
                  <a:cubicBezTo>
                    <a:pt x="2" y="24"/>
                    <a:pt x="0" y="22"/>
                    <a:pt x="0" y="20"/>
                  </a:cubicBezTo>
                  <a:cubicBezTo>
                    <a:pt x="0" y="4"/>
                    <a:pt x="0" y="4"/>
                    <a:pt x="0" y="4"/>
                  </a:cubicBezTo>
                  <a:cubicBezTo>
                    <a:pt x="0" y="2"/>
                    <a:pt x="2" y="0"/>
                    <a:pt x="4" y="0"/>
                  </a:cubicBezTo>
                  <a:cubicBezTo>
                    <a:pt x="12" y="0"/>
                    <a:pt x="12" y="0"/>
                    <a:pt x="12" y="0"/>
                  </a:cubicBezTo>
                  <a:cubicBezTo>
                    <a:pt x="14" y="0"/>
                    <a:pt x="16" y="2"/>
                    <a:pt x="16" y="4"/>
                  </a:cubicBezTo>
                  <a:cubicBezTo>
                    <a:pt x="16" y="20"/>
                    <a:pt x="16" y="20"/>
                    <a:pt x="16" y="20"/>
                  </a:cubicBezTo>
                  <a:cubicBezTo>
                    <a:pt x="16" y="22"/>
                    <a:pt x="14" y="24"/>
                    <a:pt x="12" y="24"/>
                  </a:cubicBezTo>
                  <a:close/>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29" name="Line 61">
              <a:extLst>
                <a:ext uri="{FF2B5EF4-FFF2-40B4-BE49-F238E27FC236}">
                  <a16:creationId xmlns:a16="http://schemas.microsoft.com/office/drawing/2014/main" id="{DE5124F1-576F-2D88-BC95-99438C2245D6}"/>
                </a:ext>
              </a:extLst>
            </p:cNvPr>
            <p:cNvSpPr>
              <a:spLocks noChangeShapeType="1"/>
            </p:cNvSpPr>
            <p:nvPr/>
          </p:nvSpPr>
          <p:spPr bwMode="auto">
            <a:xfrm>
              <a:off x="8374063" y="492125"/>
              <a:ext cx="0" cy="1349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30" name="Line 62">
              <a:extLst>
                <a:ext uri="{FF2B5EF4-FFF2-40B4-BE49-F238E27FC236}">
                  <a16:creationId xmlns:a16="http://schemas.microsoft.com/office/drawing/2014/main" id="{A1E92B4B-B4A9-D9AF-FD83-F917767E6F7C}"/>
                </a:ext>
              </a:extLst>
            </p:cNvPr>
            <p:cNvSpPr>
              <a:spLocks noChangeShapeType="1"/>
            </p:cNvSpPr>
            <p:nvPr/>
          </p:nvSpPr>
          <p:spPr bwMode="auto">
            <a:xfrm>
              <a:off x="8543926" y="661988"/>
              <a:ext cx="134938" cy="1349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grpSp>
      <p:sp>
        <p:nvSpPr>
          <p:cNvPr id="53" name="ZoneTexte 52">
            <a:extLst>
              <a:ext uri="{FF2B5EF4-FFF2-40B4-BE49-F238E27FC236}">
                <a16:creationId xmlns:a16="http://schemas.microsoft.com/office/drawing/2014/main" id="{ABCD4CFF-7F5A-3C1A-3FD5-297AA233BF16}"/>
              </a:ext>
            </a:extLst>
          </p:cNvPr>
          <p:cNvSpPr txBox="1"/>
          <p:nvPr/>
        </p:nvSpPr>
        <p:spPr>
          <a:xfrm>
            <a:off x="618465" y="1704704"/>
            <a:ext cx="10568142" cy="4131839"/>
          </a:xfrm>
          <a:prstGeom prst="rect">
            <a:avLst/>
          </a:prstGeom>
          <a:solidFill>
            <a:schemeClr val="bg1"/>
          </a:solidFill>
          <a:ln w="28575">
            <a:noFill/>
          </a:ln>
        </p:spPr>
        <p:txBody>
          <a:bodyPr wrap="square" rtlCol="0">
            <a:noAutofit/>
          </a:bodyPr>
          <a:lstStyle/>
          <a:p>
            <a:pPr marL="3240" marR="0" lvl="1" indent="0" algn="just" defTabSz="924282" rtl="0" eaLnBrk="1" fontAlgn="auto" latinLnBrk="0" hangingPunct="1">
              <a:lnSpc>
                <a:spcPct val="100000"/>
              </a:lnSpc>
              <a:spcBef>
                <a:spcPts val="300"/>
              </a:spcBef>
              <a:spcAft>
                <a:spcPts val="300"/>
              </a:spcAft>
              <a:buClrTx/>
              <a:buSzTx/>
              <a:buFont typeface="Arial" panose="020B0604020202020204" pitchFamily="34" charset="0"/>
              <a:buNone/>
              <a:tabLst/>
              <a:defRPr/>
            </a:pPr>
            <a:r>
              <a:rPr kumimoji="0" lang="fr-FR" sz="1400" b="1" i="0" u="none" strike="noStrike" kern="1200" cap="none" spc="0" normalizeH="0" baseline="0" noProof="0" dirty="0">
                <a:ln>
                  <a:noFill/>
                </a:ln>
                <a:solidFill>
                  <a:srgbClr val="000000"/>
                </a:solidFill>
                <a:effectLst/>
                <a:uLnTx/>
                <a:uFillTx/>
                <a:latin typeface="Barlow"/>
                <a:ea typeface="+mn-ea"/>
                <a:cs typeface="+mn-cs"/>
              </a:rPr>
              <a:t>L'arrivée d'un enfant </a:t>
            </a:r>
            <a:r>
              <a:rPr kumimoji="0" lang="fr-FR" sz="1400" b="0" i="0" u="none" strike="noStrike" kern="1200" cap="none" spc="0" normalizeH="0" baseline="0" noProof="0" dirty="0">
                <a:ln>
                  <a:noFill/>
                </a:ln>
                <a:solidFill>
                  <a:srgbClr val="000000"/>
                </a:solidFill>
                <a:effectLst/>
                <a:uLnTx/>
                <a:uFillTx/>
                <a:latin typeface="Barlow"/>
                <a:ea typeface="+mn-ea"/>
                <a:cs typeface="+mn-cs"/>
              </a:rPr>
              <a:t>au sein d'un foyer </a:t>
            </a:r>
            <a:r>
              <a:rPr kumimoji="0" lang="fr-FR" sz="1400" b="1" i="0" u="none" strike="noStrike" kern="1200" cap="none" spc="0" normalizeH="0" baseline="0" noProof="0" dirty="0">
                <a:ln>
                  <a:noFill/>
                </a:ln>
                <a:solidFill>
                  <a:srgbClr val="000000"/>
                </a:solidFill>
                <a:effectLst/>
                <a:uLnTx/>
                <a:uFillTx/>
                <a:latin typeface="Barlow"/>
                <a:ea typeface="+mn-ea"/>
                <a:cs typeface="+mn-cs"/>
              </a:rPr>
              <a:t>constitue</a:t>
            </a:r>
            <a:r>
              <a:rPr kumimoji="0" lang="fr-FR" sz="1400" b="0" i="0" u="none" strike="noStrike" kern="1200" cap="none" spc="0" normalizeH="0" baseline="0" noProof="0" dirty="0">
                <a:ln>
                  <a:noFill/>
                </a:ln>
                <a:solidFill>
                  <a:srgbClr val="000000"/>
                </a:solidFill>
                <a:effectLst/>
                <a:uLnTx/>
                <a:uFillTx/>
                <a:latin typeface="Barlow"/>
                <a:ea typeface="+mn-ea"/>
                <a:cs typeface="+mn-cs"/>
              </a:rPr>
              <a:t> pour les parents </a:t>
            </a:r>
            <a:r>
              <a:rPr kumimoji="0" lang="fr-FR" sz="1400" b="1" i="0" u="none" strike="noStrike" kern="1200" cap="none" spc="0" normalizeH="0" baseline="0" noProof="0" dirty="0">
                <a:ln>
                  <a:noFill/>
                </a:ln>
                <a:solidFill>
                  <a:srgbClr val="000000"/>
                </a:solidFill>
                <a:effectLst/>
                <a:uLnTx/>
                <a:uFillTx/>
                <a:latin typeface="Barlow"/>
                <a:ea typeface="+mn-ea"/>
                <a:cs typeface="+mn-cs"/>
              </a:rPr>
              <a:t>un événement majeur </a:t>
            </a:r>
            <a:r>
              <a:rPr kumimoji="0" lang="fr-FR" sz="1400" b="0" i="0" u="none" strike="noStrike" kern="1200" cap="none" spc="0" normalizeH="0" baseline="0" noProof="0" dirty="0">
                <a:ln>
                  <a:noFill/>
                </a:ln>
                <a:solidFill>
                  <a:srgbClr val="000000"/>
                </a:solidFill>
                <a:effectLst/>
                <a:uLnTx/>
                <a:uFillTx/>
                <a:latin typeface="Barlow"/>
                <a:ea typeface="+mn-ea"/>
                <a:cs typeface="+mn-cs"/>
              </a:rPr>
              <a:t>générateur de stress, de changements en termes de rythme de vie, d'organisation et de budget. Certaines questions se posent bien avant l’arrivée de l’être cher, en particulier </a:t>
            </a:r>
            <a:r>
              <a:rPr kumimoji="0" lang="fr-FR" sz="1400" b="1" i="0" u="none" strike="noStrike" kern="1200" cap="none" spc="0" normalizeH="0" baseline="0" noProof="0" dirty="0">
                <a:ln>
                  <a:noFill/>
                </a:ln>
                <a:solidFill>
                  <a:srgbClr val="000000"/>
                </a:solidFill>
                <a:effectLst/>
                <a:uLnTx/>
                <a:uFillTx/>
                <a:latin typeface="Barlow"/>
                <a:ea typeface="+mn-ea"/>
                <a:cs typeface="+mn-cs"/>
              </a:rPr>
              <a:t>pour en assurer son accueil et son épanouissement. </a:t>
            </a:r>
          </a:p>
          <a:p>
            <a:pPr marL="3240" marR="0" lvl="1" indent="0" algn="just" defTabSz="924282" rtl="0" eaLnBrk="1" fontAlgn="auto" latinLnBrk="0" hangingPunct="1">
              <a:lnSpc>
                <a:spcPct val="100000"/>
              </a:lnSpc>
              <a:spcBef>
                <a:spcPts val="300"/>
              </a:spcBef>
              <a:spcAft>
                <a:spcPts val="300"/>
              </a:spcAft>
              <a:buClrTx/>
              <a:buSzTx/>
              <a:buFont typeface="Arial" panose="020B0604020202020204" pitchFamily="34" charset="0"/>
              <a:buNone/>
              <a:tabLst/>
              <a:defRPr/>
            </a:pPr>
            <a:r>
              <a:rPr lang="fr-FR" sz="1400" b="1" dirty="0">
                <a:solidFill>
                  <a:srgbClr val="000000"/>
                </a:solidFill>
                <a:latin typeface="Barlow"/>
              </a:rPr>
              <a:t>Les parents et futurs parents ont besoin d’être accompagnés</a:t>
            </a:r>
            <a:r>
              <a:rPr lang="fr-FR" sz="1400" dirty="0">
                <a:solidFill>
                  <a:srgbClr val="000000"/>
                </a:solidFill>
                <a:latin typeface="Barlow"/>
              </a:rPr>
              <a:t> à cette nouvelle étape de leur vie et plus spécifiquement lors des 1000 premiers jours.</a:t>
            </a:r>
            <a:endParaRPr kumimoji="0" lang="fr-FR" sz="1400" i="0" u="none" strike="noStrike" kern="1200" cap="none" spc="0" normalizeH="0" baseline="0" noProof="0" dirty="0">
              <a:ln>
                <a:noFill/>
              </a:ln>
              <a:solidFill>
                <a:srgbClr val="000000"/>
              </a:solidFill>
              <a:effectLst/>
              <a:uLnTx/>
              <a:uFillTx/>
              <a:latin typeface="Barlow"/>
              <a:ea typeface="+mn-ea"/>
              <a:cs typeface="+mn-cs"/>
            </a:endParaRPr>
          </a:p>
          <a:p>
            <a:pPr marL="3240" marR="0" lvl="1" indent="0" algn="just" defTabSz="924282"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FR" sz="200" b="0" i="0" u="none" strike="noStrike" kern="1200" cap="none" spc="0" normalizeH="0" baseline="0" noProof="0" dirty="0">
              <a:ln>
                <a:noFill/>
              </a:ln>
              <a:solidFill>
                <a:srgbClr val="000000"/>
              </a:solidFill>
              <a:effectLst/>
              <a:uLnTx/>
              <a:uFillTx/>
              <a:latin typeface="Barlow"/>
              <a:ea typeface="+mn-ea"/>
              <a:cs typeface="+mn-cs"/>
            </a:endParaRPr>
          </a:p>
          <a:p>
            <a:pPr marL="3240" marR="0" lvl="1" indent="0" algn="just" defTabSz="924282" rtl="0" eaLnBrk="1" fontAlgn="auto" latinLnBrk="0" hangingPunct="1">
              <a:lnSpc>
                <a:spcPct val="100000"/>
              </a:lnSpc>
              <a:spcBef>
                <a:spcPts val="300"/>
              </a:spcBef>
              <a:spcAft>
                <a:spcPts val="300"/>
              </a:spcAft>
              <a:buClrTx/>
              <a:buSzTx/>
              <a:buFont typeface="Arial" panose="020B0604020202020204" pitchFamily="34" charset="0"/>
              <a:buNone/>
              <a:tabLst/>
              <a:defRPr/>
            </a:pPr>
            <a:r>
              <a:rPr kumimoji="0" lang="fr-FR" sz="1400" b="0" i="0" u="none" strike="noStrike" kern="1200" cap="none" spc="0" normalizeH="0" baseline="0" noProof="0" dirty="0">
                <a:ln>
                  <a:noFill/>
                </a:ln>
                <a:solidFill>
                  <a:srgbClr val="000000"/>
                </a:solidFill>
                <a:effectLst/>
                <a:uLnTx/>
                <a:uFillTx/>
                <a:latin typeface="Barlow"/>
                <a:ea typeface="+mn-ea"/>
                <a:cs typeface="+mn-cs"/>
              </a:rPr>
              <a:t>Dans ce contexte, la question du mode d’accueil prend une place déterminante. Pouvoir confier son enfant dans </a:t>
            </a:r>
            <a:r>
              <a:rPr kumimoji="0" lang="fr-FR" sz="1400" b="1" i="0" u="none" strike="noStrike" kern="1200" cap="none" spc="0" normalizeH="0" baseline="0" noProof="0" dirty="0">
                <a:ln>
                  <a:noFill/>
                </a:ln>
                <a:solidFill>
                  <a:srgbClr val="000000"/>
                </a:solidFill>
                <a:effectLst/>
                <a:uLnTx/>
                <a:uFillTx/>
                <a:latin typeface="Barlow"/>
                <a:ea typeface="+mn-ea"/>
                <a:cs typeface="+mn-cs"/>
              </a:rPr>
              <a:t>un cadre sécurisé, bienveillant et adapté à ses besoins</a:t>
            </a:r>
            <a:r>
              <a:rPr kumimoji="0" lang="fr-FR" sz="1400" b="0" i="0" u="none" strike="noStrike" kern="1200" cap="none" spc="0" normalizeH="0" baseline="0" noProof="0" dirty="0">
                <a:ln>
                  <a:noFill/>
                </a:ln>
                <a:solidFill>
                  <a:srgbClr val="000000"/>
                </a:solidFill>
                <a:effectLst/>
                <a:uLnTx/>
                <a:uFillTx/>
                <a:latin typeface="Barlow"/>
                <a:ea typeface="+mn-ea"/>
                <a:cs typeface="+mn-cs"/>
              </a:rPr>
              <a:t> est un facteur clé de réassurance pour les parents et contribue à leur équilibre personnel et professionnel. Le rôle de parent ne s’interrompt pas aux portes de la crèche ; </a:t>
            </a:r>
            <a:r>
              <a:rPr kumimoji="0" lang="fr-FR" sz="1400" b="1" i="0" u="none" strike="noStrike" kern="1200" cap="none" spc="0" normalizeH="0" baseline="0" noProof="0" dirty="0">
                <a:ln>
                  <a:noFill/>
                </a:ln>
                <a:solidFill>
                  <a:srgbClr val="000000"/>
                </a:solidFill>
                <a:effectLst/>
                <a:uLnTx/>
                <a:uFillTx/>
                <a:latin typeface="Barlow"/>
                <a:ea typeface="+mn-ea"/>
                <a:cs typeface="+mn-cs"/>
              </a:rPr>
              <a:t>savoir son enfant heureux et épanoui influence directement le bien-être des parents.</a:t>
            </a:r>
          </a:p>
          <a:p>
            <a:pPr marL="3240" marR="0" lvl="1" indent="0" algn="just" defTabSz="924282" rtl="0" eaLnBrk="1" fontAlgn="auto" latinLnBrk="0" hangingPunct="1">
              <a:lnSpc>
                <a:spcPct val="100000"/>
              </a:lnSpc>
              <a:spcBef>
                <a:spcPts val="300"/>
              </a:spcBef>
              <a:spcAft>
                <a:spcPts val="300"/>
              </a:spcAft>
              <a:buClrTx/>
              <a:buSzTx/>
              <a:buFont typeface="Arial" panose="020B0604020202020204" pitchFamily="34" charset="0"/>
              <a:buNone/>
              <a:tabLst/>
              <a:defRPr/>
            </a:pPr>
            <a:r>
              <a:rPr lang="fr-FR" sz="1400" dirty="0"/>
              <a:t>Ce bien-être parental impacte également le monde professionnel : </a:t>
            </a:r>
            <a:r>
              <a:rPr kumimoji="0" lang="fr-FR" sz="1400" b="0" i="0" u="none" strike="noStrike" kern="1200" cap="none" spc="0" normalizeH="0" baseline="0" noProof="0" dirty="0">
                <a:ln>
                  <a:noFill/>
                </a:ln>
                <a:solidFill>
                  <a:srgbClr val="000000"/>
                </a:solidFill>
                <a:effectLst/>
                <a:uLnTx/>
                <a:uFillTx/>
                <a:latin typeface="Barlow"/>
                <a:ea typeface="+mn-ea"/>
                <a:cs typeface="+mn-cs"/>
              </a:rPr>
              <a:t>Les salariés heureux sont 2 fois moins malades, 6 fois moins absents, 9 fois plus loyaux, 31% plus productifs, 55% plus créatifs d’après une étude Harvard/MIT publiée dans l'Harvard Business </a:t>
            </a:r>
            <a:r>
              <a:rPr kumimoji="0" lang="fr-FR" sz="1400" b="0" i="0" u="none" strike="noStrike" kern="1200" cap="none" spc="0" normalizeH="0" baseline="0" noProof="0" dirty="0" err="1">
                <a:ln>
                  <a:noFill/>
                </a:ln>
                <a:solidFill>
                  <a:srgbClr val="000000"/>
                </a:solidFill>
                <a:effectLst/>
                <a:uLnTx/>
                <a:uFillTx/>
                <a:latin typeface="Barlow"/>
                <a:ea typeface="+mn-ea"/>
                <a:cs typeface="+mn-cs"/>
              </a:rPr>
              <a:t>Review</a:t>
            </a:r>
            <a:r>
              <a:rPr kumimoji="0" lang="fr-FR" sz="1400" b="0" i="0" u="none" strike="noStrike" kern="1200" cap="none" spc="0" normalizeH="0" baseline="0" noProof="0" dirty="0">
                <a:ln>
                  <a:noFill/>
                </a:ln>
                <a:solidFill>
                  <a:srgbClr val="000000"/>
                </a:solidFill>
                <a:effectLst/>
                <a:uLnTx/>
                <a:uFillTx/>
                <a:latin typeface="Barlow"/>
                <a:ea typeface="+mn-ea"/>
                <a:cs typeface="+mn-cs"/>
              </a:rPr>
              <a:t>.</a:t>
            </a:r>
            <a:endParaRPr kumimoji="0" lang="fr-FR" sz="800" b="0" i="0" u="none" strike="noStrike" kern="1200" cap="none" spc="0" normalizeH="0" baseline="0" noProof="0" dirty="0">
              <a:ln>
                <a:noFill/>
              </a:ln>
              <a:solidFill>
                <a:srgbClr val="000000"/>
              </a:solidFill>
              <a:effectLst/>
              <a:uLnTx/>
              <a:uFillTx/>
              <a:latin typeface="Barlow"/>
              <a:ea typeface="+mn-ea"/>
              <a:cs typeface="+mn-cs"/>
            </a:endParaRPr>
          </a:p>
          <a:p>
            <a:pPr marL="3240" marR="0" lvl="1" indent="0" algn="just" defTabSz="924282" rtl="0" eaLnBrk="1" fontAlgn="auto" latinLnBrk="0" hangingPunct="1">
              <a:lnSpc>
                <a:spcPct val="100000"/>
              </a:lnSpc>
              <a:spcBef>
                <a:spcPts val="600"/>
              </a:spcBef>
              <a:spcAft>
                <a:spcPts val="300"/>
              </a:spcAft>
              <a:buClrTx/>
              <a:buSzTx/>
              <a:buFont typeface="Arial" panose="020B0604020202020204" pitchFamily="34" charset="0"/>
              <a:buNone/>
              <a:tabLst/>
              <a:defRPr/>
            </a:pPr>
            <a:r>
              <a:rPr kumimoji="0" lang="fr-FR" sz="1400" b="1" i="0" u="none" strike="noStrike" kern="1200" cap="none" spc="0" normalizeH="0" baseline="0" noProof="0" dirty="0">
                <a:ln>
                  <a:noFill/>
                </a:ln>
                <a:solidFill>
                  <a:srgbClr val="000000"/>
                </a:solidFill>
                <a:effectLst/>
                <a:uLnTx/>
                <a:uFillTx/>
                <a:latin typeface="Barlow"/>
                <a:ea typeface="+mn-ea"/>
                <a:cs typeface="+mn-cs"/>
              </a:rPr>
              <a:t>Le recours au mode d’accueil collectif apparait comme l’une des clés pour atteindre cet équilibre entre vie professionnelle, vie personnelle et vie familiale tout en garantissant un cadre idéal pour</a:t>
            </a:r>
            <a:r>
              <a:rPr kumimoji="0" lang="fr-FR" sz="1400" b="0" i="0" u="none" strike="noStrike" kern="1200" cap="none" spc="0" normalizeH="0" baseline="0" noProof="0" dirty="0">
                <a:ln>
                  <a:noFill/>
                </a:ln>
                <a:solidFill>
                  <a:srgbClr val="000000"/>
                </a:solidFill>
                <a:effectLst/>
                <a:uLnTx/>
                <a:uFillTx/>
                <a:latin typeface="Barlow"/>
                <a:ea typeface="+mn-ea"/>
                <a:cs typeface="+mn-cs"/>
              </a:rPr>
              <a:t> le développement et l’éveil de</a:t>
            </a:r>
            <a:r>
              <a:rPr kumimoji="0" lang="fr-FR" sz="1400" b="1" i="0" u="none" strike="noStrike" kern="1200" cap="none" spc="0" normalizeH="0" baseline="0" noProof="0" dirty="0">
                <a:ln>
                  <a:noFill/>
                </a:ln>
                <a:solidFill>
                  <a:srgbClr val="000000"/>
                </a:solidFill>
                <a:effectLst/>
                <a:uLnTx/>
                <a:uFillTx/>
                <a:latin typeface="Barlow"/>
                <a:ea typeface="+mn-ea"/>
                <a:cs typeface="+mn-cs"/>
              </a:rPr>
              <a:t> l’enfant</a:t>
            </a:r>
            <a:r>
              <a:rPr lang="fr-FR" sz="1400" dirty="0">
                <a:solidFill>
                  <a:srgbClr val="000000"/>
                </a:solidFill>
                <a:latin typeface="Barlow"/>
              </a:rPr>
              <a:t>.</a:t>
            </a:r>
            <a:endParaRPr kumimoji="0" lang="fr-FR" sz="1400" b="0" i="0" u="none" strike="noStrike" kern="1200" cap="none" spc="0" normalizeH="0" baseline="0" noProof="0" dirty="0">
              <a:ln>
                <a:noFill/>
              </a:ln>
              <a:solidFill>
                <a:srgbClr val="222223"/>
              </a:solidFill>
              <a:effectLst/>
              <a:uLnTx/>
              <a:uFillTx/>
              <a:latin typeface="Barlow"/>
              <a:ea typeface="+mn-ea"/>
              <a:cs typeface="+mn-cs"/>
            </a:endParaRPr>
          </a:p>
          <a:p>
            <a:pPr marL="3129" marR="0" lvl="1" indent="0" algn="just" defTabSz="924282" rtl="0" eaLnBrk="1" fontAlgn="auto" latinLnBrk="0" hangingPunct="1">
              <a:lnSpc>
                <a:spcPct val="100000"/>
              </a:lnSpc>
              <a:spcBef>
                <a:spcPts val="300"/>
              </a:spcBef>
              <a:spcAft>
                <a:spcPts val="0"/>
              </a:spcAft>
              <a:buClrTx/>
              <a:buSzTx/>
              <a:buFont typeface="Arial" panose="020B0604020202020204" pitchFamily="34" charset="0"/>
              <a:buNone/>
              <a:tabLst/>
              <a:defRPr/>
            </a:pPr>
            <a:endParaRPr kumimoji="0" lang="fr-FR" sz="1400" b="0" i="0" u="none" strike="noStrike" kern="1200" cap="none" spc="0" normalizeH="0" baseline="0" noProof="0" dirty="0">
              <a:ln>
                <a:noFill/>
              </a:ln>
              <a:solidFill>
                <a:srgbClr val="222223"/>
              </a:solidFill>
              <a:effectLst/>
              <a:uLnTx/>
              <a:uFillTx/>
              <a:ea typeface="+mn-ea"/>
              <a:cs typeface="+mn-cs"/>
            </a:endParaRPr>
          </a:p>
        </p:txBody>
      </p:sp>
      <p:sp>
        <p:nvSpPr>
          <p:cNvPr id="109" name="ZoneTexte 108">
            <a:extLst>
              <a:ext uri="{FF2B5EF4-FFF2-40B4-BE49-F238E27FC236}">
                <a16:creationId xmlns:a16="http://schemas.microsoft.com/office/drawing/2014/main" id="{57F6756D-87BC-50BF-EE11-8AC93C810F75}"/>
              </a:ext>
            </a:extLst>
          </p:cNvPr>
          <p:cNvSpPr txBox="1"/>
          <p:nvPr/>
        </p:nvSpPr>
        <p:spPr>
          <a:xfrm>
            <a:off x="3025363" y="324218"/>
            <a:ext cx="7986662" cy="1500924"/>
          </a:xfrm>
          <a:prstGeom prst="rect">
            <a:avLst/>
          </a:prstGeom>
          <a:noFill/>
        </p:spPr>
        <p:txBody>
          <a:bodyPr wrap="square" rtlCol="0">
            <a:spAutoFit/>
          </a:bodyPr>
          <a:lstStyle/>
          <a:p>
            <a:pPr marL="0" marR="0" lvl="0" indent="0" algn="l" defTabSz="924282" rtl="0" eaLnBrk="1" fontAlgn="auto" latinLnBrk="0" hangingPunct="1">
              <a:lnSpc>
                <a:spcPct val="90000"/>
              </a:lnSpc>
              <a:spcBef>
                <a:spcPts val="408"/>
              </a:spcBef>
              <a:spcAft>
                <a:spcPts val="0"/>
              </a:spcAft>
              <a:buClrTx/>
              <a:buSzTx/>
              <a:buFontTx/>
              <a:buNone/>
              <a:tabLst/>
              <a:defRPr/>
            </a:pPr>
            <a:r>
              <a:rPr lang="fr-FR" sz="2400" b="1" dirty="0">
                <a:solidFill>
                  <a:prstClr val="white"/>
                </a:solidFill>
                <a:latin typeface="Barlow"/>
              </a:rPr>
              <a:t>Concilier vie professionnelle, vie personnelle</a:t>
            </a:r>
          </a:p>
          <a:p>
            <a:pPr marL="0" marR="0" lvl="0" indent="0" algn="l" defTabSz="924282" rtl="0" eaLnBrk="1" fontAlgn="auto" latinLnBrk="0" hangingPunct="1">
              <a:lnSpc>
                <a:spcPct val="90000"/>
              </a:lnSpc>
              <a:spcBef>
                <a:spcPts val="408"/>
              </a:spcBef>
              <a:spcAft>
                <a:spcPts val="0"/>
              </a:spcAft>
              <a:buClrTx/>
              <a:buSzTx/>
              <a:buFontTx/>
              <a:buNone/>
              <a:tabLst/>
              <a:defRPr/>
            </a:pPr>
            <a:r>
              <a:rPr lang="fr-FR" sz="2400" b="1" dirty="0">
                <a:solidFill>
                  <a:prstClr val="white"/>
                </a:solidFill>
                <a:latin typeface="Barlow"/>
              </a:rPr>
              <a:t>et familiale : un défi quotidien pour les parents</a:t>
            </a:r>
            <a:endParaRPr lang="en-GB" sz="2400" b="1" dirty="0">
              <a:solidFill>
                <a:prstClr val="white"/>
              </a:solidFill>
              <a:latin typeface="Barlow"/>
            </a:endParaRPr>
          </a:p>
          <a:p>
            <a:pPr>
              <a:spcAft>
                <a:spcPts val="600"/>
              </a:spcAft>
              <a:defRPr/>
            </a:pPr>
            <a:endParaRPr lang="fr-FR" sz="2400" b="1" dirty="0">
              <a:solidFill>
                <a:prstClr val="white"/>
              </a:solidFill>
              <a:latin typeface="Barlow"/>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fr-FR" sz="1600" b="1" i="0" u="none" strike="noStrike" kern="1200" cap="none" spc="0" normalizeH="0" baseline="0" noProof="0" dirty="0">
              <a:ln>
                <a:noFill/>
              </a:ln>
              <a:solidFill>
                <a:prstClr val="white"/>
              </a:solidFill>
              <a:effectLst/>
              <a:uLnTx/>
              <a:uFillTx/>
              <a:latin typeface="Barlow"/>
              <a:ea typeface="+mn-ea"/>
              <a:cs typeface="+mn-cs"/>
            </a:endParaRPr>
          </a:p>
        </p:txBody>
      </p:sp>
      <p:sp>
        <p:nvSpPr>
          <p:cNvPr id="55" name="ZoneTexte 15">
            <a:extLst>
              <a:ext uri="{FF2B5EF4-FFF2-40B4-BE49-F238E27FC236}">
                <a16:creationId xmlns:a16="http://schemas.microsoft.com/office/drawing/2014/main" id="{B84B3500-E2AD-43BD-E9C2-07DD98ED33E6}"/>
              </a:ext>
            </a:extLst>
          </p:cNvPr>
          <p:cNvSpPr txBox="1"/>
          <p:nvPr/>
        </p:nvSpPr>
        <p:spPr>
          <a:xfrm>
            <a:off x="618465" y="421240"/>
            <a:ext cx="1567390" cy="347842"/>
          </a:xfrm>
          <a:prstGeom prst="snip2DiagRect">
            <a:avLst>
              <a:gd name="adj1" fmla="val 0"/>
              <a:gd name="adj2" fmla="val 45020"/>
            </a:avLst>
          </a:prstGeom>
          <a:solidFill>
            <a:srgbClr val="1DAFAD"/>
          </a:solidFill>
          <a:ln>
            <a:noFill/>
          </a:ln>
        </p:spPr>
        <p:txBody>
          <a:bodyPr wrap="square" lIns="0" rIns="0" rtlCol="0" anchor="ctr" anchorCtr="0">
            <a:noAutofit/>
          </a:bodyPr>
          <a:lstStyle>
            <a:defPPr marR="0" lvl="0" algn="l" rtl="0">
              <a:lnSpc>
                <a:spcPct val="100000"/>
              </a:lnSpc>
              <a:spcBef>
                <a:spcPts val="0"/>
              </a:spcBef>
              <a:spcAft>
                <a:spcPts val="0"/>
              </a:spcAft>
              <a:defRPr lang="fr-FR"/>
            </a:defPPr>
            <a:lvl1pPr marR="0" lvl="0" algn="ctr">
              <a:lnSpc>
                <a:spcPct val="100000"/>
              </a:lnSpc>
              <a:spcBef>
                <a:spcPts val="0"/>
              </a:spcBef>
              <a:spcAft>
                <a:spcPts val="600"/>
              </a:spcAft>
              <a:buClr>
                <a:srgbClr val="000000"/>
              </a:buClr>
              <a:buFont typeface="Arial"/>
              <a:defRPr sz="1600" b="1" i="0" u="none" strike="noStrike" cap="none">
                <a:solidFill>
                  <a:srgbClr val="2F469C"/>
                </a:solidFill>
                <a:ea typeface="Calibri"/>
                <a:cs typeface="Times New Roman"/>
              </a:defRPr>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r>
              <a:rPr kumimoji="0" lang="fr-FR" sz="1200" b="1" i="0" u="none" strike="noStrike" kern="1200" cap="all" spc="0" normalizeH="0" baseline="0" noProof="0" dirty="0">
                <a:ln>
                  <a:noFill/>
                </a:ln>
                <a:solidFill>
                  <a:prstClr val="white"/>
                </a:solidFill>
                <a:effectLst/>
                <a:uLnTx/>
                <a:uFillTx/>
                <a:latin typeface="Arial"/>
                <a:cs typeface="Times New Roman"/>
              </a:rPr>
              <a:t>INTRODUCTION </a:t>
            </a:r>
          </a:p>
        </p:txBody>
      </p:sp>
      <p:sp>
        <p:nvSpPr>
          <p:cNvPr id="2" name="Rectangle 1">
            <a:extLst>
              <a:ext uri="{FF2B5EF4-FFF2-40B4-BE49-F238E27FC236}">
                <a16:creationId xmlns:a16="http://schemas.microsoft.com/office/drawing/2014/main" id="{C6EF9A63-D167-6267-C64F-C5AE05CBC798}"/>
              </a:ext>
            </a:extLst>
          </p:cNvPr>
          <p:cNvSpPr/>
          <p:nvPr/>
        </p:nvSpPr>
        <p:spPr>
          <a:xfrm>
            <a:off x="6885344" y="6133672"/>
            <a:ext cx="4361004"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solidFill>
                  <a:srgbClr val="000000"/>
                </a:solidFill>
                <a:latin typeface="Barlow"/>
              </a:rPr>
              <a:t>Etude Ipsos - Les jeunes parents : une parenthèse enchantée ? - février 2011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rgbClr val="000000"/>
                </a:solidFill>
                <a:effectLst/>
                <a:uLnTx/>
                <a:uFillTx/>
                <a:latin typeface="Barlow"/>
                <a:ea typeface="+mn-ea"/>
                <a:cs typeface="+mn-cs"/>
              </a:rPr>
              <a:t>La boite rose - Les modes de gardes – mars 2018</a:t>
            </a:r>
            <a:endParaRPr kumimoji="0" lang="fr-FR" sz="1000" b="0" i="0" u="none" strike="noStrike" kern="1200" cap="none" spc="0" normalizeH="0" baseline="0" noProof="0" dirty="0">
              <a:ln>
                <a:noFill/>
              </a:ln>
              <a:solidFill>
                <a:srgbClr val="222223"/>
              </a:solidFill>
              <a:effectLst/>
              <a:uLnTx/>
              <a:uFillTx/>
              <a:latin typeface="Calibri"/>
              <a:ea typeface="+mn-ea"/>
              <a:cs typeface="+mn-cs"/>
            </a:endParaRPr>
          </a:p>
        </p:txBody>
      </p:sp>
    </p:spTree>
    <p:extLst>
      <p:ext uri="{BB962C8B-B14F-4D97-AF65-F5344CB8AC3E}">
        <p14:creationId xmlns:p14="http://schemas.microsoft.com/office/powerpoint/2010/main" val="2500457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Single Corner Snipped 4">
            <a:extLst>
              <a:ext uri="{FF2B5EF4-FFF2-40B4-BE49-F238E27FC236}">
                <a16:creationId xmlns:a16="http://schemas.microsoft.com/office/drawing/2014/main" id="{39E6A094-140D-594B-8BD3-8C604D279BF6}"/>
              </a:ext>
              <a:ext uri="{C183D7F6-B498-43B3-948B-1728B52AA6E4}">
                <adec:decorative xmlns:adec="http://schemas.microsoft.com/office/drawing/2017/decorative" val="1"/>
              </a:ext>
            </a:extLst>
          </p:cNvPr>
          <p:cNvSpPr/>
          <p:nvPr/>
        </p:nvSpPr>
        <p:spPr>
          <a:xfrm flipV="1">
            <a:off x="454023" y="0"/>
            <a:ext cx="2591650" cy="5948363"/>
          </a:xfrm>
          <a:prstGeom prst="snip1Rect">
            <a:avLst>
              <a:gd name="adj" fmla="val 14117"/>
            </a:avLst>
          </a:prstGeom>
          <a:solidFill>
            <a:srgbClr val="121B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2000"/>
              </a:lnSpc>
              <a:spcBef>
                <a:spcPts val="400"/>
              </a:spcBef>
              <a:spcAft>
                <a:spcPts val="40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Barlow"/>
              <a:ea typeface="+mn-ea"/>
              <a:cs typeface="+mn-cs"/>
            </a:endParaRPr>
          </a:p>
        </p:txBody>
      </p:sp>
      <p:sp>
        <p:nvSpPr>
          <p:cNvPr id="2" name="Titre 1">
            <a:extLst>
              <a:ext uri="{FF2B5EF4-FFF2-40B4-BE49-F238E27FC236}">
                <a16:creationId xmlns:a16="http://schemas.microsoft.com/office/drawing/2014/main" id="{60EC0707-051E-6051-72BA-8CE8C55B5170}"/>
              </a:ext>
            </a:extLst>
          </p:cNvPr>
          <p:cNvSpPr>
            <a:spLocks noGrp="1"/>
          </p:cNvSpPr>
          <p:nvPr>
            <p:ph type="title"/>
          </p:nvPr>
        </p:nvSpPr>
        <p:spPr>
          <a:xfrm>
            <a:off x="3370476" y="371933"/>
            <a:ext cx="8516724" cy="715669"/>
          </a:xfrm>
        </p:spPr>
        <p:txBody>
          <a:bodyPr/>
          <a:lstStyle/>
          <a:p>
            <a:r>
              <a:rPr lang="fr-FR" dirty="0"/>
              <a:t>Aimer Faire Mieux sera toujours le Guide de notre action, pour les enfants, les familles et nos équipes</a:t>
            </a:r>
          </a:p>
        </p:txBody>
      </p:sp>
      <p:sp>
        <p:nvSpPr>
          <p:cNvPr id="34" name="Rectangle 33">
            <a:extLst>
              <a:ext uri="{FF2B5EF4-FFF2-40B4-BE49-F238E27FC236}">
                <a16:creationId xmlns:a16="http://schemas.microsoft.com/office/drawing/2014/main" id="{C25F9184-5E98-78F1-5A44-776B3AB22FEC}"/>
              </a:ext>
            </a:extLst>
          </p:cNvPr>
          <p:cNvSpPr/>
          <p:nvPr/>
        </p:nvSpPr>
        <p:spPr>
          <a:xfrm>
            <a:off x="799536" y="4478534"/>
            <a:ext cx="2070699" cy="3847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prstClr val="white"/>
                </a:solidFill>
                <a:effectLst/>
                <a:uLnTx/>
                <a:uFillTx/>
                <a:latin typeface="Barlow"/>
                <a:ea typeface="+mn-ea"/>
                <a:cs typeface="+mn-cs"/>
              </a:rPr>
              <a:t>Nombre de salariés</a:t>
            </a:r>
            <a:br>
              <a:rPr kumimoji="0" lang="fr-FR" sz="300" b="1" i="0" u="none" strike="noStrike" kern="1200" cap="none" spc="0" normalizeH="0" baseline="0" noProof="0">
                <a:ln>
                  <a:noFill/>
                </a:ln>
                <a:solidFill>
                  <a:prstClr val="white"/>
                </a:solidFill>
                <a:effectLst/>
                <a:uLnTx/>
                <a:uFillTx/>
                <a:latin typeface="Barlow"/>
                <a:ea typeface="+mn-ea"/>
                <a:cs typeface="+mn-cs"/>
              </a:rPr>
            </a:br>
            <a:endParaRPr kumimoji="0" lang="fr-FR" sz="300" b="1" i="0" u="none" strike="noStrike" kern="1200" cap="none" spc="0" normalizeH="0" baseline="0" noProof="0">
              <a:ln>
                <a:noFill/>
              </a:ln>
              <a:solidFill>
                <a:prstClr val="white"/>
              </a:solidFill>
              <a:effectLst/>
              <a:uLnTx/>
              <a:uFillTx/>
              <a:latin typeface="Barlow"/>
              <a:ea typeface="+mn-ea"/>
              <a:cs typeface="+mn-cs"/>
            </a:endParaRPr>
          </a:p>
        </p:txBody>
      </p:sp>
      <p:pic>
        <p:nvPicPr>
          <p:cNvPr id="40" name="Graphique 39">
            <a:extLst>
              <a:ext uri="{FF2B5EF4-FFF2-40B4-BE49-F238E27FC236}">
                <a16:creationId xmlns:a16="http://schemas.microsoft.com/office/drawing/2014/main" id="{05BC3E83-FB0E-2C02-F5A2-6B887EB82938}"/>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6759" y="4525264"/>
            <a:ext cx="290485" cy="290485"/>
          </a:xfrm>
          <a:prstGeom prst="rect">
            <a:avLst/>
          </a:prstGeom>
        </p:spPr>
      </p:pic>
      <p:sp>
        <p:nvSpPr>
          <p:cNvPr id="11" name="Q01_Portefeuille">
            <a:extLst>
              <a:ext uri="{FF2B5EF4-FFF2-40B4-BE49-F238E27FC236}">
                <a16:creationId xmlns:a16="http://schemas.microsoft.com/office/drawing/2014/main" id="{534C7136-967E-D304-6419-FAE149FDB58B}"/>
              </a:ext>
            </a:extLst>
          </p:cNvPr>
          <p:cNvSpPr txBox="1"/>
          <p:nvPr/>
        </p:nvSpPr>
        <p:spPr>
          <a:xfrm>
            <a:off x="970925" y="2158469"/>
            <a:ext cx="2012291"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a:solidFill>
                  <a:prstClr val="white"/>
                </a:solidFill>
                <a:latin typeface="Barlow"/>
              </a:rPr>
              <a:t>72</a:t>
            </a:r>
            <a:r>
              <a:rPr kumimoji="0" lang="en-GB" sz="3600" b="1" i="0" u="none" strike="noStrike" kern="1200" cap="none" spc="0" normalizeH="0" baseline="0" noProof="0" dirty="0">
                <a:ln>
                  <a:noFill/>
                </a:ln>
                <a:solidFill>
                  <a:prstClr val="white"/>
                </a:solidFill>
                <a:effectLst/>
                <a:uLnTx/>
                <a:uFillTx/>
                <a:latin typeface="Barlow"/>
                <a:ea typeface="+mn-ea"/>
                <a:cs typeface="+mn-cs"/>
              </a:rPr>
              <a:t> 000</a:t>
            </a:r>
          </a:p>
        </p:txBody>
      </p:sp>
      <p:sp>
        <p:nvSpPr>
          <p:cNvPr id="12" name="Rectangle 11">
            <a:extLst>
              <a:ext uri="{FF2B5EF4-FFF2-40B4-BE49-F238E27FC236}">
                <a16:creationId xmlns:a16="http://schemas.microsoft.com/office/drawing/2014/main" id="{B09165C0-2097-6035-A63D-559D6D28D55E}"/>
              </a:ext>
            </a:extLst>
          </p:cNvPr>
          <p:cNvSpPr/>
          <p:nvPr/>
        </p:nvSpPr>
        <p:spPr>
          <a:xfrm>
            <a:off x="799536" y="1852506"/>
            <a:ext cx="2234652"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prstClr val="white"/>
                </a:solidFill>
                <a:effectLst/>
                <a:uLnTx/>
                <a:uFillTx/>
                <a:latin typeface="Barlow"/>
                <a:ea typeface="+mn-ea"/>
                <a:cs typeface="+mn-cs"/>
              </a:rPr>
              <a:t>Nombre de places</a:t>
            </a:r>
          </a:p>
        </p:txBody>
      </p:sp>
      <p:pic>
        <p:nvPicPr>
          <p:cNvPr id="13" name="Graphique 12">
            <a:extLst>
              <a:ext uri="{FF2B5EF4-FFF2-40B4-BE49-F238E27FC236}">
                <a16:creationId xmlns:a16="http://schemas.microsoft.com/office/drawing/2014/main" id="{9DEA6B10-816A-EB6B-B883-1E556CC8D97D}"/>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6759" y="1869798"/>
            <a:ext cx="290485" cy="290485"/>
          </a:xfrm>
          <a:prstGeom prst="rect">
            <a:avLst/>
          </a:prstGeom>
        </p:spPr>
      </p:pic>
      <p:sp>
        <p:nvSpPr>
          <p:cNvPr id="15" name="Q01_Portefeuille">
            <a:extLst>
              <a:ext uri="{FF2B5EF4-FFF2-40B4-BE49-F238E27FC236}">
                <a16:creationId xmlns:a16="http://schemas.microsoft.com/office/drawing/2014/main" id="{38D46F64-6407-9B09-278C-01B5098B0701}"/>
              </a:ext>
            </a:extLst>
          </p:cNvPr>
          <p:cNvSpPr txBox="1"/>
          <p:nvPr/>
        </p:nvSpPr>
        <p:spPr>
          <a:xfrm>
            <a:off x="970925" y="3637367"/>
            <a:ext cx="2012291"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Barlow"/>
                <a:ea typeface="+mn-ea"/>
                <a:cs typeface="+mn-cs"/>
              </a:rPr>
              <a:t>3 100</a:t>
            </a:r>
          </a:p>
        </p:txBody>
      </p:sp>
      <p:sp>
        <p:nvSpPr>
          <p:cNvPr id="16" name="Rectangle 15">
            <a:extLst>
              <a:ext uri="{FF2B5EF4-FFF2-40B4-BE49-F238E27FC236}">
                <a16:creationId xmlns:a16="http://schemas.microsoft.com/office/drawing/2014/main" id="{CE46744D-25AB-C8EE-106A-8A28808A44DE}"/>
              </a:ext>
            </a:extLst>
          </p:cNvPr>
          <p:cNvSpPr/>
          <p:nvPr/>
        </p:nvSpPr>
        <p:spPr>
          <a:xfrm>
            <a:off x="799536" y="3331404"/>
            <a:ext cx="2234652"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prstClr val="white"/>
                </a:solidFill>
                <a:effectLst/>
                <a:uLnTx/>
                <a:uFillTx/>
                <a:latin typeface="Barlow"/>
                <a:ea typeface="+mn-ea"/>
                <a:cs typeface="+mn-cs"/>
              </a:rPr>
              <a:t>Nombre de crèches</a:t>
            </a:r>
          </a:p>
        </p:txBody>
      </p:sp>
      <p:pic>
        <p:nvPicPr>
          <p:cNvPr id="25" name="Graphique 24">
            <a:extLst>
              <a:ext uri="{FF2B5EF4-FFF2-40B4-BE49-F238E27FC236}">
                <a16:creationId xmlns:a16="http://schemas.microsoft.com/office/drawing/2014/main" id="{FBA30A4F-2057-BF49-3A48-C9E4679233BC}"/>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6759" y="3348696"/>
            <a:ext cx="290485" cy="290485"/>
          </a:xfrm>
          <a:prstGeom prst="rect">
            <a:avLst/>
          </a:prstGeom>
        </p:spPr>
      </p:pic>
      <p:sp>
        <p:nvSpPr>
          <p:cNvPr id="26" name="Q01_Portefeuille">
            <a:extLst>
              <a:ext uri="{FF2B5EF4-FFF2-40B4-BE49-F238E27FC236}">
                <a16:creationId xmlns:a16="http://schemas.microsoft.com/office/drawing/2014/main" id="{846B0A21-9CF5-0F1D-ECB9-34F412BC4581}"/>
              </a:ext>
            </a:extLst>
          </p:cNvPr>
          <p:cNvSpPr txBox="1"/>
          <p:nvPr/>
        </p:nvSpPr>
        <p:spPr>
          <a:xfrm>
            <a:off x="989636" y="4770275"/>
            <a:ext cx="2012291"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Barlow"/>
                <a:ea typeface="+mn-ea"/>
                <a:cs typeface="+mn-cs"/>
              </a:rPr>
              <a:t>29 000</a:t>
            </a:r>
          </a:p>
        </p:txBody>
      </p:sp>
      <p:sp>
        <p:nvSpPr>
          <p:cNvPr id="4" name="ZoneTexte 3">
            <a:extLst>
              <a:ext uri="{FF2B5EF4-FFF2-40B4-BE49-F238E27FC236}">
                <a16:creationId xmlns:a16="http://schemas.microsoft.com/office/drawing/2014/main" id="{FD4ACA9E-1B6E-6978-FB2F-4A721F6C3CEE}"/>
              </a:ext>
            </a:extLst>
          </p:cNvPr>
          <p:cNvSpPr txBox="1"/>
          <p:nvPr/>
        </p:nvSpPr>
        <p:spPr>
          <a:xfrm>
            <a:off x="578546" y="334040"/>
            <a:ext cx="2334559"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Barlow"/>
                <a:ea typeface="+mn-ea"/>
                <a:cs typeface="+mn-cs"/>
              </a:rPr>
              <a:t>La Fédération Française des Entreprises de Crèches (FFEC) en chiffres </a:t>
            </a:r>
          </a:p>
        </p:txBody>
      </p:sp>
      <p:sp>
        <p:nvSpPr>
          <p:cNvPr id="47" name="ZoneTexte 46">
            <a:extLst>
              <a:ext uri="{FF2B5EF4-FFF2-40B4-BE49-F238E27FC236}">
                <a16:creationId xmlns:a16="http://schemas.microsoft.com/office/drawing/2014/main" id="{1F05AB03-AE8D-F7D6-3667-5B2B25390240}"/>
              </a:ext>
            </a:extLst>
          </p:cNvPr>
          <p:cNvSpPr txBox="1"/>
          <p:nvPr/>
        </p:nvSpPr>
        <p:spPr>
          <a:xfrm>
            <a:off x="3811031" y="1538406"/>
            <a:ext cx="7581433"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0000"/>
                </a:solidFill>
                <a:effectLst/>
                <a:uLnTx/>
                <a:uFillTx/>
                <a:latin typeface="Barlow"/>
                <a:ea typeface="+mn-ea"/>
                <a:cs typeface="+mn-cs"/>
              </a:rPr>
              <a:t>Au travers de sa </a:t>
            </a:r>
            <a:r>
              <a:rPr kumimoji="0" lang="fr-FR" sz="1400" b="0" i="0" u="none" strike="noStrike" kern="1200" cap="none" spc="0" normalizeH="0" baseline="0" noProof="0" dirty="0">
                <a:ln>
                  <a:noFill/>
                </a:ln>
                <a:solidFill>
                  <a:srgbClr val="000000"/>
                </a:solidFill>
                <a:effectLst/>
                <a:uLnTx/>
                <a:uFillTx/>
                <a:latin typeface="Barlow"/>
                <a:ea typeface="+mn-ea"/>
                <a:cs typeface="+mn-cs"/>
                <a:hlinkClick r:id="rId5"/>
              </a:rPr>
              <a:t>Charte éthique</a:t>
            </a:r>
            <a:r>
              <a:rPr kumimoji="0" lang="fr-FR" sz="1400" b="0" i="0" u="none" strike="noStrike" kern="1200" cap="none" spc="0" normalizeH="0" baseline="0" noProof="0" dirty="0">
                <a:ln>
                  <a:noFill/>
                </a:ln>
                <a:solidFill>
                  <a:srgbClr val="000000"/>
                </a:solidFill>
                <a:effectLst/>
                <a:uLnTx/>
                <a:uFillTx/>
                <a:latin typeface="Barlow"/>
                <a:ea typeface="+mn-ea"/>
                <a:cs typeface="+mn-cs"/>
              </a:rPr>
              <a:t>, les adhérents de la FFEC s’engagent notamment </a:t>
            </a:r>
            <a:r>
              <a:rPr lang="fr-FR" sz="1400" dirty="0">
                <a:solidFill>
                  <a:srgbClr val="000000"/>
                </a:solidFill>
                <a:latin typeface="Barlow"/>
              </a:rPr>
              <a:t>pour : </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fr-FR" sz="1400" b="0" i="0" u="none" strike="noStrike" kern="1200" cap="none" spc="0" normalizeH="0" baseline="0" noProof="0" dirty="0">
                <a:ln>
                  <a:noFill/>
                </a:ln>
                <a:solidFill>
                  <a:srgbClr val="000000"/>
                </a:solidFill>
                <a:effectLst/>
                <a:uLnTx/>
                <a:uFillTx/>
                <a:latin typeface="Barlow"/>
                <a:ea typeface="+mn-ea"/>
                <a:cs typeface="+mn-cs"/>
              </a:rPr>
              <a:t>La qualité d’accueil des enfants, </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lang="fr-FR" sz="1400" dirty="0">
                <a:solidFill>
                  <a:srgbClr val="000000"/>
                </a:solidFill>
                <a:latin typeface="Barlow"/>
              </a:rPr>
              <a:t>La bientraitance des professionnels de crèches et micro-crèches, </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lang="fr-FR" sz="1400" dirty="0">
                <a:solidFill>
                  <a:srgbClr val="000000"/>
                </a:solidFill>
                <a:latin typeface="Barlow"/>
              </a:rPr>
              <a:t>Les familles,</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lang="fr-FR" sz="1400" dirty="0">
                <a:solidFill>
                  <a:srgbClr val="000000"/>
                </a:solidFill>
                <a:latin typeface="Barlow"/>
              </a:rPr>
              <a:t>L</a:t>
            </a:r>
            <a:r>
              <a:rPr kumimoji="0" lang="fr-FR" sz="1400" b="0" i="0" u="none" strike="noStrike" kern="1200" cap="none" spc="0" normalizeH="0" baseline="0" noProof="0" dirty="0">
                <a:ln>
                  <a:noFill/>
                </a:ln>
                <a:solidFill>
                  <a:srgbClr val="000000"/>
                </a:solidFill>
                <a:effectLst/>
                <a:uLnTx/>
                <a:uFillTx/>
                <a:latin typeface="Barlow"/>
                <a:ea typeface="+mn-ea"/>
                <a:cs typeface="+mn-cs"/>
              </a:rPr>
              <a:t>es réservataires, les partenaires et globalement pour la Petite Enfance.</a:t>
            </a:r>
          </a:p>
          <a:p>
            <a:pPr marR="0" lvl="0" algn="just" defTabSz="914400" rtl="0" eaLnBrk="1" fontAlgn="auto" latinLnBrk="0" hangingPunct="1">
              <a:lnSpc>
                <a:spcPct val="100000"/>
              </a:lnSpc>
              <a:spcBef>
                <a:spcPts val="0"/>
              </a:spcBef>
              <a:spcAft>
                <a:spcPts val="0"/>
              </a:spcAft>
              <a:buClrTx/>
              <a:buSzTx/>
              <a:tabLst/>
              <a:defRPr/>
            </a:pPr>
            <a:r>
              <a:rPr lang="fr-FR" sz="1400" dirty="0">
                <a:solidFill>
                  <a:srgbClr val="000000"/>
                </a:solidFill>
                <a:latin typeface="Barlow"/>
              </a:rPr>
              <a:t>C’est en application de cette charte et au-delà de leurs obligations réglementaires que les entreprises de crèches et micro-crèches ont choisi de demander et rendre public le ressenti des familles accueillies dans leurs établissements.</a:t>
            </a:r>
            <a:endParaRPr kumimoji="0" lang="fr-FR" sz="1400" b="0" i="0" u="none" strike="noStrike" kern="1200" cap="none" spc="0" normalizeH="0" baseline="0" noProof="0" dirty="0">
              <a:ln>
                <a:noFill/>
              </a:ln>
              <a:solidFill>
                <a:srgbClr val="000000"/>
              </a:solidFill>
              <a:effectLst/>
              <a:uLnTx/>
              <a:uFillTx/>
              <a:latin typeface="Barlow"/>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endParaRPr lang="fr-FR" sz="1400" dirty="0">
              <a:solidFill>
                <a:srgbClr val="000000"/>
              </a:solidFill>
              <a:latin typeface="Barlow"/>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0000"/>
                </a:solidFill>
                <a:effectLst/>
                <a:uLnTx/>
                <a:uFillTx/>
                <a:latin typeface="Barlow"/>
                <a:ea typeface="+mn-ea"/>
                <a:cs typeface="+mn-cs"/>
              </a:rPr>
              <a:t>Ainsi, la FFEC dispose depuis 13 ans un baromètre de satisfaction auprès des parents dont les enfants sont inscrits en crèches ou micro-crèches pour :   </a:t>
            </a:r>
          </a:p>
          <a:p>
            <a:pPr marL="628650" marR="0" lvl="1"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1" i="0" u="none" strike="noStrike" kern="1200" cap="none" spc="0" normalizeH="0" baseline="0" noProof="0" dirty="0">
                <a:ln>
                  <a:noFill/>
                </a:ln>
                <a:solidFill>
                  <a:srgbClr val="000000"/>
                </a:solidFill>
                <a:effectLst/>
                <a:uLnTx/>
                <a:uFillTx/>
                <a:latin typeface="Barlow"/>
                <a:ea typeface="+mn-ea"/>
                <a:cs typeface="+mn-cs"/>
              </a:rPr>
              <a:t>Mesurer</a:t>
            </a:r>
            <a:r>
              <a:rPr kumimoji="0" lang="fr-FR" sz="1400" b="0" i="0" u="none" strike="noStrike" kern="1200" cap="none" spc="0" normalizeH="0" baseline="0" noProof="0" dirty="0">
                <a:ln>
                  <a:noFill/>
                </a:ln>
                <a:solidFill>
                  <a:srgbClr val="000000"/>
                </a:solidFill>
                <a:effectLst/>
                <a:uLnTx/>
                <a:uFillTx/>
                <a:latin typeface="Barlow"/>
                <a:ea typeface="+mn-ea"/>
                <a:cs typeface="+mn-cs"/>
              </a:rPr>
              <a:t> la satisfaction des parents et suivre ses évolutions dans le temps.</a:t>
            </a:r>
          </a:p>
          <a:p>
            <a:pPr marL="628650" marR="0" lvl="1"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1" i="0" u="none" strike="noStrike" kern="1200" cap="none" spc="0" normalizeH="0" baseline="0" noProof="0" dirty="0">
                <a:ln>
                  <a:noFill/>
                </a:ln>
                <a:solidFill>
                  <a:srgbClr val="000000"/>
                </a:solidFill>
                <a:effectLst/>
                <a:uLnTx/>
                <a:uFillTx/>
                <a:latin typeface="Barlow"/>
                <a:ea typeface="+mn-ea"/>
                <a:cs typeface="+mn-cs"/>
              </a:rPr>
              <a:t>Analyser</a:t>
            </a:r>
            <a:r>
              <a:rPr kumimoji="0" lang="fr-FR" sz="1400" b="0" i="0" u="none" strike="noStrike" kern="1200" cap="none" spc="0" normalizeH="0" baseline="0" noProof="0" dirty="0">
                <a:ln>
                  <a:noFill/>
                </a:ln>
                <a:solidFill>
                  <a:srgbClr val="000000"/>
                </a:solidFill>
                <a:effectLst/>
                <a:uLnTx/>
                <a:uFillTx/>
                <a:latin typeface="Barlow"/>
                <a:ea typeface="+mn-ea"/>
                <a:cs typeface="+mn-cs"/>
              </a:rPr>
              <a:t> les principales attentes des parents </a:t>
            </a:r>
          </a:p>
          <a:p>
            <a:pPr marL="628650" marR="0" lvl="1"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1" i="0" u="none" strike="noStrike" kern="1200" cap="none" spc="0" normalizeH="0" baseline="0" noProof="0" dirty="0">
                <a:ln>
                  <a:noFill/>
                </a:ln>
                <a:solidFill>
                  <a:srgbClr val="000000"/>
                </a:solidFill>
                <a:effectLst/>
                <a:uLnTx/>
                <a:uFillTx/>
                <a:latin typeface="Barlow"/>
                <a:ea typeface="+mn-ea"/>
                <a:cs typeface="+mn-cs"/>
              </a:rPr>
              <a:t>Communiquer</a:t>
            </a:r>
            <a:r>
              <a:rPr kumimoji="0" lang="fr-FR" sz="1400" b="0" i="0" u="none" strike="noStrike" kern="1200" cap="none" spc="0" normalizeH="0" baseline="0" noProof="0" dirty="0">
                <a:ln>
                  <a:noFill/>
                </a:ln>
                <a:solidFill>
                  <a:srgbClr val="000000"/>
                </a:solidFill>
                <a:effectLst/>
                <a:uLnTx/>
                <a:uFillTx/>
                <a:latin typeface="Barlow"/>
                <a:ea typeface="+mn-ea"/>
                <a:cs typeface="+mn-cs"/>
              </a:rPr>
              <a:t> auprès des entreprises, parents, partenaires institutionnels et publics.</a:t>
            </a:r>
          </a:p>
          <a:p>
            <a:pPr marL="628650" marR="0" lvl="1"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dirty="0">
                <a:solidFill>
                  <a:srgbClr val="000000"/>
                </a:solidFill>
                <a:latin typeface="Barlow"/>
              </a:rPr>
              <a:t>Et conformément à la Charte éthique, </a:t>
            </a:r>
            <a:r>
              <a:rPr lang="fr-FR" sz="1400" b="1" dirty="0">
                <a:solidFill>
                  <a:srgbClr val="000000"/>
                </a:solidFill>
                <a:latin typeface="Barlow"/>
              </a:rPr>
              <a:t>permettre l’amélioration continue de la qualité </a:t>
            </a:r>
            <a:r>
              <a:rPr lang="fr-FR" sz="1400" dirty="0">
                <a:solidFill>
                  <a:srgbClr val="000000"/>
                </a:solidFill>
                <a:latin typeface="Barlow"/>
              </a:rPr>
              <a:t>d’accueil</a:t>
            </a:r>
            <a:endParaRPr lang="fr-FR" sz="1400" dirty="0">
              <a:solidFill>
                <a:srgbClr val="000000"/>
              </a:solidFill>
            </a:endParaRPr>
          </a:p>
          <a:p>
            <a:pPr marR="0" lvl="1" algn="just" defTabSz="914400" rtl="0" eaLnBrk="1" fontAlgn="auto" latinLnBrk="0" hangingPunct="1">
              <a:lnSpc>
                <a:spcPct val="100000"/>
              </a:lnSpc>
              <a:spcBef>
                <a:spcPts val="0"/>
              </a:spcBef>
              <a:spcAft>
                <a:spcPts val="0"/>
              </a:spcAft>
              <a:buClrTx/>
              <a:buSzTx/>
              <a:tabLst/>
              <a:defRPr/>
            </a:pPr>
            <a:endParaRPr kumimoji="0" lang="fr-FR" sz="1400" b="0" i="0" u="none" strike="noStrike" kern="1200" cap="none" spc="0" normalizeH="0" baseline="0" noProof="0" dirty="0">
              <a:ln>
                <a:noFill/>
              </a:ln>
              <a:solidFill>
                <a:srgbClr val="000000"/>
              </a:solidFill>
              <a:effectLst/>
              <a:uLnTx/>
              <a:uFillTx/>
              <a:latin typeface="Barlow"/>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srgbClr val="000000"/>
              </a:solidFill>
              <a:effectLst/>
              <a:uLnTx/>
              <a:uFillTx/>
              <a:latin typeface="Barlow"/>
              <a:ea typeface="+mn-ea"/>
              <a:cs typeface="+mn-cs"/>
            </a:endParaRPr>
          </a:p>
        </p:txBody>
      </p:sp>
      <p:sp>
        <p:nvSpPr>
          <p:cNvPr id="51" name="Q01_Portefeuille">
            <a:extLst>
              <a:ext uri="{FF2B5EF4-FFF2-40B4-BE49-F238E27FC236}">
                <a16:creationId xmlns:a16="http://schemas.microsoft.com/office/drawing/2014/main" id="{5876E4A0-06C6-C32D-3477-3C93FAFD5CA7}"/>
              </a:ext>
            </a:extLst>
          </p:cNvPr>
          <p:cNvSpPr txBox="1"/>
          <p:nvPr/>
        </p:nvSpPr>
        <p:spPr>
          <a:xfrm>
            <a:off x="954794" y="2668980"/>
            <a:ext cx="2044552" cy="33855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1" u="none" strike="noStrike" kern="1200" cap="none" spc="0" normalizeH="0" baseline="0" noProof="0" dirty="0">
                <a:ln>
                  <a:noFill/>
                </a:ln>
                <a:solidFill>
                  <a:prstClr val="white"/>
                </a:solidFill>
                <a:effectLst/>
                <a:uLnTx/>
                <a:uFillTx/>
                <a:latin typeface="Barlow"/>
                <a:ea typeface="+mn-ea"/>
                <a:cs typeface="+mn-cs"/>
              </a:rPr>
              <a:t>Soit près de 12% des places en crèches</a:t>
            </a:r>
          </a:p>
        </p:txBody>
      </p:sp>
      <p:sp>
        <p:nvSpPr>
          <p:cNvPr id="5" name="ZoneTexte 15">
            <a:extLst>
              <a:ext uri="{FF2B5EF4-FFF2-40B4-BE49-F238E27FC236}">
                <a16:creationId xmlns:a16="http://schemas.microsoft.com/office/drawing/2014/main" id="{41436931-969C-0C5F-9B5E-627F3A7F45F6}"/>
              </a:ext>
            </a:extLst>
          </p:cNvPr>
          <p:cNvSpPr txBox="1"/>
          <p:nvPr/>
        </p:nvSpPr>
        <p:spPr>
          <a:xfrm>
            <a:off x="10325101" y="0"/>
            <a:ext cx="1412876" cy="313880"/>
          </a:xfrm>
          <a:prstGeom prst="snip2DiagRect">
            <a:avLst>
              <a:gd name="adj1" fmla="val 0"/>
              <a:gd name="adj2" fmla="val 45020"/>
            </a:avLst>
          </a:prstGeom>
          <a:solidFill>
            <a:srgbClr val="121B5A"/>
          </a:solidFill>
          <a:ln>
            <a:noFill/>
          </a:ln>
        </p:spPr>
        <p:txBody>
          <a:bodyPr wrap="square" lIns="0" rIns="0" rtlCol="0" anchor="ctr" anchorCtr="0">
            <a:noAutofit/>
          </a:bodyPr>
          <a:lstStyle>
            <a:defPPr marR="0" lvl="0" algn="l" rtl="0">
              <a:lnSpc>
                <a:spcPct val="100000"/>
              </a:lnSpc>
              <a:spcBef>
                <a:spcPts val="0"/>
              </a:spcBef>
              <a:spcAft>
                <a:spcPts val="0"/>
              </a:spcAft>
              <a:defRPr lang="fr-FR"/>
            </a:defPPr>
            <a:lvl1pPr marR="0" lvl="0" algn="ctr">
              <a:lnSpc>
                <a:spcPct val="100000"/>
              </a:lnSpc>
              <a:spcBef>
                <a:spcPts val="0"/>
              </a:spcBef>
              <a:spcAft>
                <a:spcPts val="600"/>
              </a:spcAft>
              <a:buClr>
                <a:srgbClr val="000000"/>
              </a:buClr>
              <a:buFont typeface="Arial"/>
              <a:defRPr sz="1600" b="1" i="0" u="none" strike="noStrike" cap="none">
                <a:solidFill>
                  <a:srgbClr val="2F469C"/>
                </a:solidFill>
                <a:ea typeface="Calibri"/>
                <a:cs typeface="Times New Roman"/>
              </a:defRPr>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r>
              <a:rPr kumimoji="0" lang="fr-FR" sz="1200" b="1" i="0" u="none" strike="noStrike" kern="1200" cap="all" spc="0" normalizeH="0" baseline="0" noProof="0">
                <a:ln>
                  <a:noFill/>
                </a:ln>
                <a:solidFill>
                  <a:prstClr val="white"/>
                </a:solidFill>
                <a:effectLst/>
                <a:uLnTx/>
                <a:uFillTx/>
                <a:latin typeface="Barlow"/>
                <a:cs typeface="Times New Roman"/>
              </a:rPr>
              <a:t>Contexte &amp; Objectifs</a:t>
            </a:r>
          </a:p>
        </p:txBody>
      </p:sp>
      <p:sp>
        <p:nvSpPr>
          <p:cNvPr id="6" name="Rectangle 5">
            <a:extLst>
              <a:ext uri="{FF2B5EF4-FFF2-40B4-BE49-F238E27FC236}">
                <a16:creationId xmlns:a16="http://schemas.microsoft.com/office/drawing/2014/main" id="{E1E17187-4D9A-865F-22F7-D7A463A30C8B}"/>
              </a:ext>
            </a:extLst>
          </p:cNvPr>
          <p:cNvSpPr/>
          <p:nvPr/>
        </p:nvSpPr>
        <p:spPr>
          <a:xfrm>
            <a:off x="3446376" y="5835238"/>
            <a:ext cx="7630119"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rgbClr val="222223"/>
                </a:solidFill>
                <a:effectLst/>
                <a:uLnTx/>
                <a:uFillTx/>
                <a:latin typeface="Calibri"/>
                <a:ea typeface="+mn-ea"/>
                <a:cs typeface="+mn-cs"/>
              </a:rPr>
              <a:t>Source :  FFEC  - Communiqué de presse du 11 mars 2024 : </a:t>
            </a:r>
            <a:r>
              <a:rPr lang="fr-FR" sz="1000" dirty="0"/>
              <a:t>Statistiques annuelles de la création de places de crèches par les adhérents de la FFEC </a:t>
            </a:r>
            <a:endParaRPr kumimoji="0" lang="fr-FR" sz="1000" b="0" i="0" u="none" strike="noStrike" kern="1200" cap="none" spc="0" normalizeH="0" baseline="0" noProof="0" dirty="0">
              <a:ln>
                <a:noFill/>
              </a:ln>
              <a:solidFill>
                <a:srgbClr val="222223"/>
              </a:solidFill>
              <a:effectLst/>
              <a:uLnTx/>
              <a:uFillTx/>
              <a:latin typeface="Calibri"/>
              <a:ea typeface="+mn-ea"/>
              <a:cs typeface="+mn-cs"/>
            </a:endParaRPr>
          </a:p>
        </p:txBody>
      </p:sp>
    </p:spTree>
    <p:extLst>
      <p:ext uri="{BB962C8B-B14F-4D97-AF65-F5344CB8AC3E}">
        <p14:creationId xmlns:p14="http://schemas.microsoft.com/office/powerpoint/2010/main" val="22860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15AD07-7C1F-3A57-7E6D-5F53A76C2350}"/>
              </a:ext>
            </a:extLst>
          </p:cNvPr>
          <p:cNvSpPr/>
          <p:nvPr/>
        </p:nvSpPr>
        <p:spPr>
          <a:xfrm>
            <a:off x="0" y="-3103"/>
            <a:ext cx="12192000" cy="1274320"/>
          </a:xfrm>
          <a:prstGeom prst="rect">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prstClr val="white"/>
              </a:solidFill>
              <a:effectLst/>
              <a:uLnTx/>
              <a:uFillTx/>
              <a:latin typeface="Barlow"/>
              <a:ea typeface="+mn-ea"/>
              <a:cs typeface="+mn-cs"/>
            </a:endParaRPr>
          </a:p>
        </p:txBody>
      </p:sp>
      <p:grpSp>
        <p:nvGrpSpPr>
          <p:cNvPr id="8" name="Groupe 7">
            <a:extLst>
              <a:ext uri="{FF2B5EF4-FFF2-40B4-BE49-F238E27FC236}">
                <a16:creationId xmlns:a16="http://schemas.microsoft.com/office/drawing/2014/main" id="{DA6101B1-7F65-842A-5EC0-0E9D4AAADCAA}"/>
              </a:ext>
            </a:extLst>
          </p:cNvPr>
          <p:cNvGrpSpPr/>
          <p:nvPr/>
        </p:nvGrpSpPr>
        <p:grpSpPr>
          <a:xfrm>
            <a:off x="11186607" y="265913"/>
            <a:ext cx="683543" cy="445970"/>
            <a:chOff x="8051801" y="304800"/>
            <a:chExt cx="781050" cy="509588"/>
          </a:xfrm>
        </p:grpSpPr>
        <p:sp>
          <p:nvSpPr>
            <p:cNvPr id="9" name="Freeform 41">
              <a:extLst>
                <a:ext uri="{FF2B5EF4-FFF2-40B4-BE49-F238E27FC236}">
                  <a16:creationId xmlns:a16="http://schemas.microsoft.com/office/drawing/2014/main" id="{4AD5BE6B-C23A-8799-059E-E9CC4B16BED6}"/>
                </a:ext>
              </a:extLst>
            </p:cNvPr>
            <p:cNvSpPr>
              <a:spLocks/>
            </p:cNvSpPr>
            <p:nvPr/>
          </p:nvSpPr>
          <p:spPr bwMode="auto">
            <a:xfrm>
              <a:off x="8051801" y="322263"/>
              <a:ext cx="68263" cy="101600"/>
            </a:xfrm>
            <a:custGeom>
              <a:avLst/>
              <a:gdLst>
                <a:gd name="T0" fmla="*/ 4 w 16"/>
                <a:gd name="T1" fmla="*/ 24 h 24"/>
                <a:gd name="T2" fmla="*/ 12 w 16"/>
                <a:gd name="T3" fmla="*/ 24 h 24"/>
                <a:gd name="T4" fmla="*/ 16 w 16"/>
                <a:gd name="T5" fmla="*/ 20 h 24"/>
                <a:gd name="T6" fmla="*/ 16 w 16"/>
                <a:gd name="T7" fmla="*/ 4 h 24"/>
                <a:gd name="T8" fmla="*/ 12 w 16"/>
                <a:gd name="T9" fmla="*/ 0 h 24"/>
                <a:gd name="T10" fmla="*/ 4 w 16"/>
                <a:gd name="T11" fmla="*/ 0 h 24"/>
                <a:gd name="T12" fmla="*/ 0 w 16"/>
                <a:gd name="T13" fmla="*/ 4 h 24"/>
                <a:gd name="T14" fmla="*/ 0 w 16"/>
                <a:gd name="T15" fmla="*/ 20 h 24"/>
                <a:gd name="T16" fmla="*/ 4 w 16"/>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4" y="24"/>
                  </a:moveTo>
                  <a:cubicBezTo>
                    <a:pt x="12" y="24"/>
                    <a:pt x="12" y="24"/>
                    <a:pt x="12" y="24"/>
                  </a:cubicBezTo>
                  <a:cubicBezTo>
                    <a:pt x="14" y="24"/>
                    <a:pt x="16" y="22"/>
                    <a:pt x="16" y="20"/>
                  </a:cubicBezTo>
                  <a:cubicBezTo>
                    <a:pt x="16" y="4"/>
                    <a:pt x="16" y="4"/>
                    <a:pt x="16" y="4"/>
                  </a:cubicBezTo>
                  <a:cubicBezTo>
                    <a:pt x="16" y="2"/>
                    <a:pt x="14" y="0"/>
                    <a:pt x="12" y="0"/>
                  </a:cubicBezTo>
                  <a:cubicBezTo>
                    <a:pt x="4" y="0"/>
                    <a:pt x="4" y="0"/>
                    <a:pt x="4" y="0"/>
                  </a:cubicBezTo>
                  <a:cubicBezTo>
                    <a:pt x="2" y="0"/>
                    <a:pt x="0" y="2"/>
                    <a:pt x="0" y="4"/>
                  </a:cubicBezTo>
                  <a:cubicBezTo>
                    <a:pt x="0" y="20"/>
                    <a:pt x="0" y="20"/>
                    <a:pt x="0" y="20"/>
                  </a:cubicBezTo>
                  <a:cubicBezTo>
                    <a:pt x="0" y="22"/>
                    <a:pt x="2" y="24"/>
                    <a:pt x="4" y="24"/>
                  </a:cubicBezTo>
                  <a:close/>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103C50"/>
                </a:solidFill>
                <a:effectLst/>
                <a:uLnTx/>
                <a:uFillTx/>
                <a:latin typeface="Barlow"/>
                <a:ea typeface="+mn-ea"/>
                <a:cs typeface="+mn-cs"/>
              </a:endParaRPr>
            </a:p>
          </p:txBody>
        </p:sp>
        <p:sp>
          <p:nvSpPr>
            <p:cNvPr id="10" name="Freeform 42">
              <a:extLst>
                <a:ext uri="{FF2B5EF4-FFF2-40B4-BE49-F238E27FC236}">
                  <a16:creationId xmlns:a16="http://schemas.microsoft.com/office/drawing/2014/main" id="{CF3C4344-C835-14FF-1C96-5B44ECE13E3D}"/>
                </a:ext>
              </a:extLst>
            </p:cNvPr>
            <p:cNvSpPr>
              <a:spLocks/>
            </p:cNvSpPr>
            <p:nvPr/>
          </p:nvSpPr>
          <p:spPr bwMode="auto">
            <a:xfrm>
              <a:off x="8526463" y="322263"/>
              <a:ext cx="68263" cy="101600"/>
            </a:xfrm>
            <a:custGeom>
              <a:avLst/>
              <a:gdLst>
                <a:gd name="T0" fmla="*/ 16 w 16"/>
                <a:gd name="T1" fmla="*/ 24 h 24"/>
                <a:gd name="T2" fmla="*/ 16 w 16"/>
                <a:gd name="T3" fmla="*/ 4 h 24"/>
                <a:gd name="T4" fmla="*/ 12 w 16"/>
                <a:gd name="T5" fmla="*/ 0 h 24"/>
                <a:gd name="T6" fmla="*/ 4 w 16"/>
                <a:gd name="T7" fmla="*/ 0 h 24"/>
                <a:gd name="T8" fmla="*/ 0 w 16"/>
                <a:gd name="T9" fmla="*/ 4 h 24"/>
                <a:gd name="T10" fmla="*/ 0 w 16"/>
                <a:gd name="T11" fmla="*/ 12 h 24"/>
              </a:gdLst>
              <a:ahLst/>
              <a:cxnLst>
                <a:cxn ang="0">
                  <a:pos x="T0" y="T1"/>
                </a:cxn>
                <a:cxn ang="0">
                  <a:pos x="T2" y="T3"/>
                </a:cxn>
                <a:cxn ang="0">
                  <a:pos x="T4" y="T5"/>
                </a:cxn>
                <a:cxn ang="0">
                  <a:pos x="T6" y="T7"/>
                </a:cxn>
                <a:cxn ang="0">
                  <a:pos x="T8" y="T9"/>
                </a:cxn>
                <a:cxn ang="0">
                  <a:pos x="T10" y="T11"/>
                </a:cxn>
              </a:cxnLst>
              <a:rect l="0" t="0" r="r" b="b"/>
              <a:pathLst>
                <a:path w="16" h="24">
                  <a:moveTo>
                    <a:pt x="16" y="24"/>
                  </a:moveTo>
                  <a:cubicBezTo>
                    <a:pt x="16" y="4"/>
                    <a:pt x="16" y="4"/>
                    <a:pt x="16" y="4"/>
                  </a:cubicBezTo>
                  <a:cubicBezTo>
                    <a:pt x="16" y="2"/>
                    <a:pt x="14" y="0"/>
                    <a:pt x="12" y="0"/>
                  </a:cubicBezTo>
                  <a:cubicBezTo>
                    <a:pt x="4" y="0"/>
                    <a:pt x="4" y="0"/>
                    <a:pt x="4" y="0"/>
                  </a:cubicBezTo>
                  <a:cubicBezTo>
                    <a:pt x="2" y="0"/>
                    <a:pt x="0" y="2"/>
                    <a:pt x="0" y="4"/>
                  </a:cubicBezTo>
                  <a:cubicBezTo>
                    <a:pt x="0" y="12"/>
                    <a:pt x="0" y="12"/>
                    <a:pt x="0" y="12"/>
                  </a:cubicBez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103C50"/>
                </a:solidFill>
                <a:effectLst/>
                <a:uLnTx/>
                <a:uFillTx/>
                <a:latin typeface="Barlow"/>
                <a:ea typeface="+mn-ea"/>
                <a:cs typeface="+mn-cs"/>
              </a:endParaRPr>
            </a:p>
          </p:txBody>
        </p:sp>
        <p:sp>
          <p:nvSpPr>
            <p:cNvPr id="11" name="Freeform 43">
              <a:extLst>
                <a:ext uri="{FF2B5EF4-FFF2-40B4-BE49-F238E27FC236}">
                  <a16:creationId xmlns:a16="http://schemas.microsoft.com/office/drawing/2014/main" id="{1FE6EE0B-37F0-503B-3E71-D20271B0204B}"/>
                </a:ext>
              </a:extLst>
            </p:cNvPr>
            <p:cNvSpPr>
              <a:spLocks/>
            </p:cNvSpPr>
            <p:nvPr/>
          </p:nvSpPr>
          <p:spPr bwMode="auto">
            <a:xfrm>
              <a:off x="8289926" y="322263"/>
              <a:ext cx="66675" cy="101600"/>
            </a:xfrm>
            <a:custGeom>
              <a:avLst/>
              <a:gdLst>
                <a:gd name="T0" fmla="*/ 16 w 16"/>
                <a:gd name="T1" fmla="*/ 12 h 24"/>
                <a:gd name="T2" fmla="*/ 16 w 16"/>
                <a:gd name="T3" fmla="*/ 4 h 24"/>
                <a:gd name="T4" fmla="*/ 12 w 16"/>
                <a:gd name="T5" fmla="*/ 0 h 24"/>
                <a:gd name="T6" fmla="*/ 4 w 16"/>
                <a:gd name="T7" fmla="*/ 0 h 24"/>
                <a:gd name="T8" fmla="*/ 0 w 16"/>
                <a:gd name="T9" fmla="*/ 4 h 24"/>
                <a:gd name="T10" fmla="*/ 0 w 16"/>
                <a:gd name="T11" fmla="*/ 24 h 24"/>
              </a:gdLst>
              <a:ahLst/>
              <a:cxnLst>
                <a:cxn ang="0">
                  <a:pos x="T0" y="T1"/>
                </a:cxn>
                <a:cxn ang="0">
                  <a:pos x="T2" y="T3"/>
                </a:cxn>
                <a:cxn ang="0">
                  <a:pos x="T4" y="T5"/>
                </a:cxn>
                <a:cxn ang="0">
                  <a:pos x="T6" y="T7"/>
                </a:cxn>
                <a:cxn ang="0">
                  <a:pos x="T8" y="T9"/>
                </a:cxn>
                <a:cxn ang="0">
                  <a:pos x="T10" y="T11"/>
                </a:cxn>
              </a:cxnLst>
              <a:rect l="0" t="0" r="r" b="b"/>
              <a:pathLst>
                <a:path w="16" h="24">
                  <a:moveTo>
                    <a:pt x="16" y="12"/>
                  </a:moveTo>
                  <a:cubicBezTo>
                    <a:pt x="16" y="4"/>
                    <a:pt x="16" y="4"/>
                    <a:pt x="16" y="4"/>
                  </a:cubicBezTo>
                  <a:cubicBezTo>
                    <a:pt x="16" y="2"/>
                    <a:pt x="14" y="0"/>
                    <a:pt x="12" y="0"/>
                  </a:cubicBezTo>
                  <a:cubicBezTo>
                    <a:pt x="4" y="0"/>
                    <a:pt x="4" y="0"/>
                    <a:pt x="4" y="0"/>
                  </a:cubicBezTo>
                  <a:cubicBezTo>
                    <a:pt x="2" y="0"/>
                    <a:pt x="0" y="2"/>
                    <a:pt x="0" y="4"/>
                  </a:cubicBezTo>
                  <a:cubicBezTo>
                    <a:pt x="0" y="24"/>
                    <a:pt x="0" y="24"/>
                    <a:pt x="0" y="24"/>
                  </a:cubicBez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103C50"/>
                </a:solidFill>
                <a:effectLst/>
                <a:uLnTx/>
                <a:uFillTx/>
                <a:latin typeface="Barlow"/>
                <a:ea typeface="+mn-ea"/>
                <a:cs typeface="+mn-cs"/>
              </a:endParaRPr>
            </a:p>
          </p:txBody>
        </p:sp>
        <p:sp>
          <p:nvSpPr>
            <p:cNvPr id="12" name="Freeform 44">
              <a:extLst>
                <a:ext uri="{FF2B5EF4-FFF2-40B4-BE49-F238E27FC236}">
                  <a16:creationId xmlns:a16="http://schemas.microsoft.com/office/drawing/2014/main" id="{290E4861-9C12-D802-7A98-0C488A46A1FD}"/>
                </a:ext>
              </a:extLst>
            </p:cNvPr>
            <p:cNvSpPr>
              <a:spLocks/>
            </p:cNvSpPr>
            <p:nvPr/>
          </p:nvSpPr>
          <p:spPr bwMode="auto">
            <a:xfrm>
              <a:off x="8678863" y="509588"/>
              <a:ext cx="68263" cy="101600"/>
            </a:xfrm>
            <a:custGeom>
              <a:avLst/>
              <a:gdLst>
                <a:gd name="T0" fmla="*/ 12 w 16"/>
                <a:gd name="T1" fmla="*/ 24 h 24"/>
                <a:gd name="T2" fmla="*/ 4 w 16"/>
                <a:gd name="T3" fmla="*/ 24 h 24"/>
                <a:gd name="T4" fmla="*/ 0 w 16"/>
                <a:gd name="T5" fmla="*/ 20 h 24"/>
                <a:gd name="T6" fmla="*/ 0 w 16"/>
                <a:gd name="T7" fmla="*/ 4 h 24"/>
                <a:gd name="T8" fmla="*/ 4 w 16"/>
                <a:gd name="T9" fmla="*/ 0 h 24"/>
                <a:gd name="T10" fmla="*/ 12 w 16"/>
                <a:gd name="T11" fmla="*/ 0 h 24"/>
                <a:gd name="T12" fmla="*/ 16 w 16"/>
                <a:gd name="T13" fmla="*/ 4 h 24"/>
                <a:gd name="T14" fmla="*/ 16 w 16"/>
                <a:gd name="T15" fmla="*/ 20 h 24"/>
                <a:gd name="T16" fmla="*/ 12 w 16"/>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12" y="24"/>
                  </a:moveTo>
                  <a:cubicBezTo>
                    <a:pt x="4" y="24"/>
                    <a:pt x="4" y="24"/>
                    <a:pt x="4" y="24"/>
                  </a:cubicBezTo>
                  <a:cubicBezTo>
                    <a:pt x="2" y="24"/>
                    <a:pt x="0" y="22"/>
                    <a:pt x="0" y="20"/>
                  </a:cubicBezTo>
                  <a:cubicBezTo>
                    <a:pt x="0" y="4"/>
                    <a:pt x="0" y="4"/>
                    <a:pt x="0" y="4"/>
                  </a:cubicBezTo>
                  <a:cubicBezTo>
                    <a:pt x="0" y="2"/>
                    <a:pt x="2" y="0"/>
                    <a:pt x="4" y="0"/>
                  </a:cubicBezTo>
                  <a:cubicBezTo>
                    <a:pt x="12" y="0"/>
                    <a:pt x="12" y="0"/>
                    <a:pt x="12" y="0"/>
                  </a:cubicBezTo>
                  <a:cubicBezTo>
                    <a:pt x="14" y="0"/>
                    <a:pt x="16" y="2"/>
                    <a:pt x="16" y="4"/>
                  </a:cubicBezTo>
                  <a:cubicBezTo>
                    <a:pt x="16" y="20"/>
                    <a:pt x="16" y="20"/>
                    <a:pt x="16" y="20"/>
                  </a:cubicBezTo>
                  <a:cubicBezTo>
                    <a:pt x="16" y="22"/>
                    <a:pt x="14" y="24"/>
                    <a:pt x="12" y="24"/>
                  </a:cubicBezTo>
                  <a:close/>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103C50"/>
                </a:solidFill>
                <a:effectLst/>
                <a:uLnTx/>
                <a:uFillTx/>
                <a:latin typeface="Barlow"/>
                <a:ea typeface="+mn-ea"/>
                <a:cs typeface="+mn-cs"/>
              </a:endParaRPr>
            </a:p>
          </p:txBody>
        </p:sp>
        <p:sp>
          <p:nvSpPr>
            <p:cNvPr id="13" name="Freeform 45">
              <a:extLst>
                <a:ext uri="{FF2B5EF4-FFF2-40B4-BE49-F238E27FC236}">
                  <a16:creationId xmlns:a16="http://schemas.microsoft.com/office/drawing/2014/main" id="{39602811-5F8D-8BC2-CA60-4FF86D7F987B}"/>
                </a:ext>
              </a:extLst>
            </p:cNvPr>
            <p:cNvSpPr>
              <a:spLocks/>
            </p:cNvSpPr>
            <p:nvPr/>
          </p:nvSpPr>
          <p:spPr bwMode="auto">
            <a:xfrm>
              <a:off x="8678863" y="695325"/>
              <a:ext cx="68263" cy="101600"/>
            </a:xfrm>
            <a:custGeom>
              <a:avLst/>
              <a:gdLst>
                <a:gd name="T0" fmla="*/ 0 w 16"/>
                <a:gd name="T1" fmla="*/ 8 h 24"/>
                <a:gd name="T2" fmla="*/ 0 w 16"/>
                <a:gd name="T3" fmla="*/ 4 h 24"/>
                <a:gd name="T4" fmla="*/ 4 w 16"/>
                <a:gd name="T5" fmla="*/ 0 h 24"/>
                <a:gd name="T6" fmla="*/ 12 w 16"/>
                <a:gd name="T7" fmla="*/ 0 h 24"/>
                <a:gd name="T8" fmla="*/ 16 w 16"/>
                <a:gd name="T9" fmla="*/ 4 h 24"/>
                <a:gd name="T10" fmla="*/ 16 w 16"/>
                <a:gd name="T11" fmla="*/ 20 h 24"/>
                <a:gd name="T12" fmla="*/ 12 w 16"/>
                <a:gd name="T13" fmla="*/ 24 h 24"/>
                <a:gd name="T14" fmla="*/ 8 w 16"/>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4">
                  <a:moveTo>
                    <a:pt x="0" y="8"/>
                  </a:moveTo>
                  <a:cubicBezTo>
                    <a:pt x="0" y="4"/>
                    <a:pt x="0" y="4"/>
                    <a:pt x="0" y="4"/>
                  </a:cubicBezTo>
                  <a:cubicBezTo>
                    <a:pt x="0" y="2"/>
                    <a:pt x="2" y="0"/>
                    <a:pt x="4" y="0"/>
                  </a:cubicBezTo>
                  <a:cubicBezTo>
                    <a:pt x="12" y="0"/>
                    <a:pt x="12" y="0"/>
                    <a:pt x="12" y="0"/>
                  </a:cubicBezTo>
                  <a:cubicBezTo>
                    <a:pt x="14" y="0"/>
                    <a:pt x="16" y="2"/>
                    <a:pt x="16" y="4"/>
                  </a:cubicBezTo>
                  <a:cubicBezTo>
                    <a:pt x="16" y="20"/>
                    <a:pt x="16" y="20"/>
                    <a:pt x="16" y="20"/>
                  </a:cubicBezTo>
                  <a:cubicBezTo>
                    <a:pt x="16" y="22"/>
                    <a:pt x="14" y="24"/>
                    <a:pt x="12" y="24"/>
                  </a:cubicBezTo>
                  <a:cubicBezTo>
                    <a:pt x="8" y="24"/>
                    <a:pt x="8" y="24"/>
                    <a:pt x="8" y="24"/>
                  </a:cubicBez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103C50"/>
                </a:solidFill>
                <a:effectLst/>
                <a:uLnTx/>
                <a:uFillTx/>
                <a:latin typeface="Barlow"/>
                <a:ea typeface="+mn-ea"/>
                <a:cs typeface="+mn-cs"/>
              </a:endParaRPr>
            </a:p>
          </p:txBody>
        </p:sp>
        <p:sp>
          <p:nvSpPr>
            <p:cNvPr id="14" name="Line 46">
              <a:extLst>
                <a:ext uri="{FF2B5EF4-FFF2-40B4-BE49-F238E27FC236}">
                  <a16:creationId xmlns:a16="http://schemas.microsoft.com/office/drawing/2014/main" id="{A0DA84FC-046A-AB1A-DC25-0C61F76E6387}"/>
                </a:ext>
              </a:extLst>
            </p:cNvPr>
            <p:cNvSpPr>
              <a:spLocks noChangeShapeType="1"/>
            </p:cNvSpPr>
            <p:nvPr/>
          </p:nvSpPr>
          <p:spPr bwMode="auto">
            <a:xfrm>
              <a:off x="8204201" y="304800"/>
              <a:ext cx="0" cy="136525"/>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103C50"/>
                </a:solidFill>
                <a:effectLst/>
                <a:uLnTx/>
                <a:uFillTx/>
                <a:latin typeface="Barlow"/>
                <a:ea typeface="+mn-ea"/>
                <a:cs typeface="+mn-cs"/>
              </a:endParaRPr>
            </a:p>
          </p:txBody>
        </p:sp>
        <p:sp>
          <p:nvSpPr>
            <p:cNvPr id="15" name="Line 47">
              <a:extLst>
                <a:ext uri="{FF2B5EF4-FFF2-40B4-BE49-F238E27FC236}">
                  <a16:creationId xmlns:a16="http://schemas.microsoft.com/office/drawing/2014/main" id="{767BDEAE-A556-73A9-6D5C-79E2CB26A8FA}"/>
                </a:ext>
              </a:extLst>
            </p:cNvPr>
            <p:cNvSpPr>
              <a:spLocks noChangeShapeType="1"/>
            </p:cNvSpPr>
            <p:nvPr/>
          </p:nvSpPr>
          <p:spPr bwMode="auto">
            <a:xfrm>
              <a:off x="8442326" y="304800"/>
              <a:ext cx="0" cy="6826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103C50"/>
                </a:solidFill>
                <a:effectLst/>
                <a:uLnTx/>
                <a:uFillTx/>
                <a:latin typeface="Barlow"/>
                <a:ea typeface="+mn-ea"/>
                <a:cs typeface="+mn-cs"/>
              </a:endParaRPr>
            </a:p>
          </p:txBody>
        </p:sp>
        <p:sp>
          <p:nvSpPr>
            <p:cNvPr id="16" name="Line 48">
              <a:extLst>
                <a:ext uri="{FF2B5EF4-FFF2-40B4-BE49-F238E27FC236}">
                  <a16:creationId xmlns:a16="http://schemas.microsoft.com/office/drawing/2014/main" id="{41C1F2E5-C0CF-C216-5430-E05C13A09B1A}"/>
                </a:ext>
              </a:extLst>
            </p:cNvPr>
            <p:cNvSpPr>
              <a:spLocks noChangeShapeType="1"/>
            </p:cNvSpPr>
            <p:nvPr/>
          </p:nvSpPr>
          <p:spPr bwMode="auto">
            <a:xfrm>
              <a:off x="8832851" y="492125"/>
              <a:ext cx="0" cy="1349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103C50"/>
                </a:solidFill>
                <a:effectLst/>
                <a:uLnTx/>
                <a:uFillTx/>
                <a:latin typeface="Barlow"/>
                <a:ea typeface="+mn-ea"/>
                <a:cs typeface="+mn-cs"/>
              </a:endParaRPr>
            </a:p>
          </p:txBody>
        </p:sp>
        <p:sp>
          <p:nvSpPr>
            <p:cNvPr id="17" name="Line 49">
              <a:extLst>
                <a:ext uri="{FF2B5EF4-FFF2-40B4-BE49-F238E27FC236}">
                  <a16:creationId xmlns:a16="http://schemas.microsoft.com/office/drawing/2014/main" id="{FA7AB615-3559-9971-7B83-D7457A005D8A}"/>
                </a:ext>
              </a:extLst>
            </p:cNvPr>
            <p:cNvSpPr>
              <a:spLocks noChangeShapeType="1"/>
            </p:cNvSpPr>
            <p:nvPr/>
          </p:nvSpPr>
          <p:spPr bwMode="auto">
            <a:xfrm>
              <a:off x="8832851" y="679450"/>
              <a:ext cx="0" cy="1349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103C50"/>
                </a:solidFill>
                <a:effectLst/>
                <a:uLnTx/>
                <a:uFillTx/>
                <a:latin typeface="Barlow"/>
                <a:ea typeface="+mn-ea"/>
                <a:cs typeface="+mn-cs"/>
              </a:endParaRPr>
            </a:p>
          </p:txBody>
        </p:sp>
        <p:sp>
          <p:nvSpPr>
            <p:cNvPr id="18" name="Freeform 50">
              <a:extLst>
                <a:ext uri="{FF2B5EF4-FFF2-40B4-BE49-F238E27FC236}">
                  <a16:creationId xmlns:a16="http://schemas.microsoft.com/office/drawing/2014/main" id="{A1ACB420-493B-B7C5-9DF4-B3451236C642}"/>
                </a:ext>
              </a:extLst>
            </p:cNvPr>
            <p:cNvSpPr>
              <a:spLocks/>
            </p:cNvSpPr>
            <p:nvPr/>
          </p:nvSpPr>
          <p:spPr bwMode="auto">
            <a:xfrm>
              <a:off x="8764588" y="322263"/>
              <a:ext cx="68263" cy="101600"/>
            </a:xfrm>
            <a:custGeom>
              <a:avLst/>
              <a:gdLst>
                <a:gd name="T0" fmla="*/ 4 w 16"/>
                <a:gd name="T1" fmla="*/ 24 h 24"/>
                <a:gd name="T2" fmla="*/ 12 w 16"/>
                <a:gd name="T3" fmla="*/ 24 h 24"/>
                <a:gd name="T4" fmla="*/ 16 w 16"/>
                <a:gd name="T5" fmla="*/ 20 h 24"/>
                <a:gd name="T6" fmla="*/ 16 w 16"/>
                <a:gd name="T7" fmla="*/ 4 h 24"/>
                <a:gd name="T8" fmla="*/ 12 w 16"/>
                <a:gd name="T9" fmla="*/ 0 h 24"/>
                <a:gd name="T10" fmla="*/ 4 w 16"/>
                <a:gd name="T11" fmla="*/ 0 h 24"/>
                <a:gd name="T12" fmla="*/ 0 w 16"/>
                <a:gd name="T13" fmla="*/ 4 h 24"/>
                <a:gd name="T14" fmla="*/ 0 w 16"/>
                <a:gd name="T15" fmla="*/ 20 h 24"/>
                <a:gd name="T16" fmla="*/ 4 w 16"/>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4" y="24"/>
                  </a:moveTo>
                  <a:cubicBezTo>
                    <a:pt x="12" y="24"/>
                    <a:pt x="12" y="24"/>
                    <a:pt x="12" y="24"/>
                  </a:cubicBezTo>
                  <a:cubicBezTo>
                    <a:pt x="14" y="24"/>
                    <a:pt x="16" y="22"/>
                    <a:pt x="16" y="20"/>
                  </a:cubicBezTo>
                  <a:cubicBezTo>
                    <a:pt x="16" y="4"/>
                    <a:pt x="16" y="4"/>
                    <a:pt x="16" y="4"/>
                  </a:cubicBezTo>
                  <a:cubicBezTo>
                    <a:pt x="16" y="2"/>
                    <a:pt x="14" y="0"/>
                    <a:pt x="12" y="0"/>
                  </a:cubicBezTo>
                  <a:cubicBezTo>
                    <a:pt x="4" y="0"/>
                    <a:pt x="4" y="0"/>
                    <a:pt x="4" y="0"/>
                  </a:cubicBezTo>
                  <a:cubicBezTo>
                    <a:pt x="2" y="0"/>
                    <a:pt x="0" y="2"/>
                    <a:pt x="0" y="4"/>
                  </a:cubicBezTo>
                  <a:cubicBezTo>
                    <a:pt x="0" y="20"/>
                    <a:pt x="0" y="20"/>
                    <a:pt x="0" y="20"/>
                  </a:cubicBezTo>
                  <a:cubicBezTo>
                    <a:pt x="0" y="22"/>
                    <a:pt x="2" y="24"/>
                    <a:pt x="4" y="24"/>
                  </a:cubicBezTo>
                  <a:close/>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103C50"/>
                </a:solidFill>
                <a:effectLst/>
                <a:uLnTx/>
                <a:uFillTx/>
                <a:latin typeface="Barlow"/>
                <a:ea typeface="+mn-ea"/>
                <a:cs typeface="+mn-cs"/>
              </a:endParaRPr>
            </a:p>
          </p:txBody>
        </p:sp>
        <p:sp>
          <p:nvSpPr>
            <p:cNvPr id="19" name="Line 51">
              <a:extLst>
                <a:ext uri="{FF2B5EF4-FFF2-40B4-BE49-F238E27FC236}">
                  <a16:creationId xmlns:a16="http://schemas.microsoft.com/office/drawing/2014/main" id="{16F308A0-F004-131F-565E-427A563B33E8}"/>
                </a:ext>
              </a:extLst>
            </p:cNvPr>
            <p:cNvSpPr>
              <a:spLocks noChangeShapeType="1"/>
            </p:cNvSpPr>
            <p:nvPr/>
          </p:nvSpPr>
          <p:spPr bwMode="auto">
            <a:xfrm>
              <a:off x="8678863" y="304800"/>
              <a:ext cx="0" cy="136525"/>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103C50"/>
                </a:solidFill>
                <a:effectLst/>
                <a:uLnTx/>
                <a:uFillTx/>
                <a:latin typeface="Barlow"/>
                <a:ea typeface="+mn-ea"/>
                <a:cs typeface="+mn-cs"/>
              </a:endParaRPr>
            </a:p>
          </p:txBody>
        </p:sp>
        <p:sp>
          <p:nvSpPr>
            <p:cNvPr id="20" name="Freeform 52">
              <a:extLst>
                <a:ext uri="{FF2B5EF4-FFF2-40B4-BE49-F238E27FC236}">
                  <a16:creationId xmlns:a16="http://schemas.microsoft.com/office/drawing/2014/main" id="{D3DF9623-4D71-31DD-BCE2-4FFCD9476346}"/>
                </a:ext>
              </a:extLst>
            </p:cNvPr>
            <p:cNvSpPr>
              <a:spLocks/>
            </p:cNvSpPr>
            <p:nvPr/>
          </p:nvSpPr>
          <p:spPr bwMode="auto">
            <a:xfrm>
              <a:off x="8137526" y="509588"/>
              <a:ext cx="66675" cy="101600"/>
            </a:xfrm>
            <a:custGeom>
              <a:avLst/>
              <a:gdLst>
                <a:gd name="T0" fmla="*/ 4 w 16"/>
                <a:gd name="T1" fmla="*/ 24 h 24"/>
                <a:gd name="T2" fmla="*/ 12 w 16"/>
                <a:gd name="T3" fmla="*/ 24 h 24"/>
                <a:gd name="T4" fmla="*/ 16 w 16"/>
                <a:gd name="T5" fmla="*/ 20 h 24"/>
                <a:gd name="T6" fmla="*/ 16 w 16"/>
                <a:gd name="T7" fmla="*/ 4 h 24"/>
                <a:gd name="T8" fmla="*/ 12 w 16"/>
                <a:gd name="T9" fmla="*/ 0 h 24"/>
                <a:gd name="T10" fmla="*/ 4 w 16"/>
                <a:gd name="T11" fmla="*/ 0 h 24"/>
                <a:gd name="T12" fmla="*/ 0 w 16"/>
                <a:gd name="T13" fmla="*/ 4 h 24"/>
                <a:gd name="T14" fmla="*/ 0 w 16"/>
                <a:gd name="T15" fmla="*/ 20 h 24"/>
                <a:gd name="T16" fmla="*/ 4 w 16"/>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4" y="24"/>
                  </a:moveTo>
                  <a:cubicBezTo>
                    <a:pt x="12" y="24"/>
                    <a:pt x="12" y="24"/>
                    <a:pt x="12" y="24"/>
                  </a:cubicBezTo>
                  <a:cubicBezTo>
                    <a:pt x="14" y="24"/>
                    <a:pt x="16" y="22"/>
                    <a:pt x="16" y="20"/>
                  </a:cubicBezTo>
                  <a:cubicBezTo>
                    <a:pt x="16" y="4"/>
                    <a:pt x="16" y="4"/>
                    <a:pt x="16" y="4"/>
                  </a:cubicBezTo>
                  <a:cubicBezTo>
                    <a:pt x="16" y="2"/>
                    <a:pt x="14" y="0"/>
                    <a:pt x="12" y="0"/>
                  </a:cubicBezTo>
                  <a:cubicBezTo>
                    <a:pt x="4" y="0"/>
                    <a:pt x="4" y="0"/>
                    <a:pt x="4" y="0"/>
                  </a:cubicBezTo>
                  <a:cubicBezTo>
                    <a:pt x="2" y="0"/>
                    <a:pt x="0" y="2"/>
                    <a:pt x="0" y="4"/>
                  </a:cubicBezTo>
                  <a:cubicBezTo>
                    <a:pt x="0" y="20"/>
                    <a:pt x="0" y="20"/>
                    <a:pt x="0" y="20"/>
                  </a:cubicBezTo>
                  <a:cubicBezTo>
                    <a:pt x="0" y="22"/>
                    <a:pt x="2" y="24"/>
                    <a:pt x="4" y="24"/>
                  </a:cubicBezTo>
                  <a:close/>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103C50"/>
                </a:solidFill>
                <a:effectLst/>
                <a:uLnTx/>
                <a:uFillTx/>
                <a:latin typeface="Barlow"/>
                <a:ea typeface="+mn-ea"/>
                <a:cs typeface="+mn-cs"/>
              </a:endParaRPr>
            </a:p>
          </p:txBody>
        </p:sp>
        <p:sp>
          <p:nvSpPr>
            <p:cNvPr id="21" name="Line 53">
              <a:extLst>
                <a:ext uri="{FF2B5EF4-FFF2-40B4-BE49-F238E27FC236}">
                  <a16:creationId xmlns:a16="http://schemas.microsoft.com/office/drawing/2014/main" id="{91ABB871-2C53-1C25-6407-425D10CC1721}"/>
                </a:ext>
              </a:extLst>
            </p:cNvPr>
            <p:cNvSpPr>
              <a:spLocks noChangeShapeType="1"/>
            </p:cNvSpPr>
            <p:nvPr/>
          </p:nvSpPr>
          <p:spPr bwMode="auto">
            <a:xfrm>
              <a:off x="8051801" y="492125"/>
              <a:ext cx="0" cy="1349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103C50"/>
                </a:solidFill>
                <a:effectLst/>
                <a:uLnTx/>
                <a:uFillTx/>
                <a:latin typeface="Barlow"/>
                <a:ea typeface="+mn-ea"/>
                <a:cs typeface="+mn-cs"/>
              </a:endParaRPr>
            </a:p>
          </p:txBody>
        </p:sp>
        <p:sp>
          <p:nvSpPr>
            <p:cNvPr id="22" name="Freeform 54">
              <a:extLst>
                <a:ext uri="{FF2B5EF4-FFF2-40B4-BE49-F238E27FC236}">
                  <a16:creationId xmlns:a16="http://schemas.microsoft.com/office/drawing/2014/main" id="{642119DA-10B6-C66F-C0B9-9CA97CB34511}"/>
                </a:ext>
              </a:extLst>
            </p:cNvPr>
            <p:cNvSpPr>
              <a:spLocks/>
            </p:cNvSpPr>
            <p:nvPr/>
          </p:nvSpPr>
          <p:spPr bwMode="auto">
            <a:xfrm>
              <a:off x="8051801" y="695325"/>
              <a:ext cx="68263" cy="101600"/>
            </a:xfrm>
            <a:custGeom>
              <a:avLst/>
              <a:gdLst>
                <a:gd name="T0" fmla="*/ 12 w 16"/>
                <a:gd name="T1" fmla="*/ 24 h 24"/>
                <a:gd name="T2" fmla="*/ 4 w 16"/>
                <a:gd name="T3" fmla="*/ 24 h 24"/>
                <a:gd name="T4" fmla="*/ 0 w 16"/>
                <a:gd name="T5" fmla="*/ 20 h 24"/>
                <a:gd name="T6" fmla="*/ 0 w 16"/>
                <a:gd name="T7" fmla="*/ 4 h 24"/>
                <a:gd name="T8" fmla="*/ 4 w 16"/>
                <a:gd name="T9" fmla="*/ 0 h 24"/>
                <a:gd name="T10" fmla="*/ 12 w 16"/>
                <a:gd name="T11" fmla="*/ 0 h 24"/>
                <a:gd name="T12" fmla="*/ 16 w 16"/>
                <a:gd name="T13" fmla="*/ 4 h 24"/>
                <a:gd name="T14" fmla="*/ 16 w 16"/>
                <a:gd name="T15" fmla="*/ 20 h 24"/>
                <a:gd name="T16" fmla="*/ 12 w 16"/>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12" y="24"/>
                  </a:moveTo>
                  <a:cubicBezTo>
                    <a:pt x="4" y="24"/>
                    <a:pt x="4" y="24"/>
                    <a:pt x="4" y="24"/>
                  </a:cubicBezTo>
                  <a:cubicBezTo>
                    <a:pt x="2" y="24"/>
                    <a:pt x="0" y="22"/>
                    <a:pt x="0" y="20"/>
                  </a:cubicBezTo>
                  <a:cubicBezTo>
                    <a:pt x="0" y="4"/>
                    <a:pt x="0" y="4"/>
                    <a:pt x="0" y="4"/>
                  </a:cubicBezTo>
                  <a:cubicBezTo>
                    <a:pt x="0" y="2"/>
                    <a:pt x="2" y="0"/>
                    <a:pt x="4" y="0"/>
                  </a:cubicBezTo>
                  <a:cubicBezTo>
                    <a:pt x="12" y="0"/>
                    <a:pt x="12" y="0"/>
                    <a:pt x="12" y="0"/>
                  </a:cubicBezTo>
                  <a:cubicBezTo>
                    <a:pt x="14" y="0"/>
                    <a:pt x="16" y="2"/>
                    <a:pt x="16" y="4"/>
                  </a:cubicBezTo>
                  <a:cubicBezTo>
                    <a:pt x="16" y="20"/>
                    <a:pt x="16" y="20"/>
                    <a:pt x="16" y="20"/>
                  </a:cubicBezTo>
                  <a:cubicBezTo>
                    <a:pt x="16" y="22"/>
                    <a:pt x="14" y="24"/>
                    <a:pt x="12" y="24"/>
                  </a:cubicBezTo>
                  <a:close/>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103C50"/>
                </a:solidFill>
                <a:effectLst/>
                <a:uLnTx/>
                <a:uFillTx/>
                <a:latin typeface="Barlow"/>
                <a:ea typeface="+mn-ea"/>
                <a:cs typeface="+mn-cs"/>
              </a:endParaRPr>
            </a:p>
          </p:txBody>
        </p:sp>
        <p:sp>
          <p:nvSpPr>
            <p:cNvPr id="23" name="Freeform 55">
              <a:extLst>
                <a:ext uri="{FF2B5EF4-FFF2-40B4-BE49-F238E27FC236}">
                  <a16:creationId xmlns:a16="http://schemas.microsoft.com/office/drawing/2014/main" id="{DFE24CAA-BF4E-626D-5241-9259078CA690}"/>
                </a:ext>
              </a:extLst>
            </p:cNvPr>
            <p:cNvSpPr>
              <a:spLocks/>
            </p:cNvSpPr>
            <p:nvPr/>
          </p:nvSpPr>
          <p:spPr bwMode="auto">
            <a:xfrm>
              <a:off x="8526463" y="746125"/>
              <a:ext cx="68263" cy="50800"/>
            </a:xfrm>
            <a:custGeom>
              <a:avLst/>
              <a:gdLst>
                <a:gd name="T0" fmla="*/ 16 w 16"/>
                <a:gd name="T1" fmla="*/ 4 h 12"/>
                <a:gd name="T2" fmla="*/ 16 w 16"/>
                <a:gd name="T3" fmla="*/ 8 h 12"/>
                <a:gd name="T4" fmla="*/ 12 w 16"/>
                <a:gd name="T5" fmla="*/ 12 h 12"/>
                <a:gd name="T6" fmla="*/ 4 w 16"/>
                <a:gd name="T7" fmla="*/ 12 h 12"/>
                <a:gd name="T8" fmla="*/ 0 w 16"/>
                <a:gd name="T9" fmla="*/ 8 h 12"/>
                <a:gd name="T10" fmla="*/ 0 w 16"/>
                <a:gd name="T11" fmla="*/ 0 h 12"/>
              </a:gdLst>
              <a:ahLst/>
              <a:cxnLst>
                <a:cxn ang="0">
                  <a:pos x="T0" y="T1"/>
                </a:cxn>
                <a:cxn ang="0">
                  <a:pos x="T2" y="T3"/>
                </a:cxn>
                <a:cxn ang="0">
                  <a:pos x="T4" y="T5"/>
                </a:cxn>
                <a:cxn ang="0">
                  <a:pos x="T6" y="T7"/>
                </a:cxn>
                <a:cxn ang="0">
                  <a:pos x="T8" y="T9"/>
                </a:cxn>
                <a:cxn ang="0">
                  <a:pos x="T10" y="T11"/>
                </a:cxn>
              </a:cxnLst>
              <a:rect l="0" t="0" r="r" b="b"/>
              <a:pathLst>
                <a:path w="16" h="12">
                  <a:moveTo>
                    <a:pt x="16" y="4"/>
                  </a:moveTo>
                  <a:cubicBezTo>
                    <a:pt x="16" y="8"/>
                    <a:pt x="16" y="8"/>
                    <a:pt x="16" y="8"/>
                  </a:cubicBezTo>
                  <a:cubicBezTo>
                    <a:pt x="16" y="10"/>
                    <a:pt x="14" y="12"/>
                    <a:pt x="12" y="12"/>
                  </a:cubicBezTo>
                  <a:cubicBezTo>
                    <a:pt x="4" y="12"/>
                    <a:pt x="4" y="12"/>
                    <a:pt x="4" y="12"/>
                  </a:cubicBezTo>
                  <a:cubicBezTo>
                    <a:pt x="2" y="12"/>
                    <a:pt x="0" y="10"/>
                    <a:pt x="0" y="8"/>
                  </a:cubicBezTo>
                  <a:cubicBezTo>
                    <a:pt x="0" y="0"/>
                    <a:pt x="0" y="0"/>
                    <a:pt x="0" y="0"/>
                  </a:cubicBez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103C50"/>
                </a:solidFill>
                <a:effectLst/>
                <a:uLnTx/>
                <a:uFillTx/>
                <a:latin typeface="Barlow"/>
                <a:ea typeface="+mn-ea"/>
                <a:cs typeface="+mn-cs"/>
              </a:endParaRPr>
            </a:p>
          </p:txBody>
        </p:sp>
        <p:sp>
          <p:nvSpPr>
            <p:cNvPr id="24" name="Freeform 56">
              <a:extLst>
                <a:ext uri="{FF2B5EF4-FFF2-40B4-BE49-F238E27FC236}">
                  <a16:creationId xmlns:a16="http://schemas.microsoft.com/office/drawing/2014/main" id="{35AE9E9F-F6D7-10DD-9062-6F5A466CF839}"/>
                </a:ext>
              </a:extLst>
            </p:cNvPr>
            <p:cNvSpPr>
              <a:spLocks/>
            </p:cNvSpPr>
            <p:nvPr/>
          </p:nvSpPr>
          <p:spPr bwMode="auto">
            <a:xfrm>
              <a:off x="8374063" y="746125"/>
              <a:ext cx="68263" cy="50800"/>
            </a:xfrm>
            <a:custGeom>
              <a:avLst/>
              <a:gdLst>
                <a:gd name="T0" fmla="*/ 16 w 16"/>
                <a:gd name="T1" fmla="*/ 0 h 12"/>
                <a:gd name="T2" fmla="*/ 16 w 16"/>
                <a:gd name="T3" fmla="*/ 8 h 12"/>
                <a:gd name="T4" fmla="*/ 12 w 16"/>
                <a:gd name="T5" fmla="*/ 12 h 12"/>
                <a:gd name="T6" fmla="*/ 4 w 16"/>
                <a:gd name="T7" fmla="*/ 12 h 12"/>
                <a:gd name="T8" fmla="*/ 0 w 16"/>
                <a:gd name="T9" fmla="*/ 8 h 12"/>
                <a:gd name="T10" fmla="*/ 0 w 16"/>
                <a:gd name="T11" fmla="*/ 0 h 12"/>
              </a:gdLst>
              <a:ahLst/>
              <a:cxnLst>
                <a:cxn ang="0">
                  <a:pos x="T0" y="T1"/>
                </a:cxn>
                <a:cxn ang="0">
                  <a:pos x="T2" y="T3"/>
                </a:cxn>
                <a:cxn ang="0">
                  <a:pos x="T4" y="T5"/>
                </a:cxn>
                <a:cxn ang="0">
                  <a:pos x="T6" y="T7"/>
                </a:cxn>
                <a:cxn ang="0">
                  <a:pos x="T8" y="T9"/>
                </a:cxn>
                <a:cxn ang="0">
                  <a:pos x="T10" y="T11"/>
                </a:cxn>
              </a:cxnLst>
              <a:rect l="0" t="0" r="r" b="b"/>
              <a:pathLst>
                <a:path w="16" h="12">
                  <a:moveTo>
                    <a:pt x="16" y="0"/>
                  </a:moveTo>
                  <a:cubicBezTo>
                    <a:pt x="16" y="8"/>
                    <a:pt x="16" y="8"/>
                    <a:pt x="16" y="8"/>
                  </a:cubicBezTo>
                  <a:cubicBezTo>
                    <a:pt x="16" y="10"/>
                    <a:pt x="14" y="12"/>
                    <a:pt x="12" y="12"/>
                  </a:cubicBezTo>
                  <a:cubicBezTo>
                    <a:pt x="4" y="12"/>
                    <a:pt x="4" y="12"/>
                    <a:pt x="4" y="12"/>
                  </a:cubicBezTo>
                  <a:cubicBezTo>
                    <a:pt x="2" y="12"/>
                    <a:pt x="0" y="10"/>
                    <a:pt x="0" y="8"/>
                  </a:cubicBezTo>
                  <a:cubicBezTo>
                    <a:pt x="0" y="0"/>
                    <a:pt x="0" y="0"/>
                    <a:pt x="0" y="0"/>
                  </a:cubicBez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103C50"/>
                </a:solidFill>
                <a:effectLst/>
                <a:uLnTx/>
                <a:uFillTx/>
                <a:latin typeface="Barlow"/>
                <a:ea typeface="+mn-ea"/>
                <a:cs typeface="+mn-cs"/>
              </a:endParaRPr>
            </a:p>
          </p:txBody>
        </p:sp>
        <p:sp>
          <p:nvSpPr>
            <p:cNvPr id="25" name="Line 57">
              <a:extLst>
                <a:ext uri="{FF2B5EF4-FFF2-40B4-BE49-F238E27FC236}">
                  <a16:creationId xmlns:a16="http://schemas.microsoft.com/office/drawing/2014/main" id="{7DA2E82F-4258-BC88-3747-BE92C1AE2A33}"/>
                </a:ext>
              </a:extLst>
            </p:cNvPr>
            <p:cNvSpPr>
              <a:spLocks noChangeShapeType="1"/>
            </p:cNvSpPr>
            <p:nvPr/>
          </p:nvSpPr>
          <p:spPr bwMode="auto">
            <a:xfrm>
              <a:off x="8204201" y="679450"/>
              <a:ext cx="0" cy="1349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103C50"/>
                </a:solidFill>
                <a:effectLst/>
                <a:uLnTx/>
                <a:uFillTx/>
                <a:latin typeface="Barlow"/>
                <a:ea typeface="+mn-ea"/>
                <a:cs typeface="+mn-cs"/>
              </a:endParaRPr>
            </a:p>
          </p:txBody>
        </p:sp>
        <p:sp>
          <p:nvSpPr>
            <p:cNvPr id="26" name="Line 58">
              <a:extLst>
                <a:ext uri="{FF2B5EF4-FFF2-40B4-BE49-F238E27FC236}">
                  <a16:creationId xmlns:a16="http://schemas.microsoft.com/office/drawing/2014/main" id="{967D501F-4A6E-780E-D915-F0A111BA2017}"/>
                </a:ext>
              </a:extLst>
            </p:cNvPr>
            <p:cNvSpPr>
              <a:spLocks noChangeShapeType="1"/>
            </p:cNvSpPr>
            <p:nvPr/>
          </p:nvSpPr>
          <p:spPr bwMode="auto">
            <a:xfrm>
              <a:off x="8289926" y="695325"/>
              <a:ext cx="0" cy="11906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103C50"/>
                </a:solidFill>
                <a:effectLst/>
                <a:uLnTx/>
                <a:uFillTx/>
                <a:latin typeface="Barlow"/>
                <a:ea typeface="+mn-ea"/>
                <a:cs typeface="+mn-cs"/>
              </a:endParaRPr>
            </a:p>
          </p:txBody>
        </p:sp>
        <p:sp>
          <p:nvSpPr>
            <p:cNvPr id="27" name="Oval 59">
              <a:extLst>
                <a:ext uri="{FF2B5EF4-FFF2-40B4-BE49-F238E27FC236}">
                  <a16:creationId xmlns:a16="http://schemas.microsoft.com/office/drawing/2014/main" id="{3611A84D-71A4-05F5-27E1-609C4CA869ED}"/>
                </a:ext>
              </a:extLst>
            </p:cNvPr>
            <p:cNvSpPr>
              <a:spLocks noChangeArrowheads="1"/>
            </p:cNvSpPr>
            <p:nvPr/>
          </p:nvSpPr>
          <p:spPr bwMode="auto">
            <a:xfrm>
              <a:off x="8289926" y="406400"/>
              <a:ext cx="304800" cy="306388"/>
            </a:xfrm>
            <a:prstGeom prst="ellipse">
              <a:avLst/>
            </a:pr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103C50"/>
                </a:solidFill>
                <a:effectLst/>
                <a:uLnTx/>
                <a:uFillTx/>
                <a:latin typeface="Barlow"/>
                <a:ea typeface="+mn-ea"/>
                <a:cs typeface="+mn-cs"/>
              </a:endParaRPr>
            </a:p>
          </p:txBody>
        </p:sp>
        <p:sp>
          <p:nvSpPr>
            <p:cNvPr id="28" name="Freeform 60">
              <a:extLst>
                <a:ext uri="{FF2B5EF4-FFF2-40B4-BE49-F238E27FC236}">
                  <a16:creationId xmlns:a16="http://schemas.microsoft.com/office/drawing/2014/main" id="{BBD50B0F-D5FB-8497-17ED-C3A85ED19ACE}"/>
                </a:ext>
              </a:extLst>
            </p:cNvPr>
            <p:cNvSpPr>
              <a:spLocks/>
            </p:cNvSpPr>
            <p:nvPr/>
          </p:nvSpPr>
          <p:spPr bwMode="auto">
            <a:xfrm>
              <a:off x="8442326" y="509588"/>
              <a:ext cx="68263" cy="101600"/>
            </a:xfrm>
            <a:custGeom>
              <a:avLst/>
              <a:gdLst>
                <a:gd name="T0" fmla="*/ 12 w 16"/>
                <a:gd name="T1" fmla="*/ 24 h 24"/>
                <a:gd name="T2" fmla="*/ 4 w 16"/>
                <a:gd name="T3" fmla="*/ 24 h 24"/>
                <a:gd name="T4" fmla="*/ 0 w 16"/>
                <a:gd name="T5" fmla="*/ 20 h 24"/>
                <a:gd name="T6" fmla="*/ 0 w 16"/>
                <a:gd name="T7" fmla="*/ 4 h 24"/>
                <a:gd name="T8" fmla="*/ 4 w 16"/>
                <a:gd name="T9" fmla="*/ 0 h 24"/>
                <a:gd name="T10" fmla="*/ 12 w 16"/>
                <a:gd name="T11" fmla="*/ 0 h 24"/>
                <a:gd name="T12" fmla="*/ 16 w 16"/>
                <a:gd name="T13" fmla="*/ 4 h 24"/>
                <a:gd name="T14" fmla="*/ 16 w 16"/>
                <a:gd name="T15" fmla="*/ 20 h 24"/>
                <a:gd name="T16" fmla="*/ 12 w 16"/>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12" y="24"/>
                  </a:moveTo>
                  <a:cubicBezTo>
                    <a:pt x="4" y="24"/>
                    <a:pt x="4" y="24"/>
                    <a:pt x="4" y="24"/>
                  </a:cubicBezTo>
                  <a:cubicBezTo>
                    <a:pt x="2" y="24"/>
                    <a:pt x="0" y="22"/>
                    <a:pt x="0" y="20"/>
                  </a:cubicBezTo>
                  <a:cubicBezTo>
                    <a:pt x="0" y="4"/>
                    <a:pt x="0" y="4"/>
                    <a:pt x="0" y="4"/>
                  </a:cubicBezTo>
                  <a:cubicBezTo>
                    <a:pt x="0" y="2"/>
                    <a:pt x="2" y="0"/>
                    <a:pt x="4" y="0"/>
                  </a:cubicBezTo>
                  <a:cubicBezTo>
                    <a:pt x="12" y="0"/>
                    <a:pt x="12" y="0"/>
                    <a:pt x="12" y="0"/>
                  </a:cubicBezTo>
                  <a:cubicBezTo>
                    <a:pt x="14" y="0"/>
                    <a:pt x="16" y="2"/>
                    <a:pt x="16" y="4"/>
                  </a:cubicBezTo>
                  <a:cubicBezTo>
                    <a:pt x="16" y="20"/>
                    <a:pt x="16" y="20"/>
                    <a:pt x="16" y="20"/>
                  </a:cubicBezTo>
                  <a:cubicBezTo>
                    <a:pt x="16" y="22"/>
                    <a:pt x="14" y="24"/>
                    <a:pt x="12" y="24"/>
                  </a:cubicBezTo>
                  <a:close/>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103C50"/>
                </a:solidFill>
                <a:effectLst/>
                <a:uLnTx/>
                <a:uFillTx/>
                <a:latin typeface="Barlow"/>
                <a:ea typeface="+mn-ea"/>
                <a:cs typeface="+mn-cs"/>
              </a:endParaRPr>
            </a:p>
          </p:txBody>
        </p:sp>
        <p:sp>
          <p:nvSpPr>
            <p:cNvPr id="29" name="Line 61">
              <a:extLst>
                <a:ext uri="{FF2B5EF4-FFF2-40B4-BE49-F238E27FC236}">
                  <a16:creationId xmlns:a16="http://schemas.microsoft.com/office/drawing/2014/main" id="{DE5124F1-576F-2D88-BC95-99438C2245D6}"/>
                </a:ext>
              </a:extLst>
            </p:cNvPr>
            <p:cNvSpPr>
              <a:spLocks noChangeShapeType="1"/>
            </p:cNvSpPr>
            <p:nvPr/>
          </p:nvSpPr>
          <p:spPr bwMode="auto">
            <a:xfrm>
              <a:off x="8374063" y="492125"/>
              <a:ext cx="0" cy="1349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103C50"/>
                </a:solidFill>
                <a:effectLst/>
                <a:uLnTx/>
                <a:uFillTx/>
                <a:latin typeface="Barlow"/>
                <a:ea typeface="+mn-ea"/>
                <a:cs typeface="+mn-cs"/>
              </a:endParaRPr>
            </a:p>
          </p:txBody>
        </p:sp>
        <p:sp>
          <p:nvSpPr>
            <p:cNvPr id="30" name="Line 62">
              <a:extLst>
                <a:ext uri="{FF2B5EF4-FFF2-40B4-BE49-F238E27FC236}">
                  <a16:creationId xmlns:a16="http://schemas.microsoft.com/office/drawing/2014/main" id="{A1E92B4B-B4A9-D9AF-FD83-F917767E6F7C}"/>
                </a:ext>
              </a:extLst>
            </p:cNvPr>
            <p:cNvSpPr>
              <a:spLocks noChangeShapeType="1"/>
            </p:cNvSpPr>
            <p:nvPr/>
          </p:nvSpPr>
          <p:spPr bwMode="auto">
            <a:xfrm>
              <a:off x="8543926" y="661988"/>
              <a:ext cx="134938" cy="1349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103C50"/>
                </a:solidFill>
                <a:effectLst/>
                <a:uLnTx/>
                <a:uFillTx/>
                <a:latin typeface="Barlow"/>
                <a:ea typeface="+mn-ea"/>
                <a:cs typeface="+mn-cs"/>
              </a:endParaRPr>
            </a:p>
          </p:txBody>
        </p:sp>
      </p:grpSp>
      <p:sp>
        <p:nvSpPr>
          <p:cNvPr id="35" name="Q10_Moyenne">
            <a:extLst>
              <a:ext uri="{FF2B5EF4-FFF2-40B4-BE49-F238E27FC236}">
                <a16:creationId xmlns:a16="http://schemas.microsoft.com/office/drawing/2014/main" id="{1323F0B0-218D-C1E9-75BB-7C8F0CBEC760}"/>
              </a:ext>
            </a:extLst>
          </p:cNvPr>
          <p:cNvSpPr txBox="1"/>
          <p:nvPr/>
        </p:nvSpPr>
        <p:spPr>
          <a:xfrm>
            <a:off x="1936504" y="2171436"/>
            <a:ext cx="540000" cy="540000"/>
          </a:xfrm>
          <a:prstGeom prst="ellipse">
            <a:avLst/>
          </a:prstGeom>
          <a:solidFill>
            <a:schemeClr val="tx2"/>
          </a:solidFill>
          <a:ln>
            <a:solidFill>
              <a:schemeClr val="tx2"/>
            </a:solidFill>
          </a:ln>
        </p:spPr>
        <p:txBody>
          <a:bodyPr wrap="none" rtlCol="0" anchor="ctr" anchorCtr="1">
            <a:noAutofit/>
          </a:bodyPr>
          <a:lstStyle>
            <a:defPPr>
              <a:defRPr lang="fr-FR"/>
            </a:defPPr>
            <a:lvl1pPr>
              <a:defRPr sz="28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Barlow"/>
                <a:ea typeface="+mn-ea"/>
                <a:cs typeface="+mn-cs"/>
              </a:rPr>
              <a:t>8,8</a:t>
            </a:r>
            <a:endParaRPr kumimoji="0" lang="en-GB" sz="2400" b="1" i="0" u="none" strike="noStrike" kern="1200" cap="none" spc="0" normalizeH="0" baseline="0" noProof="0" dirty="0">
              <a:ln>
                <a:noFill/>
              </a:ln>
              <a:solidFill>
                <a:prstClr val="white"/>
              </a:solidFill>
              <a:effectLst/>
              <a:uLnTx/>
              <a:uFillTx/>
              <a:latin typeface="Barlow"/>
              <a:ea typeface="+mn-ea"/>
              <a:cs typeface="+mn-cs"/>
            </a:endParaRPr>
          </a:p>
        </p:txBody>
      </p:sp>
      <p:sp>
        <p:nvSpPr>
          <p:cNvPr id="36" name="Q13.1_Moyenne">
            <a:extLst>
              <a:ext uri="{FF2B5EF4-FFF2-40B4-BE49-F238E27FC236}">
                <a16:creationId xmlns:a16="http://schemas.microsoft.com/office/drawing/2014/main" id="{C7047578-8DCA-5194-A2F6-2F5D00E75878}"/>
              </a:ext>
            </a:extLst>
          </p:cNvPr>
          <p:cNvSpPr txBox="1"/>
          <p:nvPr/>
        </p:nvSpPr>
        <p:spPr>
          <a:xfrm>
            <a:off x="1936504" y="2800842"/>
            <a:ext cx="540000" cy="540000"/>
          </a:xfrm>
          <a:prstGeom prst="ellipse">
            <a:avLst/>
          </a:prstGeom>
          <a:solidFill>
            <a:schemeClr val="tx2"/>
          </a:solidFill>
          <a:ln>
            <a:solidFill>
              <a:schemeClr val="tx2"/>
            </a:solidFill>
          </a:ln>
        </p:spPr>
        <p:txBody>
          <a:bodyPr wrap="none" rtlCol="0" anchor="ctr" anchorCtr="1">
            <a:noAutofit/>
          </a:bodyPr>
          <a:lstStyle>
            <a:defPPr>
              <a:defRPr lang="fr-FR"/>
            </a:defPPr>
            <a:lvl1pPr>
              <a:defRPr sz="28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Barlow"/>
                <a:ea typeface="+mn-ea"/>
                <a:cs typeface="+mn-cs"/>
              </a:rPr>
              <a:t>8,9</a:t>
            </a:r>
            <a:endParaRPr kumimoji="0" lang="en-GB" sz="2400" b="1" i="0" u="none" strike="noStrike" kern="1200" cap="none" spc="0" normalizeH="0" baseline="0" noProof="0" dirty="0">
              <a:ln>
                <a:noFill/>
              </a:ln>
              <a:solidFill>
                <a:prstClr val="white"/>
              </a:solidFill>
              <a:effectLst/>
              <a:uLnTx/>
              <a:uFillTx/>
              <a:latin typeface="Barlow"/>
              <a:ea typeface="+mn-ea"/>
              <a:cs typeface="+mn-cs"/>
            </a:endParaRPr>
          </a:p>
        </p:txBody>
      </p:sp>
      <p:sp>
        <p:nvSpPr>
          <p:cNvPr id="37" name="ZoneTexte 36">
            <a:extLst>
              <a:ext uri="{FF2B5EF4-FFF2-40B4-BE49-F238E27FC236}">
                <a16:creationId xmlns:a16="http://schemas.microsoft.com/office/drawing/2014/main" id="{EB6D99A5-A71B-6900-5E53-786A5654ECEE}"/>
              </a:ext>
            </a:extLst>
          </p:cNvPr>
          <p:cNvSpPr txBox="1"/>
          <p:nvPr/>
        </p:nvSpPr>
        <p:spPr>
          <a:xfrm>
            <a:off x="1529075" y="1929939"/>
            <a:ext cx="1368000" cy="16158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009D9C"/>
                </a:solidFill>
                <a:effectLst/>
                <a:uLnTx/>
                <a:uFillTx/>
                <a:latin typeface="Barlow"/>
                <a:ea typeface="+mn-ea"/>
                <a:cs typeface="+mn-cs"/>
              </a:rPr>
              <a:t>Moyenne (/10)</a:t>
            </a:r>
            <a:endParaRPr kumimoji="0" lang="fr-FR" sz="1050" b="1" i="0" u="none" strike="noStrike" kern="1200" cap="none" spc="0" normalizeH="0" baseline="0" noProof="0" dirty="0">
              <a:ln>
                <a:noFill/>
              </a:ln>
              <a:solidFill>
                <a:srgbClr val="009D9C"/>
              </a:solidFill>
              <a:effectLst/>
              <a:uLnTx/>
              <a:uFillTx/>
              <a:latin typeface="Barlow"/>
              <a:ea typeface="+mn-ea"/>
              <a:cs typeface="+mn-cs"/>
            </a:endParaRPr>
          </a:p>
        </p:txBody>
      </p:sp>
      <p:sp>
        <p:nvSpPr>
          <p:cNvPr id="38" name="ZoneTexte 37">
            <a:extLst>
              <a:ext uri="{FF2B5EF4-FFF2-40B4-BE49-F238E27FC236}">
                <a16:creationId xmlns:a16="http://schemas.microsoft.com/office/drawing/2014/main" id="{7E9490AC-3162-6212-9FC1-389C8F5BBE88}"/>
              </a:ext>
            </a:extLst>
          </p:cNvPr>
          <p:cNvSpPr txBox="1"/>
          <p:nvPr/>
        </p:nvSpPr>
        <p:spPr>
          <a:xfrm>
            <a:off x="644615" y="2941524"/>
            <a:ext cx="1205189" cy="32316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a:ln>
                  <a:noFill/>
                </a:ln>
                <a:solidFill>
                  <a:srgbClr val="2F469C"/>
                </a:solidFill>
                <a:effectLst/>
                <a:uLnTx/>
                <a:uFillTx/>
                <a:latin typeface="Barlow"/>
                <a:ea typeface="+mn-ea"/>
                <a:cs typeface="+mn-cs"/>
              </a:rPr>
              <a:t>Bonne conciliation vie pro vs familiale</a:t>
            </a:r>
          </a:p>
        </p:txBody>
      </p:sp>
      <p:sp>
        <p:nvSpPr>
          <p:cNvPr id="43" name="ZoneTexte 42">
            <a:extLst>
              <a:ext uri="{FF2B5EF4-FFF2-40B4-BE49-F238E27FC236}">
                <a16:creationId xmlns:a16="http://schemas.microsoft.com/office/drawing/2014/main" id="{DF7BE303-0DDC-748B-A911-B52B840F289B}"/>
              </a:ext>
            </a:extLst>
          </p:cNvPr>
          <p:cNvSpPr txBox="1"/>
          <p:nvPr/>
        </p:nvSpPr>
        <p:spPr>
          <a:xfrm>
            <a:off x="498760" y="3828815"/>
            <a:ext cx="1205189" cy="16158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2F469C"/>
                </a:solidFill>
                <a:effectLst/>
                <a:uLnTx/>
                <a:uFillTx/>
                <a:latin typeface="Barlow"/>
                <a:ea typeface="+mn-ea"/>
                <a:cs typeface="+mn-cs"/>
              </a:rPr>
              <a:t>Le personnel</a:t>
            </a:r>
          </a:p>
        </p:txBody>
      </p:sp>
      <p:sp>
        <p:nvSpPr>
          <p:cNvPr id="44" name="ZoneTexte 43">
            <a:extLst>
              <a:ext uri="{FF2B5EF4-FFF2-40B4-BE49-F238E27FC236}">
                <a16:creationId xmlns:a16="http://schemas.microsoft.com/office/drawing/2014/main" id="{58EE1C92-EE2E-C955-9418-5464AE1DAEC7}"/>
              </a:ext>
            </a:extLst>
          </p:cNvPr>
          <p:cNvSpPr txBox="1"/>
          <p:nvPr/>
        </p:nvSpPr>
        <p:spPr>
          <a:xfrm>
            <a:off x="435041" y="4421432"/>
            <a:ext cx="1332627" cy="16158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a:ln>
                  <a:noFill/>
                </a:ln>
                <a:solidFill>
                  <a:srgbClr val="2F469C"/>
                </a:solidFill>
                <a:effectLst/>
                <a:uLnTx/>
                <a:uFillTx/>
                <a:latin typeface="Barlow"/>
                <a:ea typeface="+mn-ea"/>
                <a:cs typeface="+mn-cs"/>
              </a:rPr>
              <a:t>L’établissement</a:t>
            </a:r>
          </a:p>
        </p:txBody>
      </p:sp>
      <p:sp>
        <p:nvSpPr>
          <p:cNvPr id="53" name="ZoneTexte 52">
            <a:extLst>
              <a:ext uri="{FF2B5EF4-FFF2-40B4-BE49-F238E27FC236}">
                <a16:creationId xmlns:a16="http://schemas.microsoft.com/office/drawing/2014/main" id="{ABCD4CFF-7F5A-3C1A-3FD5-297AA233BF16}"/>
              </a:ext>
            </a:extLst>
          </p:cNvPr>
          <p:cNvSpPr txBox="1"/>
          <p:nvPr/>
        </p:nvSpPr>
        <p:spPr>
          <a:xfrm>
            <a:off x="7529923" y="1925955"/>
            <a:ext cx="4446923" cy="3901444"/>
          </a:xfrm>
          <a:prstGeom prst="rect">
            <a:avLst/>
          </a:prstGeom>
          <a:solidFill>
            <a:schemeClr val="bg1"/>
          </a:solidFill>
          <a:ln w="28575">
            <a:noFill/>
          </a:ln>
        </p:spPr>
        <p:txBody>
          <a:bodyPr wrap="square" rtlCol="0">
            <a:no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fr-FR" sz="1200" b="1" i="0" u="none" strike="noStrike" kern="1200" cap="none" spc="0" normalizeH="0" baseline="0" noProof="0" dirty="0">
                <a:ln>
                  <a:noFill/>
                </a:ln>
                <a:solidFill>
                  <a:srgbClr val="000000"/>
                </a:solidFill>
                <a:effectLst/>
                <a:uLnTx/>
                <a:uFillTx/>
                <a:latin typeface="Barlow"/>
                <a:ea typeface="+mn-ea"/>
                <a:cs typeface="+mn-cs"/>
              </a:rPr>
              <a:t>Une confiance renouvelée </a:t>
            </a:r>
            <a:r>
              <a:rPr kumimoji="0" lang="fr-FR" sz="1200" b="0" i="0" u="none" strike="noStrike" kern="1200" cap="none" spc="0" normalizeH="0" baseline="0" noProof="0" dirty="0">
                <a:ln>
                  <a:noFill/>
                </a:ln>
                <a:solidFill>
                  <a:srgbClr val="000000"/>
                </a:solidFill>
                <a:effectLst/>
                <a:uLnTx/>
                <a:uFillTx/>
                <a:latin typeface="Barlow"/>
                <a:ea typeface="+mn-ea"/>
                <a:cs typeface="+mn-cs"/>
              </a:rPr>
              <a:t>lorsqu'ils laissent leur(s) enfant(s) :</a:t>
            </a:r>
          </a:p>
          <a:p>
            <a:pPr marL="442913" marR="0" lvl="1" indent="-1793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none" strike="noStrike" kern="1200" cap="none" spc="0" normalizeH="0" baseline="0" noProof="0" dirty="0">
                <a:ln>
                  <a:noFill/>
                </a:ln>
                <a:solidFill>
                  <a:srgbClr val="000000"/>
                </a:solidFill>
                <a:effectLst/>
                <a:uLnTx/>
                <a:uFillTx/>
                <a:latin typeface="Barlow"/>
                <a:ea typeface="+mn-ea"/>
                <a:cs typeface="+mn-cs"/>
              </a:rPr>
              <a:t>8,8/10</a:t>
            </a:r>
            <a:r>
              <a:rPr kumimoji="0" lang="fr-FR" sz="1200" b="0" i="0" u="none" strike="noStrike" kern="1200" cap="none" spc="0" normalizeH="0" baseline="0" noProof="0" dirty="0">
                <a:ln>
                  <a:noFill/>
                </a:ln>
                <a:solidFill>
                  <a:srgbClr val="000000"/>
                </a:solidFill>
                <a:effectLst/>
                <a:uLnTx/>
                <a:uFillTx/>
                <a:latin typeface="Barlow"/>
                <a:ea typeface="+mn-ea"/>
                <a:cs typeface="+mn-cs"/>
              </a:rPr>
              <a:t> de moyenne </a:t>
            </a:r>
          </a:p>
          <a:p>
            <a:pPr marL="442913" marR="0" lvl="1" indent="-1793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none" strike="noStrike" kern="1200" cap="none" spc="0" normalizeH="0" baseline="0" noProof="0" dirty="0">
                <a:ln>
                  <a:noFill/>
                </a:ln>
                <a:solidFill>
                  <a:srgbClr val="000000"/>
                </a:solidFill>
                <a:effectLst/>
                <a:uLnTx/>
                <a:uFillTx/>
                <a:latin typeface="Barlow"/>
                <a:ea typeface="+mn-ea"/>
                <a:cs typeface="+mn-cs"/>
              </a:rPr>
              <a:t>86%</a:t>
            </a:r>
            <a:r>
              <a:rPr kumimoji="0" lang="fr-FR" sz="1200" b="0" i="0" u="none" strike="noStrike" kern="1200" cap="none" spc="0" normalizeH="0" baseline="0" noProof="0" dirty="0">
                <a:ln>
                  <a:noFill/>
                </a:ln>
                <a:solidFill>
                  <a:srgbClr val="000000"/>
                </a:solidFill>
                <a:effectLst/>
                <a:uLnTx/>
                <a:uFillTx/>
                <a:latin typeface="Barlow"/>
                <a:ea typeface="+mn-ea"/>
                <a:cs typeface="+mn-cs"/>
              </a:rPr>
              <a:t> des parents donnant une note de 8 ou plus</a:t>
            </a:r>
          </a:p>
          <a:p>
            <a:pPr marL="0" marR="0" lvl="0" indent="-193675" algn="just"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000000"/>
              </a:solidFill>
              <a:effectLst/>
              <a:uLnTx/>
              <a:uFillTx/>
              <a:latin typeface="Barlow"/>
              <a:ea typeface="+mn-ea"/>
              <a:cs typeface="+mn-cs"/>
            </a:endParaRP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Barlow"/>
                <a:ea typeface="+mn-ea"/>
                <a:cs typeface="+mn-cs"/>
              </a:rPr>
              <a:t>Et </a:t>
            </a:r>
            <a:r>
              <a:rPr kumimoji="0" lang="fr-FR" sz="1200" b="1" i="0" u="none" strike="noStrike" kern="1200" cap="none" spc="0" normalizeH="0" baseline="0" noProof="0" dirty="0">
                <a:ln>
                  <a:noFill/>
                </a:ln>
                <a:solidFill>
                  <a:srgbClr val="000000"/>
                </a:solidFill>
                <a:effectLst/>
                <a:uLnTx/>
                <a:uFillTx/>
                <a:latin typeface="Barlow"/>
                <a:ea typeface="+mn-ea"/>
                <a:cs typeface="+mn-cs"/>
              </a:rPr>
              <a:t>permettant de concilier travail et famille</a:t>
            </a:r>
            <a:r>
              <a:rPr kumimoji="0" lang="fr-FR" sz="1200" b="0" i="0" u="none" strike="noStrike" kern="1200" cap="none" spc="0" normalizeH="0" baseline="0" noProof="0" dirty="0">
                <a:ln>
                  <a:noFill/>
                </a:ln>
                <a:solidFill>
                  <a:srgbClr val="000000"/>
                </a:solidFill>
                <a:effectLst/>
                <a:uLnTx/>
                <a:uFillTx/>
                <a:latin typeface="Barlow"/>
                <a:ea typeface="+mn-ea"/>
                <a:cs typeface="+mn-cs"/>
              </a:rPr>
              <a:t> :</a:t>
            </a:r>
          </a:p>
          <a:p>
            <a:pPr marL="442913" marR="0" lvl="1" indent="-1793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none" strike="noStrike" kern="1200" cap="none" spc="0" normalizeH="0" baseline="0" noProof="0" dirty="0">
                <a:ln>
                  <a:noFill/>
                </a:ln>
                <a:solidFill>
                  <a:srgbClr val="000000"/>
                </a:solidFill>
                <a:effectLst/>
                <a:uLnTx/>
                <a:uFillTx/>
                <a:latin typeface="Barlow"/>
                <a:ea typeface="+mn-ea"/>
                <a:cs typeface="+mn-cs"/>
              </a:rPr>
              <a:t>8,9/10 </a:t>
            </a:r>
            <a:r>
              <a:rPr kumimoji="0" lang="fr-FR" sz="1200" b="0" i="0" u="none" strike="noStrike" kern="1200" cap="none" spc="0" normalizeH="0" baseline="0" noProof="0" dirty="0">
                <a:ln>
                  <a:noFill/>
                </a:ln>
                <a:solidFill>
                  <a:srgbClr val="000000"/>
                </a:solidFill>
                <a:effectLst/>
                <a:uLnTx/>
                <a:uFillTx/>
                <a:latin typeface="Barlow"/>
                <a:ea typeface="+mn-ea"/>
                <a:cs typeface="+mn-cs"/>
              </a:rPr>
              <a:t>de moyenne</a:t>
            </a:r>
          </a:p>
          <a:p>
            <a:pPr marL="442913" marR="0" lvl="1" indent="-1793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none" strike="noStrike" kern="1200" cap="none" spc="0" normalizeH="0" baseline="0" noProof="0" dirty="0">
                <a:ln>
                  <a:noFill/>
                </a:ln>
                <a:solidFill>
                  <a:srgbClr val="000000"/>
                </a:solidFill>
                <a:effectLst/>
                <a:uLnTx/>
                <a:uFillTx/>
                <a:latin typeface="Barlow"/>
                <a:ea typeface="+mn-ea"/>
                <a:cs typeface="+mn-cs"/>
              </a:rPr>
              <a:t>86% </a:t>
            </a:r>
            <a:r>
              <a:rPr kumimoji="0" lang="fr-FR" sz="1200" b="0" i="0" u="none" strike="noStrike" kern="1200" cap="none" spc="0" normalizeH="0" baseline="0" noProof="0" dirty="0">
                <a:ln>
                  <a:noFill/>
                </a:ln>
                <a:solidFill>
                  <a:srgbClr val="000000"/>
                </a:solidFill>
                <a:effectLst/>
                <a:uLnTx/>
                <a:uFillTx/>
                <a:latin typeface="Barlow"/>
                <a:ea typeface="+mn-ea"/>
                <a:cs typeface="+mn-cs"/>
              </a:rPr>
              <a:t>des parents donnant une note de 8 ou plus</a:t>
            </a:r>
          </a:p>
          <a:p>
            <a:pPr marL="442913" marR="0" lvl="1" indent="-1793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200" b="0" i="0" u="none" strike="noStrike" kern="1200" cap="none" spc="0" normalizeH="0" baseline="0" noProof="0" dirty="0">
              <a:ln>
                <a:noFill/>
              </a:ln>
              <a:solidFill>
                <a:srgbClr val="000000"/>
              </a:solidFill>
              <a:effectLst/>
              <a:uLnTx/>
              <a:uFillTx/>
              <a:latin typeface="Barlow"/>
              <a:ea typeface="+mn-ea"/>
              <a:cs typeface="+mn-cs"/>
            </a:endParaRPr>
          </a:p>
          <a:p>
            <a:pPr marL="0" marR="0" lvl="0" indent="-193675" algn="just"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Barlow"/>
                <a:ea typeface="+mn-ea"/>
                <a:cs typeface="+mn-cs"/>
              </a:rPr>
              <a:t>Des </a:t>
            </a:r>
            <a:r>
              <a:rPr kumimoji="0" lang="fr-FR" sz="1200" b="1" i="0" u="none" strike="noStrike" kern="1200" cap="none" spc="0" normalizeH="0" baseline="0" noProof="0" dirty="0">
                <a:ln>
                  <a:noFill/>
                </a:ln>
                <a:solidFill>
                  <a:srgbClr val="000000"/>
                </a:solidFill>
                <a:effectLst/>
                <a:uLnTx/>
                <a:uFillTx/>
                <a:latin typeface="Barlow"/>
                <a:ea typeface="+mn-ea"/>
                <a:cs typeface="+mn-cs"/>
              </a:rPr>
              <a:t>enfants heureux </a:t>
            </a:r>
            <a:r>
              <a:rPr kumimoji="0" lang="fr-FR" sz="1200" b="0" i="0" u="none" strike="noStrike" kern="1200" cap="none" spc="0" normalizeH="0" baseline="0" noProof="0" dirty="0">
                <a:ln>
                  <a:noFill/>
                </a:ln>
                <a:solidFill>
                  <a:srgbClr val="000000"/>
                </a:solidFill>
                <a:effectLst/>
                <a:uLnTx/>
                <a:uFillTx/>
                <a:latin typeface="Barlow"/>
                <a:ea typeface="+mn-ea"/>
                <a:cs typeface="+mn-cs"/>
              </a:rPr>
              <a:t>d’aller à la crèche :</a:t>
            </a:r>
          </a:p>
          <a:p>
            <a:pPr marL="442913" marR="0" lvl="1" indent="-1793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none" strike="noStrike" kern="1200" cap="none" spc="0" normalizeH="0" baseline="0" noProof="0" dirty="0">
                <a:ln>
                  <a:noFill/>
                </a:ln>
                <a:solidFill>
                  <a:srgbClr val="000000"/>
                </a:solidFill>
                <a:effectLst/>
                <a:uLnTx/>
                <a:uFillTx/>
                <a:latin typeface="Barlow"/>
                <a:ea typeface="+mn-ea"/>
                <a:cs typeface="+mn-cs"/>
              </a:rPr>
              <a:t>96%</a:t>
            </a:r>
            <a:r>
              <a:rPr kumimoji="0" lang="fr-FR" sz="1200" b="0" i="0" u="none" strike="noStrike" kern="1200" cap="none" spc="0" normalizeH="0" baseline="0" noProof="0" dirty="0">
                <a:ln>
                  <a:noFill/>
                </a:ln>
                <a:solidFill>
                  <a:srgbClr val="000000"/>
                </a:solidFill>
                <a:effectLst/>
                <a:uLnTx/>
                <a:uFillTx/>
                <a:latin typeface="Barlow"/>
                <a:ea typeface="+mn-ea"/>
                <a:cs typeface="+mn-cs"/>
              </a:rPr>
              <a:t> des parents ont ce sentiment</a:t>
            </a:r>
          </a:p>
          <a:p>
            <a:pPr marL="442913" marR="0" lvl="1" indent="-1793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000000"/>
                </a:solidFill>
                <a:effectLst/>
                <a:uLnTx/>
                <a:uFillTx/>
                <a:latin typeface="Barlow"/>
                <a:ea typeface="+mn-ea"/>
                <a:cs typeface="+mn-cs"/>
              </a:rPr>
              <a:t>Plus de </a:t>
            </a:r>
            <a:r>
              <a:rPr lang="fr-FR" sz="1200" b="1" dirty="0">
                <a:solidFill>
                  <a:srgbClr val="000000"/>
                </a:solidFill>
                <a:latin typeface="Barlow"/>
              </a:rPr>
              <a:t>6</a:t>
            </a:r>
            <a:r>
              <a:rPr kumimoji="0" lang="fr-FR" sz="1200" b="1" i="0" u="none" strike="noStrike" kern="1200" cap="none" spc="0" normalizeH="0" baseline="0" noProof="0" dirty="0">
                <a:ln>
                  <a:noFill/>
                </a:ln>
                <a:solidFill>
                  <a:srgbClr val="000000"/>
                </a:solidFill>
                <a:effectLst/>
                <a:uLnTx/>
                <a:uFillTx/>
                <a:latin typeface="Barlow"/>
                <a:ea typeface="+mn-ea"/>
                <a:cs typeface="+mn-cs"/>
              </a:rPr>
              <a:t> parents sur 10 </a:t>
            </a:r>
            <a:r>
              <a:rPr kumimoji="0" lang="fr-FR" sz="1200" b="0" i="0" u="none" strike="noStrike" kern="1200" cap="none" spc="0" normalizeH="0" baseline="0" noProof="0" dirty="0">
                <a:ln>
                  <a:noFill/>
                </a:ln>
                <a:solidFill>
                  <a:srgbClr val="000000"/>
                </a:solidFill>
                <a:effectLst/>
                <a:uLnTx/>
                <a:uFillTx/>
                <a:latin typeface="Barlow"/>
                <a:ea typeface="+mn-ea"/>
                <a:cs typeface="+mn-cs"/>
              </a:rPr>
              <a:t>en sont tout à fait convaincus</a:t>
            </a:r>
          </a:p>
          <a:p>
            <a:pPr marL="0" marR="0" lvl="0" indent="-193675" algn="just"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000000"/>
              </a:solidFill>
              <a:effectLst/>
              <a:uLnTx/>
              <a:uFillTx/>
              <a:latin typeface="Barlow"/>
              <a:ea typeface="+mn-ea"/>
              <a:cs typeface="+mn-cs"/>
            </a:endParaRPr>
          </a:p>
          <a:p>
            <a:pPr marL="0" marR="0" lvl="0" indent="-193675" algn="just"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Barlow"/>
                <a:ea typeface="+mn-ea"/>
                <a:cs typeface="+mn-cs"/>
              </a:rPr>
              <a:t>Avec </a:t>
            </a:r>
            <a:r>
              <a:rPr kumimoji="0" lang="fr-FR" sz="1200" b="1" i="0" u="none" strike="noStrike" kern="1200" cap="none" spc="0" normalizeH="0" baseline="0" noProof="0" dirty="0">
                <a:ln>
                  <a:noFill/>
                </a:ln>
                <a:solidFill>
                  <a:srgbClr val="000000"/>
                </a:solidFill>
                <a:effectLst/>
                <a:uLnTx/>
                <a:uFillTx/>
                <a:latin typeface="Barlow"/>
                <a:ea typeface="+mn-ea"/>
                <a:cs typeface="+mn-cs"/>
              </a:rPr>
              <a:t>un personnel encadrant reconnu </a:t>
            </a:r>
            <a:r>
              <a:rPr kumimoji="0" lang="fr-FR" sz="1200" b="0" i="0" u="none" strike="noStrike" kern="1200" cap="none" spc="0" normalizeH="0" baseline="0" noProof="0" dirty="0">
                <a:ln>
                  <a:noFill/>
                </a:ln>
                <a:solidFill>
                  <a:srgbClr val="000000"/>
                </a:solidFill>
                <a:effectLst/>
                <a:uLnTx/>
                <a:uFillTx/>
                <a:latin typeface="Barlow"/>
                <a:ea typeface="+mn-ea"/>
                <a:cs typeface="+mn-cs"/>
              </a:rPr>
              <a:t>:</a:t>
            </a:r>
          </a:p>
          <a:p>
            <a:pPr marL="457200" marR="0" lvl="1" indent="-19367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none" strike="noStrike" kern="1200" cap="none" spc="0" normalizeH="0" baseline="0" noProof="0" dirty="0">
                <a:ln>
                  <a:noFill/>
                </a:ln>
                <a:solidFill>
                  <a:srgbClr val="000000"/>
                </a:solidFill>
                <a:effectLst/>
                <a:uLnTx/>
                <a:uFillTx/>
                <a:latin typeface="Barlow"/>
                <a:ea typeface="+mn-ea"/>
                <a:cs typeface="+mn-cs"/>
              </a:rPr>
              <a:t>8,9/10</a:t>
            </a:r>
            <a:r>
              <a:rPr kumimoji="0" lang="fr-FR" sz="1200" b="0" i="0" u="none" strike="noStrike" kern="1200" cap="none" spc="0" normalizeH="0" baseline="0" noProof="0" dirty="0">
                <a:ln>
                  <a:noFill/>
                </a:ln>
                <a:solidFill>
                  <a:srgbClr val="000000"/>
                </a:solidFill>
                <a:effectLst/>
                <a:uLnTx/>
                <a:uFillTx/>
                <a:latin typeface="Barlow"/>
                <a:ea typeface="+mn-ea"/>
                <a:cs typeface="+mn-cs"/>
              </a:rPr>
              <a:t> de moyenne</a:t>
            </a:r>
          </a:p>
          <a:p>
            <a:pPr marL="457200" marR="0" lvl="1" indent="-19367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none" strike="noStrike" kern="1200" cap="none" spc="0" normalizeH="0" baseline="0" noProof="0" dirty="0">
                <a:ln>
                  <a:noFill/>
                </a:ln>
                <a:solidFill>
                  <a:srgbClr val="000000"/>
                </a:solidFill>
                <a:effectLst/>
                <a:uLnTx/>
                <a:uFillTx/>
                <a:latin typeface="Barlow"/>
                <a:ea typeface="+mn-ea"/>
                <a:cs typeface="+mn-cs"/>
              </a:rPr>
              <a:t>86%</a:t>
            </a:r>
            <a:r>
              <a:rPr kumimoji="0" lang="fr-FR" sz="1200" b="0" i="0" u="none" strike="noStrike" kern="1200" cap="none" spc="0" normalizeH="0" baseline="0" noProof="0" dirty="0">
                <a:ln>
                  <a:noFill/>
                </a:ln>
                <a:solidFill>
                  <a:srgbClr val="000000"/>
                </a:solidFill>
                <a:effectLst/>
                <a:uLnTx/>
                <a:uFillTx/>
                <a:latin typeface="Barlow"/>
                <a:ea typeface="+mn-ea"/>
                <a:cs typeface="+mn-cs"/>
              </a:rPr>
              <a:t> des parents donnant une note de 8 ou plus</a:t>
            </a:r>
          </a:p>
          <a:p>
            <a:pPr marL="457200" marR="0" lvl="1" indent="-19367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000000"/>
                </a:solidFill>
                <a:effectLst/>
                <a:uLnTx/>
                <a:uFillTx/>
                <a:latin typeface="Barlow"/>
                <a:ea typeface="+mn-ea"/>
                <a:cs typeface="+mn-cs"/>
              </a:rPr>
              <a:t>Et plus de </a:t>
            </a:r>
            <a:r>
              <a:rPr kumimoji="0" lang="fr-FR" sz="1200" b="1" i="0" u="none" strike="noStrike" kern="1200" cap="none" spc="0" normalizeH="0" baseline="0" noProof="0" dirty="0">
                <a:ln>
                  <a:noFill/>
                </a:ln>
                <a:solidFill>
                  <a:srgbClr val="000000"/>
                </a:solidFill>
                <a:effectLst/>
                <a:uLnTx/>
                <a:uFillTx/>
                <a:latin typeface="Barlow"/>
                <a:ea typeface="+mn-ea"/>
                <a:cs typeface="+mn-cs"/>
              </a:rPr>
              <a:t>2 parents sur 5 </a:t>
            </a:r>
            <a:r>
              <a:rPr kumimoji="0" lang="fr-FR" sz="1200" b="0" i="0" u="none" strike="noStrike" kern="1200" cap="none" spc="0" normalizeH="0" baseline="0" noProof="0" dirty="0">
                <a:ln>
                  <a:noFill/>
                </a:ln>
                <a:solidFill>
                  <a:srgbClr val="000000"/>
                </a:solidFill>
                <a:effectLst/>
                <a:uLnTx/>
                <a:uFillTx/>
                <a:latin typeface="Barlow"/>
                <a:ea typeface="+mn-ea"/>
                <a:cs typeface="+mn-cs"/>
              </a:rPr>
              <a:t>le considèrent parfait en donnant la note de 10.</a:t>
            </a:r>
          </a:p>
          <a:p>
            <a:pPr marL="0" marR="0" lvl="0" indent="-193675" algn="just"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000000"/>
              </a:solidFill>
              <a:effectLst/>
              <a:uLnTx/>
              <a:uFillTx/>
              <a:latin typeface="Barlow"/>
              <a:ea typeface="+mn-ea"/>
              <a:cs typeface="+mn-cs"/>
            </a:endParaRPr>
          </a:p>
          <a:p>
            <a:pPr marL="0" marR="0" lvl="0" indent="-193675" algn="just"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Barlow"/>
                <a:ea typeface="+mn-ea"/>
                <a:cs typeface="+mn-cs"/>
              </a:rPr>
              <a:t>Ce qui encourage les parents à </a:t>
            </a:r>
            <a:r>
              <a:rPr kumimoji="0" lang="fr-FR" sz="1200" b="1" i="0" u="none" strike="noStrike" kern="1200" cap="none" spc="0" normalizeH="0" baseline="0" noProof="0" dirty="0">
                <a:ln>
                  <a:noFill/>
                </a:ln>
                <a:solidFill>
                  <a:srgbClr val="000000"/>
                </a:solidFill>
                <a:effectLst/>
                <a:uLnTx/>
                <a:uFillTx/>
                <a:latin typeface="Barlow"/>
                <a:ea typeface="+mn-ea"/>
                <a:cs typeface="+mn-cs"/>
              </a:rPr>
              <a:t>recommander</a:t>
            </a:r>
            <a:r>
              <a:rPr kumimoji="0" lang="fr-FR" sz="1200" b="0" i="0" u="none" strike="noStrike" kern="1200" cap="none" spc="0" normalizeH="0" baseline="0" noProof="0" dirty="0">
                <a:ln>
                  <a:noFill/>
                </a:ln>
                <a:solidFill>
                  <a:srgbClr val="000000"/>
                </a:solidFill>
                <a:effectLst/>
                <a:uLnTx/>
                <a:uFillTx/>
                <a:latin typeface="Barlow"/>
                <a:ea typeface="+mn-ea"/>
                <a:cs typeface="+mn-cs"/>
              </a:rPr>
              <a:t> :</a:t>
            </a:r>
          </a:p>
          <a:p>
            <a:pPr marL="457200" marR="0" lvl="1" indent="-19367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none" strike="noStrike" kern="1200" cap="none" spc="0" normalizeH="0" baseline="0" noProof="0" dirty="0">
                <a:ln>
                  <a:noFill/>
                </a:ln>
                <a:solidFill>
                  <a:srgbClr val="000000"/>
                </a:solidFill>
                <a:effectLst/>
                <a:uLnTx/>
                <a:uFillTx/>
                <a:latin typeface="Barlow"/>
                <a:ea typeface="+mn-ea"/>
                <a:cs typeface="+mn-cs"/>
              </a:rPr>
              <a:t>93%</a:t>
            </a:r>
            <a:r>
              <a:rPr kumimoji="0" lang="fr-FR" sz="1200" b="0" i="0" u="none" strike="noStrike" kern="1200" cap="none" spc="0" normalizeH="0" baseline="0" noProof="0" dirty="0">
                <a:ln>
                  <a:noFill/>
                </a:ln>
                <a:solidFill>
                  <a:srgbClr val="000000"/>
                </a:solidFill>
                <a:effectLst/>
                <a:uLnTx/>
                <a:uFillTx/>
                <a:latin typeface="Barlow"/>
                <a:ea typeface="+mn-ea"/>
                <a:cs typeface="+mn-cs"/>
              </a:rPr>
              <a:t> des parents recommandent leur crèche</a:t>
            </a:r>
          </a:p>
          <a:p>
            <a:pPr marL="457200" marR="0" lvl="1" indent="-19367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000000"/>
                </a:solidFill>
                <a:effectLst/>
                <a:uLnTx/>
                <a:uFillTx/>
                <a:latin typeface="Barlow"/>
                <a:ea typeface="+mn-ea"/>
                <a:cs typeface="+mn-cs"/>
              </a:rPr>
              <a:t>Et plus de </a:t>
            </a:r>
            <a:r>
              <a:rPr kumimoji="0" lang="fr-FR" sz="1200" b="1" i="0" u="none" strike="noStrike" kern="1200" cap="none" spc="0" normalizeH="0" baseline="0" noProof="0" dirty="0">
                <a:ln>
                  <a:noFill/>
                </a:ln>
                <a:solidFill>
                  <a:srgbClr val="000000"/>
                </a:solidFill>
                <a:effectLst/>
                <a:uLnTx/>
                <a:uFillTx/>
                <a:latin typeface="Barlow"/>
                <a:ea typeface="+mn-ea"/>
                <a:cs typeface="+mn-cs"/>
              </a:rPr>
              <a:t>7 parents sur 10 </a:t>
            </a:r>
            <a:r>
              <a:rPr kumimoji="0" lang="fr-FR" sz="1200" b="0" i="0" u="none" strike="noStrike" kern="1200" cap="none" spc="0" normalizeH="0" baseline="0" noProof="0" dirty="0">
                <a:ln>
                  <a:noFill/>
                </a:ln>
                <a:solidFill>
                  <a:srgbClr val="000000"/>
                </a:solidFill>
                <a:effectLst/>
                <a:uLnTx/>
                <a:uFillTx/>
                <a:latin typeface="Barlow"/>
                <a:ea typeface="+mn-ea"/>
                <a:cs typeface="+mn-cs"/>
              </a:rPr>
              <a:t>la recommanderaient certainement</a:t>
            </a:r>
          </a:p>
        </p:txBody>
      </p:sp>
      <p:sp>
        <p:nvSpPr>
          <p:cNvPr id="57" name="Q03.6_Portefeuille_ST_SAT">
            <a:extLst>
              <a:ext uri="{FF2B5EF4-FFF2-40B4-BE49-F238E27FC236}">
                <a16:creationId xmlns:a16="http://schemas.microsoft.com/office/drawing/2014/main" id="{E4D469EB-5E97-733D-7A19-32086EE75CD4}"/>
              </a:ext>
            </a:extLst>
          </p:cNvPr>
          <p:cNvSpPr txBox="1"/>
          <p:nvPr/>
        </p:nvSpPr>
        <p:spPr>
          <a:xfrm>
            <a:off x="6294166" y="3455291"/>
            <a:ext cx="360000" cy="360000"/>
          </a:xfrm>
          <a:prstGeom prst="ellipse">
            <a:avLst/>
          </a:prstGeom>
          <a:solidFill>
            <a:schemeClr val="bg2"/>
          </a:solidFill>
          <a:ln>
            <a:noFill/>
          </a:ln>
        </p:spPr>
        <p:txBody>
          <a:bodyPr wrap="none"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Barlow"/>
                <a:ea typeface="+mn-ea"/>
                <a:cs typeface="+mn-cs"/>
              </a:rPr>
              <a:t>83</a:t>
            </a:r>
          </a:p>
        </p:txBody>
      </p:sp>
      <p:sp>
        <p:nvSpPr>
          <p:cNvPr id="58" name="Rectangle 57">
            <a:extLst>
              <a:ext uri="{FF2B5EF4-FFF2-40B4-BE49-F238E27FC236}">
                <a16:creationId xmlns:a16="http://schemas.microsoft.com/office/drawing/2014/main" id="{6AE9C764-A200-8588-F767-C9F763DEAE29}"/>
              </a:ext>
            </a:extLst>
          </p:cNvPr>
          <p:cNvSpPr/>
          <p:nvPr/>
        </p:nvSpPr>
        <p:spPr>
          <a:xfrm>
            <a:off x="3731790" y="3433151"/>
            <a:ext cx="1776951" cy="461665"/>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La période d’adaptation et/ou de familiarisation lors de l’entrée en crèche</a:t>
            </a:r>
          </a:p>
        </p:txBody>
      </p:sp>
      <p:sp>
        <p:nvSpPr>
          <p:cNvPr id="61" name="Rectangle 60">
            <a:extLst>
              <a:ext uri="{FF2B5EF4-FFF2-40B4-BE49-F238E27FC236}">
                <a16:creationId xmlns:a16="http://schemas.microsoft.com/office/drawing/2014/main" id="{6D23A768-3696-7E83-34CF-433894E7D22D}"/>
              </a:ext>
            </a:extLst>
          </p:cNvPr>
          <p:cNvSpPr/>
          <p:nvPr/>
        </p:nvSpPr>
        <p:spPr>
          <a:xfrm>
            <a:off x="3591748" y="2624139"/>
            <a:ext cx="1906278" cy="215444"/>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L’amabilité, la convivialité de l’équipe</a:t>
            </a:r>
          </a:p>
        </p:txBody>
      </p:sp>
      <p:sp>
        <p:nvSpPr>
          <p:cNvPr id="62" name="Q03.5_Portefeuille_ST_SAT">
            <a:extLst>
              <a:ext uri="{FF2B5EF4-FFF2-40B4-BE49-F238E27FC236}">
                <a16:creationId xmlns:a16="http://schemas.microsoft.com/office/drawing/2014/main" id="{4A8F90C5-6366-146D-3C11-FF6BD22B7FB0}"/>
              </a:ext>
            </a:extLst>
          </p:cNvPr>
          <p:cNvSpPr txBox="1"/>
          <p:nvPr/>
        </p:nvSpPr>
        <p:spPr>
          <a:xfrm>
            <a:off x="6294166" y="2992924"/>
            <a:ext cx="360000" cy="360000"/>
          </a:xfrm>
          <a:prstGeom prst="ellipse">
            <a:avLst/>
          </a:prstGeom>
          <a:solidFill>
            <a:schemeClr val="bg2"/>
          </a:solidFill>
          <a:ln>
            <a:noFill/>
          </a:ln>
        </p:spPr>
        <p:txBody>
          <a:bodyPr wrap="none"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Barlow"/>
                <a:ea typeface="+mn-ea"/>
                <a:cs typeface="+mn-cs"/>
              </a:rPr>
              <a:t>84</a:t>
            </a:r>
          </a:p>
        </p:txBody>
      </p:sp>
      <p:sp>
        <p:nvSpPr>
          <p:cNvPr id="63" name="Rectangle 62">
            <a:extLst>
              <a:ext uri="{FF2B5EF4-FFF2-40B4-BE49-F238E27FC236}">
                <a16:creationId xmlns:a16="http://schemas.microsoft.com/office/drawing/2014/main" id="{509074C0-F29C-E052-6DB0-DB06A55EB8C7}"/>
              </a:ext>
            </a:extLst>
          </p:cNvPr>
          <p:cNvSpPr/>
          <p:nvPr/>
        </p:nvSpPr>
        <p:spPr>
          <a:xfrm>
            <a:off x="3591748" y="3100135"/>
            <a:ext cx="1906278" cy="215444"/>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Le professionnalisme</a:t>
            </a:r>
          </a:p>
        </p:txBody>
      </p:sp>
      <p:sp>
        <p:nvSpPr>
          <p:cNvPr id="66" name="Country1">
            <a:extLst>
              <a:ext uri="{FF2B5EF4-FFF2-40B4-BE49-F238E27FC236}">
                <a16:creationId xmlns:a16="http://schemas.microsoft.com/office/drawing/2014/main" id="{A158D8C6-98FF-3BFE-FC53-920DD852816B}"/>
              </a:ext>
            </a:extLst>
          </p:cNvPr>
          <p:cNvSpPr txBox="1"/>
          <p:nvPr/>
        </p:nvSpPr>
        <p:spPr>
          <a:xfrm>
            <a:off x="6190611" y="1925955"/>
            <a:ext cx="653612" cy="219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sz="1200" b="1">
                <a:solidFill>
                  <a:schemeClr val="accent1">
                    <a:lumMod val="75000"/>
                    <a:lumOff val="25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dirty="0">
                <a:ln>
                  <a:noFill/>
                </a:ln>
                <a:solidFill>
                  <a:srgbClr val="103C50"/>
                </a:solidFill>
                <a:effectLst/>
                <a:uLnTx/>
                <a:uFillTx/>
                <a:latin typeface="Barlow"/>
                <a:ea typeface="+mn-ea"/>
                <a:cs typeface="+mn-cs"/>
              </a:rPr>
              <a:t>Notes ≥ 8 (%)</a:t>
            </a:r>
          </a:p>
        </p:txBody>
      </p:sp>
      <p:sp>
        <p:nvSpPr>
          <p:cNvPr id="71" name="Q03.6_Portefeuille_ST_SAT">
            <a:extLst>
              <a:ext uri="{FF2B5EF4-FFF2-40B4-BE49-F238E27FC236}">
                <a16:creationId xmlns:a16="http://schemas.microsoft.com/office/drawing/2014/main" id="{50B0017D-513C-EE5B-5913-C14A252B1165}"/>
              </a:ext>
            </a:extLst>
          </p:cNvPr>
          <p:cNvSpPr txBox="1"/>
          <p:nvPr/>
        </p:nvSpPr>
        <p:spPr>
          <a:xfrm>
            <a:off x="5574902" y="3455291"/>
            <a:ext cx="360000" cy="360000"/>
          </a:xfrm>
          <a:prstGeom prst="ellipse">
            <a:avLst/>
          </a:prstGeom>
          <a:solidFill>
            <a:schemeClr val="tx2"/>
          </a:solidFill>
          <a:ln>
            <a:solidFill>
              <a:srgbClr val="009D9C"/>
            </a:solidFill>
          </a:ln>
        </p:spPr>
        <p:txBody>
          <a:bodyPr wrap="none"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Barlow"/>
                <a:ea typeface="+mn-ea"/>
                <a:cs typeface="+mn-cs"/>
              </a:rPr>
              <a:t>8,7</a:t>
            </a:r>
          </a:p>
        </p:txBody>
      </p:sp>
      <p:sp>
        <p:nvSpPr>
          <p:cNvPr id="73" name="Q03.5_Portefeuille_ST_SAT">
            <a:extLst>
              <a:ext uri="{FF2B5EF4-FFF2-40B4-BE49-F238E27FC236}">
                <a16:creationId xmlns:a16="http://schemas.microsoft.com/office/drawing/2014/main" id="{08335397-4B3E-C421-9B8B-22E9D6555283}"/>
              </a:ext>
            </a:extLst>
          </p:cNvPr>
          <p:cNvSpPr txBox="1"/>
          <p:nvPr/>
        </p:nvSpPr>
        <p:spPr>
          <a:xfrm>
            <a:off x="5574902" y="2992924"/>
            <a:ext cx="360000" cy="360000"/>
          </a:xfrm>
          <a:prstGeom prst="ellipse">
            <a:avLst/>
          </a:prstGeom>
          <a:solidFill>
            <a:schemeClr val="tx2"/>
          </a:solidFill>
          <a:ln>
            <a:solidFill>
              <a:srgbClr val="009D9C"/>
            </a:solidFill>
          </a:ln>
        </p:spPr>
        <p:txBody>
          <a:bodyPr wrap="none"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Barlow"/>
                <a:ea typeface="+mn-ea"/>
                <a:cs typeface="+mn-cs"/>
              </a:rPr>
              <a:t>8,8</a:t>
            </a:r>
          </a:p>
        </p:txBody>
      </p:sp>
      <p:sp>
        <p:nvSpPr>
          <p:cNvPr id="75" name="Q03.4_Portefeuille_ST_SAT">
            <a:extLst>
              <a:ext uri="{FF2B5EF4-FFF2-40B4-BE49-F238E27FC236}">
                <a16:creationId xmlns:a16="http://schemas.microsoft.com/office/drawing/2014/main" id="{95F117EC-9A27-F141-AC6D-5D17FEA415CE}"/>
              </a:ext>
            </a:extLst>
          </p:cNvPr>
          <p:cNvSpPr txBox="1"/>
          <p:nvPr/>
        </p:nvSpPr>
        <p:spPr>
          <a:xfrm>
            <a:off x="6294166" y="2544904"/>
            <a:ext cx="360000" cy="360000"/>
          </a:xfrm>
          <a:prstGeom prst="ellipse">
            <a:avLst/>
          </a:prstGeom>
          <a:solidFill>
            <a:schemeClr val="bg2"/>
          </a:solidFill>
          <a:ln>
            <a:noFill/>
          </a:ln>
        </p:spPr>
        <p:txBody>
          <a:bodyPr wrap="none"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Barlow"/>
                <a:ea typeface="+mn-ea"/>
                <a:cs typeface="+mn-cs"/>
              </a:rPr>
              <a:t>88</a:t>
            </a:r>
          </a:p>
        </p:txBody>
      </p:sp>
      <p:sp>
        <p:nvSpPr>
          <p:cNvPr id="81" name="Q03.4_Portefeuille_ST_SAT">
            <a:extLst>
              <a:ext uri="{FF2B5EF4-FFF2-40B4-BE49-F238E27FC236}">
                <a16:creationId xmlns:a16="http://schemas.microsoft.com/office/drawing/2014/main" id="{84BC24D6-758D-2923-DDE0-60952DA8DD31}"/>
              </a:ext>
            </a:extLst>
          </p:cNvPr>
          <p:cNvSpPr txBox="1"/>
          <p:nvPr/>
        </p:nvSpPr>
        <p:spPr>
          <a:xfrm>
            <a:off x="5574902" y="2544904"/>
            <a:ext cx="360000" cy="360000"/>
          </a:xfrm>
          <a:prstGeom prst="ellipse">
            <a:avLst/>
          </a:prstGeom>
          <a:solidFill>
            <a:schemeClr val="tx2"/>
          </a:solidFill>
          <a:ln>
            <a:solidFill>
              <a:srgbClr val="009D9C"/>
            </a:solidFill>
          </a:ln>
        </p:spPr>
        <p:txBody>
          <a:bodyPr wrap="none"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Barlow"/>
                <a:ea typeface="+mn-ea"/>
                <a:cs typeface="+mn-cs"/>
              </a:rPr>
              <a:t>9,0</a:t>
            </a:r>
          </a:p>
        </p:txBody>
      </p:sp>
      <p:sp>
        <p:nvSpPr>
          <p:cNvPr id="82" name="Country1">
            <a:extLst>
              <a:ext uri="{FF2B5EF4-FFF2-40B4-BE49-F238E27FC236}">
                <a16:creationId xmlns:a16="http://schemas.microsoft.com/office/drawing/2014/main" id="{9CBAF6DB-9D3C-83FD-BD21-A832E049CB6B}"/>
              </a:ext>
            </a:extLst>
          </p:cNvPr>
          <p:cNvSpPr txBox="1"/>
          <p:nvPr/>
        </p:nvSpPr>
        <p:spPr>
          <a:xfrm>
            <a:off x="5385187" y="1924316"/>
            <a:ext cx="752394" cy="215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sz="1200" b="1">
                <a:solidFill>
                  <a:schemeClr val="accent1">
                    <a:lumMod val="75000"/>
                    <a:lumOff val="25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dirty="0">
                <a:ln>
                  <a:noFill/>
                </a:ln>
                <a:solidFill>
                  <a:srgbClr val="1DAFAD"/>
                </a:solidFill>
                <a:effectLst/>
                <a:uLnTx/>
                <a:uFillTx/>
                <a:latin typeface="Barlow"/>
                <a:ea typeface="+mn-ea"/>
                <a:cs typeface="+mn-cs"/>
              </a:rPr>
              <a:t>Moyenne (/10)</a:t>
            </a:r>
          </a:p>
        </p:txBody>
      </p:sp>
      <p:cxnSp>
        <p:nvCxnSpPr>
          <p:cNvPr id="83" name="Connecteur droit 82">
            <a:extLst>
              <a:ext uri="{FF2B5EF4-FFF2-40B4-BE49-F238E27FC236}">
                <a16:creationId xmlns:a16="http://schemas.microsoft.com/office/drawing/2014/main" id="{1EB08D59-7AE2-0710-B8C2-63AC50BDA9AA}"/>
              </a:ext>
            </a:extLst>
          </p:cNvPr>
          <p:cNvCxnSpPr>
            <a:cxnSpLocks/>
          </p:cNvCxnSpPr>
          <p:nvPr/>
        </p:nvCxnSpPr>
        <p:spPr>
          <a:xfrm>
            <a:off x="6128297" y="1926300"/>
            <a:ext cx="0" cy="2133819"/>
          </a:xfrm>
          <a:prstGeom prst="line">
            <a:avLst/>
          </a:prstGeom>
          <a:ln w="9525" cap="rnd">
            <a:solidFill>
              <a:schemeClr val="accent1">
                <a:lumMod val="40000"/>
                <a:lumOff val="60000"/>
              </a:schemeClr>
            </a:solidFill>
            <a:prstDash val="sysDash"/>
            <a:round/>
          </a:ln>
        </p:spPr>
        <p:style>
          <a:lnRef idx="1">
            <a:schemeClr val="accent1"/>
          </a:lnRef>
          <a:fillRef idx="0">
            <a:schemeClr val="accent1"/>
          </a:fillRef>
          <a:effectRef idx="0">
            <a:schemeClr val="accent1"/>
          </a:effectRef>
          <a:fontRef idx="minor">
            <a:schemeClr val="tx1"/>
          </a:fontRef>
        </p:style>
      </p:cxnSp>
      <p:sp>
        <p:nvSpPr>
          <p:cNvPr id="84" name="Q9.X_Top3_ST8">
            <a:extLst>
              <a:ext uri="{FF2B5EF4-FFF2-40B4-BE49-F238E27FC236}">
                <a16:creationId xmlns:a16="http://schemas.microsoft.com/office/drawing/2014/main" id="{8A6E8A49-0F48-F950-15CD-542A2C28C0D9}"/>
              </a:ext>
            </a:extLst>
          </p:cNvPr>
          <p:cNvSpPr txBox="1"/>
          <p:nvPr/>
        </p:nvSpPr>
        <p:spPr>
          <a:xfrm>
            <a:off x="6291016" y="5475540"/>
            <a:ext cx="360000" cy="360000"/>
          </a:xfrm>
          <a:prstGeom prst="ellipse">
            <a:avLst/>
          </a:prstGeom>
          <a:solidFill>
            <a:schemeClr val="bg2"/>
          </a:solidFill>
          <a:ln>
            <a:noFill/>
          </a:ln>
        </p:spPr>
        <p:txBody>
          <a:bodyPr wrap="none"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Barlow"/>
                <a:ea typeface="+mn-ea"/>
                <a:cs typeface="+mn-cs"/>
              </a:rPr>
              <a:t>83</a:t>
            </a:r>
            <a:endParaRPr kumimoji="0" lang="en-GB" sz="1400" b="1" i="0" u="none" strike="noStrike" kern="1200" cap="none" spc="0" normalizeH="0" baseline="0" noProof="0" dirty="0">
              <a:ln>
                <a:noFill/>
              </a:ln>
              <a:solidFill>
                <a:prstClr val="white"/>
              </a:solidFill>
              <a:effectLst/>
              <a:uLnTx/>
              <a:uFillTx/>
              <a:latin typeface="Barlow"/>
              <a:ea typeface="+mn-ea"/>
              <a:cs typeface="+mn-cs"/>
            </a:endParaRPr>
          </a:p>
        </p:txBody>
      </p:sp>
      <p:sp>
        <p:nvSpPr>
          <p:cNvPr id="104" name="Q9.X_Top2_ST8">
            <a:extLst>
              <a:ext uri="{FF2B5EF4-FFF2-40B4-BE49-F238E27FC236}">
                <a16:creationId xmlns:a16="http://schemas.microsoft.com/office/drawing/2014/main" id="{AC0FCE17-9217-E5F3-56F5-6DF5E6656D21}"/>
              </a:ext>
            </a:extLst>
          </p:cNvPr>
          <p:cNvSpPr txBox="1"/>
          <p:nvPr/>
        </p:nvSpPr>
        <p:spPr>
          <a:xfrm>
            <a:off x="6294166" y="4996428"/>
            <a:ext cx="360000" cy="360000"/>
          </a:xfrm>
          <a:prstGeom prst="ellipse">
            <a:avLst/>
          </a:prstGeom>
          <a:solidFill>
            <a:schemeClr val="bg2"/>
          </a:solidFill>
          <a:ln>
            <a:noFill/>
          </a:ln>
        </p:spPr>
        <p:txBody>
          <a:bodyPr wrap="none"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Barlow"/>
                <a:ea typeface="+mn-ea"/>
                <a:cs typeface="+mn-cs"/>
              </a:rPr>
              <a:t>84</a:t>
            </a:r>
          </a:p>
        </p:txBody>
      </p:sp>
      <p:sp>
        <p:nvSpPr>
          <p:cNvPr id="99" name="Q9.X_Top1_ST8">
            <a:extLst>
              <a:ext uri="{FF2B5EF4-FFF2-40B4-BE49-F238E27FC236}">
                <a16:creationId xmlns:a16="http://schemas.microsoft.com/office/drawing/2014/main" id="{DB2A02BA-0C76-8C29-FF6D-1BCDB65A2273}"/>
              </a:ext>
            </a:extLst>
          </p:cNvPr>
          <p:cNvSpPr txBox="1"/>
          <p:nvPr/>
        </p:nvSpPr>
        <p:spPr>
          <a:xfrm>
            <a:off x="6294166" y="4548753"/>
            <a:ext cx="360000" cy="360000"/>
          </a:xfrm>
          <a:prstGeom prst="ellipse">
            <a:avLst/>
          </a:prstGeom>
          <a:solidFill>
            <a:schemeClr val="bg2"/>
          </a:solidFill>
          <a:ln>
            <a:noFill/>
          </a:ln>
        </p:spPr>
        <p:txBody>
          <a:bodyPr wrap="none"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Barlow"/>
                <a:ea typeface="+mn-ea"/>
                <a:cs typeface="+mn-cs"/>
              </a:rPr>
              <a:t>86</a:t>
            </a:r>
          </a:p>
        </p:txBody>
      </p:sp>
      <p:sp>
        <p:nvSpPr>
          <p:cNvPr id="87" name="Q9.X_Top3_Moyenne">
            <a:extLst>
              <a:ext uri="{FF2B5EF4-FFF2-40B4-BE49-F238E27FC236}">
                <a16:creationId xmlns:a16="http://schemas.microsoft.com/office/drawing/2014/main" id="{2B555C86-4294-30C7-003F-9F23960CB5E2}"/>
              </a:ext>
            </a:extLst>
          </p:cNvPr>
          <p:cNvSpPr txBox="1"/>
          <p:nvPr/>
        </p:nvSpPr>
        <p:spPr>
          <a:xfrm>
            <a:off x="5571752" y="5475540"/>
            <a:ext cx="360000" cy="360000"/>
          </a:xfrm>
          <a:prstGeom prst="ellipse">
            <a:avLst/>
          </a:prstGeom>
          <a:solidFill>
            <a:schemeClr val="tx2"/>
          </a:solidFill>
          <a:ln>
            <a:solidFill>
              <a:srgbClr val="009D9C"/>
            </a:solidFill>
          </a:ln>
        </p:spPr>
        <p:txBody>
          <a:bodyPr wrap="none"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Barlow"/>
                <a:ea typeface="+mn-ea"/>
                <a:cs typeface="+mn-cs"/>
              </a:rPr>
              <a:t>8,7</a:t>
            </a:r>
          </a:p>
        </p:txBody>
      </p:sp>
      <p:sp>
        <p:nvSpPr>
          <p:cNvPr id="107" name="Q9.X_Top2_Moyenne">
            <a:extLst>
              <a:ext uri="{FF2B5EF4-FFF2-40B4-BE49-F238E27FC236}">
                <a16:creationId xmlns:a16="http://schemas.microsoft.com/office/drawing/2014/main" id="{A71A1977-62C2-862C-F6DF-8C64B8FCA947}"/>
              </a:ext>
            </a:extLst>
          </p:cNvPr>
          <p:cNvSpPr txBox="1"/>
          <p:nvPr/>
        </p:nvSpPr>
        <p:spPr>
          <a:xfrm>
            <a:off x="5574902" y="4996428"/>
            <a:ext cx="360000" cy="360000"/>
          </a:xfrm>
          <a:prstGeom prst="ellipse">
            <a:avLst/>
          </a:prstGeom>
          <a:solidFill>
            <a:schemeClr val="tx2"/>
          </a:solidFill>
          <a:ln>
            <a:solidFill>
              <a:srgbClr val="009D9C"/>
            </a:solidFill>
          </a:ln>
        </p:spPr>
        <p:txBody>
          <a:bodyPr wrap="none"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Barlow"/>
                <a:ea typeface="+mn-ea"/>
                <a:cs typeface="+mn-cs"/>
              </a:rPr>
              <a:t>8,8</a:t>
            </a:r>
          </a:p>
        </p:txBody>
      </p:sp>
      <p:sp>
        <p:nvSpPr>
          <p:cNvPr id="102" name="Q9.X_Top1_Moyenne">
            <a:extLst>
              <a:ext uri="{FF2B5EF4-FFF2-40B4-BE49-F238E27FC236}">
                <a16:creationId xmlns:a16="http://schemas.microsoft.com/office/drawing/2014/main" id="{B15F3098-5255-B24A-BED2-24B2AE990581}"/>
              </a:ext>
            </a:extLst>
          </p:cNvPr>
          <p:cNvSpPr txBox="1"/>
          <p:nvPr/>
        </p:nvSpPr>
        <p:spPr>
          <a:xfrm>
            <a:off x="5574902" y="4548753"/>
            <a:ext cx="360000" cy="360000"/>
          </a:xfrm>
          <a:prstGeom prst="ellipse">
            <a:avLst/>
          </a:prstGeom>
          <a:solidFill>
            <a:schemeClr val="tx2"/>
          </a:solidFill>
          <a:ln>
            <a:solidFill>
              <a:srgbClr val="009D9C"/>
            </a:solidFill>
          </a:ln>
        </p:spPr>
        <p:txBody>
          <a:bodyPr wrap="none"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Barlow"/>
                <a:ea typeface="+mn-ea"/>
                <a:cs typeface="+mn-cs"/>
              </a:rPr>
              <a:t>8,9</a:t>
            </a:r>
          </a:p>
        </p:txBody>
      </p:sp>
      <p:sp>
        <p:nvSpPr>
          <p:cNvPr id="85" name="Q9.X_Top3_Q">
            <a:extLst>
              <a:ext uri="{FF2B5EF4-FFF2-40B4-BE49-F238E27FC236}">
                <a16:creationId xmlns:a16="http://schemas.microsoft.com/office/drawing/2014/main" id="{D78CD26E-D1F1-4F73-180F-6218076AE61F}"/>
              </a:ext>
            </a:extLst>
          </p:cNvPr>
          <p:cNvSpPr/>
          <p:nvPr/>
        </p:nvSpPr>
        <p:spPr>
          <a:xfrm>
            <a:off x="3595169" y="5569578"/>
            <a:ext cx="1906278" cy="338554"/>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a:ln>
                  <a:noFill/>
                </a:ln>
                <a:solidFill>
                  <a:srgbClr val="000000">
                    <a:lumMod val="65000"/>
                    <a:lumOff val="35000"/>
                  </a:srgbClr>
                </a:solidFill>
                <a:effectLst/>
                <a:uLnTx/>
                <a:uFillTx/>
                <a:latin typeface="Barlow"/>
                <a:ea typeface="+mn-ea"/>
                <a:cs typeface="+mn-cs"/>
              </a:rPr>
              <a:t>La sécurité affective et physique de votre enfant</a:t>
            </a:r>
            <a:endParaRPr kumimoji="0" lang="fr-FR" sz="800" b="0" i="0" u="none" strike="noStrike" kern="1200" cap="none" spc="0" normalizeH="0" baseline="0" noProof="0" dirty="0">
              <a:ln>
                <a:noFill/>
              </a:ln>
              <a:solidFill>
                <a:srgbClr val="000000">
                  <a:lumMod val="65000"/>
                  <a:lumOff val="35000"/>
                </a:srgbClr>
              </a:solidFill>
              <a:effectLst/>
              <a:uLnTx/>
              <a:uFillTx/>
              <a:latin typeface="Barlow"/>
              <a:ea typeface="+mn-ea"/>
              <a:cs typeface="+mn-cs"/>
            </a:endParaRPr>
          </a:p>
        </p:txBody>
      </p:sp>
      <p:sp>
        <p:nvSpPr>
          <p:cNvPr id="105" name="Q9.X_Top2_Q">
            <a:extLst>
              <a:ext uri="{FF2B5EF4-FFF2-40B4-BE49-F238E27FC236}">
                <a16:creationId xmlns:a16="http://schemas.microsoft.com/office/drawing/2014/main" id="{90E8AFB2-8353-C5F6-1A3E-B650A57BE88A}"/>
              </a:ext>
            </a:extLst>
          </p:cNvPr>
          <p:cNvSpPr/>
          <p:nvPr/>
        </p:nvSpPr>
        <p:spPr>
          <a:xfrm>
            <a:off x="3613060" y="5013526"/>
            <a:ext cx="1884965" cy="338554"/>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a:ln>
                  <a:noFill/>
                </a:ln>
                <a:solidFill>
                  <a:srgbClr val="000000">
                    <a:lumMod val="65000"/>
                    <a:lumOff val="35000"/>
                  </a:srgbClr>
                </a:solidFill>
                <a:effectLst/>
                <a:uLnTx/>
                <a:uFillTx/>
                <a:latin typeface="Barlow"/>
                <a:ea typeface="+mn-ea"/>
                <a:cs typeface="+mn-cs"/>
              </a:rPr>
              <a:t>Les jeux libres, l’éveil et l’accès aux jouets</a:t>
            </a:r>
            <a:endParaRPr kumimoji="0" lang="fr-FR" sz="800" b="0" i="0" u="none" strike="noStrike" kern="1200" cap="none" spc="0" normalizeH="0" baseline="0" noProof="0" dirty="0">
              <a:ln>
                <a:noFill/>
              </a:ln>
              <a:solidFill>
                <a:srgbClr val="000000">
                  <a:lumMod val="65000"/>
                  <a:lumOff val="35000"/>
                </a:srgbClr>
              </a:solidFill>
              <a:effectLst/>
              <a:uLnTx/>
              <a:uFillTx/>
              <a:latin typeface="Barlow"/>
              <a:ea typeface="+mn-ea"/>
              <a:cs typeface="+mn-cs"/>
            </a:endParaRPr>
          </a:p>
        </p:txBody>
      </p:sp>
      <p:sp>
        <p:nvSpPr>
          <p:cNvPr id="100" name="Q9.X_Top1_Q">
            <a:extLst>
              <a:ext uri="{FF2B5EF4-FFF2-40B4-BE49-F238E27FC236}">
                <a16:creationId xmlns:a16="http://schemas.microsoft.com/office/drawing/2014/main" id="{2C6B58B0-4CD4-00C2-D3B4-A29E07BBD5DD}"/>
              </a:ext>
            </a:extLst>
          </p:cNvPr>
          <p:cNvSpPr/>
          <p:nvPr/>
        </p:nvSpPr>
        <p:spPr>
          <a:xfrm>
            <a:off x="3613060" y="4622413"/>
            <a:ext cx="1884965" cy="215444"/>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L’amplitude d’ouverture de la crèche</a:t>
            </a:r>
          </a:p>
        </p:txBody>
      </p:sp>
      <p:sp>
        <p:nvSpPr>
          <p:cNvPr id="109" name="ZoneTexte 108">
            <a:extLst>
              <a:ext uri="{FF2B5EF4-FFF2-40B4-BE49-F238E27FC236}">
                <a16:creationId xmlns:a16="http://schemas.microsoft.com/office/drawing/2014/main" id="{57F6756D-87BC-50BF-EE11-8AC93C810F75}"/>
              </a:ext>
            </a:extLst>
          </p:cNvPr>
          <p:cNvSpPr txBox="1"/>
          <p:nvPr/>
        </p:nvSpPr>
        <p:spPr>
          <a:xfrm>
            <a:off x="5011697" y="324218"/>
            <a:ext cx="488925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Barlow"/>
                <a:ea typeface="+mn-ea"/>
                <a:cs typeface="+mn-cs"/>
              </a:rPr>
              <a:t>Une recommandation indiscutable</a:t>
            </a:r>
            <a:endParaRPr kumimoji="0" lang="fr-FR" sz="1600" b="1" i="0" u="none" strike="noStrike" kern="1200" cap="none" spc="0" normalizeH="0" baseline="0" noProof="0" dirty="0">
              <a:ln>
                <a:noFill/>
              </a:ln>
              <a:solidFill>
                <a:prstClr val="white"/>
              </a:solidFill>
              <a:effectLst/>
              <a:uLnTx/>
              <a:uFillTx/>
              <a:latin typeface="Barlow"/>
              <a:ea typeface="+mn-ea"/>
              <a:cs typeface="+mn-cs"/>
            </a:endParaRPr>
          </a:p>
        </p:txBody>
      </p:sp>
      <p:cxnSp>
        <p:nvCxnSpPr>
          <p:cNvPr id="2" name="Straight Connector 12">
            <a:extLst>
              <a:ext uri="{FF2B5EF4-FFF2-40B4-BE49-F238E27FC236}">
                <a16:creationId xmlns:a16="http://schemas.microsoft.com/office/drawing/2014/main" id="{B6F3CBE9-3AEB-B3DE-8C0E-63A2CF062DBA}"/>
              </a:ext>
            </a:extLst>
          </p:cNvPr>
          <p:cNvCxnSpPr>
            <a:cxnSpLocks/>
          </p:cNvCxnSpPr>
          <p:nvPr/>
        </p:nvCxnSpPr>
        <p:spPr>
          <a:xfrm>
            <a:off x="587660" y="1801714"/>
            <a:ext cx="1684199" cy="0"/>
          </a:xfrm>
          <a:prstGeom prst="line">
            <a:avLst/>
          </a:prstGeom>
          <a:ln w="177800">
            <a:solidFill>
              <a:schemeClr val="accent1">
                <a:lumMod val="60000"/>
                <a:lumOff val="40000"/>
                <a:alpha val="57000"/>
              </a:schemeClr>
            </a:solidFill>
          </a:ln>
        </p:spPr>
        <p:style>
          <a:lnRef idx="1">
            <a:schemeClr val="accent1"/>
          </a:lnRef>
          <a:fillRef idx="0">
            <a:schemeClr val="accent1"/>
          </a:fillRef>
          <a:effectRef idx="0">
            <a:schemeClr val="accent1"/>
          </a:effectRef>
          <a:fontRef idx="minor">
            <a:schemeClr val="tx1"/>
          </a:fontRef>
        </p:style>
      </p:cxnSp>
      <p:sp>
        <p:nvSpPr>
          <p:cNvPr id="113" name="Espace réservé du texte 24">
            <a:extLst>
              <a:ext uri="{FF2B5EF4-FFF2-40B4-BE49-F238E27FC236}">
                <a16:creationId xmlns:a16="http://schemas.microsoft.com/office/drawing/2014/main" id="{2642DFDB-6C12-56F6-1E70-44793B6E4344}"/>
              </a:ext>
            </a:extLst>
          </p:cNvPr>
          <p:cNvSpPr txBox="1">
            <a:spLocks/>
          </p:cNvSpPr>
          <p:nvPr/>
        </p:nvSpPr>
        <p:spPr>
          <a:xfrm>
            <a:off x="498760" y="1346442"/>
            <a:ext cx="2051457" cy="312168"/>
          </a:xfrm>
          <a:prstGeom prst="rect">
            <a:avLst/>
          </a:prstGeom>
        </p:spPr>
        <p:txBody>
          <a:bodyPr/>
          <a:lstStyle>
            <a:lvl1pPr marL="0" indent="0" algn="l" defTabSz="914400" rtl="0" eaLnBrk="1" latinLnBrk="0" hangingPunct="1">
              <a:lnSpc>
                <a:spcPct val="115000"/>
              </a:lnSpc>
              <a:spcBef>
                <a:spcPts val="400"/>
              </a:spcBef>
              <a:spcAft>
                <a:spcPts val="400"/>
              </a:spcAft>
              <a:buSzPct val="100000"/>
              <a:buFont typeface="Wingdings 2" panose="05020102010507070707" pitchFamily="18" charset="2"/>
              <a:buNone/>
              <a:defRPr sz="1200" b="0" kern="1200">
                <a:solidFill>
                  <a:schemeClr val="tx1"/>
                </a:solidFill>
                <a:latin typeface="+mn-lt"/>
                <a:ea typeface="+mn-ea"/>
                <a:cs typeface="+mn-cs"/>
              </a:defRPr>
            </a:lvl1pPr>
            <a:lvl2pPr marL="171450" indent="-171450" algn="l" defTabSz="914400" rtl="0" eaLnBrk="1" latinLnBrk="0" hangingPunct="1">
              <a:lnSpc>
                <a:spcPct val="115000"/>
              </a:lnSpc>
              <a:spcBef>
                <a:spcPts val="400"/>
              </a:spcBef>
              <a:spcAft>
                <a:spcPts val="400"/>
              </a:spcAft>
              <a:buSzPct val="100000"/>
              <a:buFont typeface="Arial" panose="020B0604020202020204" pitchFamily="34" charset="0"/>
              <a:buChar char="•"/>
              <a:defRPr lang="en-GB" sz="1200" kern="1200" dirty="0">
                <a:solidFill>
                  <a:schemeClr val="tx1"/>
                </a:solidFill>
                <a:latin typeface="+mn-lt"/>
                <a:ea typeface="+mn-ea"/>
                <a:cs typeface="+mn-cs"/>
              </a:defRPr>
            </a:lvl2pPr>
            <a:lvl3pPr marL="542925" indent="-173038"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3pPr>
            <a:lvl4pPr marL="987425" indent="-228600"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4pPr>
            <a:lvl5pPr marL="1033463" indent="0" algn="l" defTabSz="914400" rtl="0" eaLnBrk="1" latinLnBrk="0" hangingPunct="1">
              <a:lnSpc>
                <a:spcPct val="115000"/>
              </a:lnSpc>
              <a:spcBef>
                <a:spcPts val="400"/>
              </a:spcBef>
              <a:spcAft>
                <a:spcPts val="400"/>
              </a:spcAft>
              <a:buFont typeface="Barlow" panose="020B040602020203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5000"/>
              </a:lnSpc>
              <a:spcBef>
                <a:spcPts val="0"/>
              </a:spcBef>
              <a:spcAft>
                <a:spcPts val="400"/>
              </a:spcAft>
              <a:buClrTx/>
              <a:buSzPct val="100000"/>
              <a:buFont typeface="Wingdings 2" panose="05020102010507070707" pitchFamily="18" charset="2"/>
              <a:buNone/>
              <a:tabLst/>
              <a:defRPr/>
            </a:pPr>
            <a:r>
              <a:rPr kumimoji="0" lang="fr-FR" sz="2000" b="1" i="0" u="none" strike="noStrike" kern="1200" cap="none" spc="0" normalizeH="0" baseline="0" noProof="0" dirty="0">
                <a:ln>
                  <a:noFill/>
                </a:ln>
                <a:solidFill>
                  <a:srgbClr val="121B5A">
                    <a:lumMod val="60000"/>
                    <a:lumOff val="40000"/>
                  </a:srgbClr>
                </a:solidFill>
                <a:effectLst/>
                <a:uLnTx/>
                <a:uFillTx/>
                <a:latin typeface="Barlow Condensed Light" panose="00000406000000000000" pitchFamily="2" charset="0"/>
                <a:ea typeface="+mn-ea"/>
                <a:cs typeface="+mn-cs"/>
              </a:rPr>
              <a:t>Indicateurs globaux</a:t>
            </a:r>
          </a:p>
        </p:txBody>
      </p:sp>
      <p:cxnSp>
        <p:nvCxnSpPr>
          <p:cNvPr id="114" name="Straight Connector 12">
            <a:extLst>
              <a:ext uri="{FF2B5EF4-FFF2-40B4-BE49-F238E27FC236}">
                <a16:creationId xmlns:a16="http://schemas.microsoft.com/office/drawing/2014/main" id="{FB78AB55-A08C-7F50-E573-CD1CBD43CDCB}"/>
              </a:ext>
            </a:extLst>
          </p:cNvPr>
          <p:cNvCxnSpPr>
            <a:cxnSpLocks/>
          </p:cNvCxnSpPr>
          <p:nvPr/>
        </p:nvCxnSpPr>
        <p:spPr>
          <a:xfrm>
            <a:off x="3755521" y="1801714"/>
            <a:ext cx="1742504" cy="0"/>
          </a:xfrm>
          <a:prstGeom prst="line">
            <a:avLst/>
          </a:prstGeom>
          <a:ln w="177800">
            <a:solidFill>
              <a:schemeClr val="accent1">
                <a:lumMod val="40000"/>
                <a:lumOff val="60000"/>
                <a:alpha val="57000"/>
              </a:schemeClr>
            </a:solidFill>
          </a:ln>
        </p:spPr>
        <p:style>
          <a:lnRef idx="1">
            <a:schemeClr val="accent1"/>
          </a:lnRef>
          <a:fillRef idx="0">
            <a:schemeClr val="accent1"/>
          </a:fillRef>
          <a:effectRef idx="0">
            <a:schemeClr val="accent1"/>
          </a:effectRef>
          <a:fontRef idx="minor">
            <a:schemeClr val="tx1"/>
          </a:fontRef>
        </p:style>
      </p:cxnSp>
      <p:sp>
        <p:nvSpPr>
          <p:cNvPr id="115" name="Espace réservé du texte 24">
            <a:extLst>
              <a:ext uri="{FF2B5EF4-FFF2-40B4-BE49-F238E27FC236}">
                <a16:creationId xmlns:a16="http://schemas.microsoft.com/office/drawing/2014/main" id="{396C1923-9F6D-3D54-07F5-9E3BD1E02B89}"/>
              </a:ext>
            </a:extLst>
          </p:cNvPr>
          <p:cNvSpPr txBox="1">
            <a:spLocks/>
          </p:cNvSpPr>
          <p:nvPr/>
        </p:nvSpPr>
        <p:spPr>
          <a:xfrm>
            <a:off x="3666621" y="1346441"/>
            <a:ext cx="2645054" cy="402495"/>
          </a:xfrm>
          <a:prstGeom prst="rect">
            <a:avLst/>
          </a:prstGeom>
        </p:spPr>
        <p:txBody>
          <a:bodyPr/>
          <a:lstStyle>
            <a:lvl1pPr marL="0" indent="0" algn="l" defTabSz="914400" rtl="0" eaLnBrk="1" latinLnBrk="0" hangingPunct="1">
              <a:lnSpc>
                <a:spcPct val="115000"/>
              </a:lnSpc>
              <a:spcBef>
                <a:spcPts val="400"/>
              </a:spcBef>
              <a:spcAft>
                <a:spcPts val="400"/>
              </a:spcAft>
              <a:buSzPct val="100000"/>
              <a:buFont typeface="Wingdings 2" panose="05020102010507070707" pitchFamily="18" charset="2"/>
              <a:buNone/>
              <a:defRPr sz="1200" b="0" kern="1200">
                <a:solidFill>
                  <a:schemeClr val="tx1"/>
                </a:solidFill>
                <a:latin typeface="+mn-lt"/>
                <a:ea typeface="+mn-ea"/>
                <a:cs typeface="+mn-cs"/>
              </a:defRPr>
            </a:lvl1pPr>
            <a:lvl2pPr marL="171450" indent="-171450" algn="l" defTabSz="914400" rtl="0" eaLnBrk="1" latinLnBrk="0" hangingPunct="1">
              <a:lnSpc>
                <a:spcPct val="115000"/>
              </a:lnSpc>
              <a:spcBef>
                <a:spcPts val="400"/>
              </a:spcBef>
              <a:spcAft>
                <a:spcPts val="400"/>
              </a:spcAft>
              <a:buSzPct val="100000"/>
              <a:buFont typeface="Arial" panose="020B0604020202020204" pitchFamily="34" charset="0"/>
              <a:buChar char="•"/>
              <a:defRPr lang="en-GB" sz="1200" kern="1200" dirty="0">
                <a:solidFill>
                  <a:schemeClr val="tx1"/>
                </a:solidFill>
                <a:latin typeface="+mn-lt"/>
                <a:ea typeface="+mn-ea"/>
                <a:cs typeface="+mn-cs"/>
              </a:defRPr>
            </a:lvl2pPr>
            <a:lvl3pPr marL="542925" indent="-173038"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3pPr>
            <a:lvl4pPr marL="987425" indent="-228600"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4pPr>
            <a:lvl5pPr marL="1033463" indent="0" algn="l" defTabSz="914400" rtl="0" eaLnBrk="1" latinLnBrk="0" hangingPunct="1">
              <a:lnSpc>
                <a:spcPct val="115000"/>
              </a:lnSpc>
              <a:spcBef>
                <a:spcPts val="400"/>
              </a:spcBef>
              <a:spcAft>
                <a:spcPts val="400"/>
              </a:spcAft>
              <a:buFont typeface="Barlow" panose="020B040602020203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5000"/>
              </a:lnSpc>
              <a:spcBef>
                <a:spcPts val="0"/>
              </a:spcBef>
              <a:spcAft>
                <a:spcPts val="400"/>
              </a:spcAft>
              <a:buClrTx/>
              <a:buSzPct val="100000"/>
              <a:buFont typeface="Wingdings 2" panose="05020102010507070707" pitchFamily="18" charset="2"/>
              <a:buNone/>
              <a:tabLst/>
              <a:defRPr/>
            </a:pPr>
            <a:r>
              <a:rPr kumimoji="0" lang="fr-FR" sz="2000" b="1" i="0" u="none" strike="noStrike" kern="1200" cap="none" spc="0" normalizeH="0" baseline="0" noProof="0" dirty="0">
                <a:ln>
                  <a:noFill/>
                </a:ln>
                <a:solidFill>
                  <a:srgbClr val="121B5A">
                    <a:lumMod val="40000"/>
                    <a:lumOff val="60000"/>
                  </a:srgbClr>
                </a:solidFill>
                <a:effectLst/>
                <a:uLnTx/>
                <a:uFillTx/>
                <a:latin typeface="Barlow Condensed Light" panose="00000406000000000000" pitchFamily="2" charset="0"/>
                <a:ea typeface="+mn-ea"/>
                <a:cs typeface="+mn-cs"/>
              </a:rPr>
              <a:t>Satisfaction détaillée</a:t>
            </a:r>
          </a:p>
        </p:txBody>
      </p:sp>
      <p:cxnSp>
        <p:nvCxnSpPr>
          <p:cNvPr id="116" name="Straight Connector 12">
            <a:extLst>
              <a:ext uri="{FF2B5EF4-FFF2-40B4-BE49-F238E27FC236}">
                <a16:creationId xmlns:a16="http://schemas.microsoft.com/office/drawing/2014/main" id="{D5FDE0D3-D925-DDFB-5B70-A861ED54AC8D}"/>
              </a:ext>
            </a:extLst>
          </p:cNvPr>
          <p:cNvCxnSpPr>
            <a:cxnSpLocks/>
          </p:cNvCxnSpPr>
          <p:nvPr/>
        </p:nvCxnSpPr>
        <p:spPr>
          <a:xfrm>
            <a:off x="7633654" y="1801714"/>
            <a:ext cx="1585229" cy="0"/>
          </a:xfrm>
          <a:prstGeom prst="line">
            <a:avLst/>
          </a:prstGeom>
          <a:ln w="177800">
            <a:solidFill>
              <a:schemeClr val="accent3">
                <a:lumMod val="40000"/>
                <a:lumOff val="60000"/>
                <a:alpha val="57000"/>
              </a:schemeClr>
            </a:solidFill>
          </a:ln>
        </p:spPr>
        <p:style>
          <a:lnRef idx="1">
            <a:schemeClr val="accent1"/>
          </a:lnRef>
          <a:fillRef idx="0">
            <a:schemeClr val="accent1"/>
          </a:fillRef>
          <a:effectRef idx="0">
            <a:schemeClr val="accent1"/>
          </a:effectRef>
          <a:fontRef idx="minor">
            <a:schemeClr val="tx1"/>
          </a:fontRef>
        </p:style>
      </p:cxnSp>
      <p:sp>
        <p:nvSpPr>
          <p:cNvPr id="117" name="Espace réservé du texte 24">
            <a:extLst>
              <a:ext uri="{FF2B5EF4-FFF2-40B4-BE49-F238E27FC236}">
                <a16:creationId xmlns:a16="http://schemas.microsoft.com/office/drawing/2014/main" id="{D24DE62F-F7CC-F93F-2390-8F804B39F9BB}"/>
              </a:ext>
            </a:extLst>
          </p:cNvPr>
          <p:cNvSpPr txBox="1">
            <a:spLocks/>
          </p:cNvSpPr>
          <p:nvPr/>
        </p:nvSpPr>
        <p:spPr>
          <a:xfrm>
            <a:off x="7544754" y="1346441"/>
            <a:ext cx="2645054" cy="402495"/>
          </a:xfrm>
          <a:prstGeom prst="rect">
            <a:avLst/>
          </a:prstGeom>
        </p:spPr>
        <p:txBody>
          <a:bodyPr/>
          <a:lstStyle>
            <a:lvl1pPr marL="0" indent="0" algn="l" defTabSz="914400" rtl="0" eaLnBrk="1" latinLnBrk="0" hangingPunct="1">
              <a:lnSpc>
                <a:spcPct val="115000"/>
              </a:lnSpc>
              <a:spcBef>
                <a:spcPts val="400"/>
              </a:spcBef>
              <a:spcAft>
                <a:spcPts val="400"/>
              </a:spcAft>
              <a:buSzPct val="100000"/>
              <a:buFont typeface="Wingdings 2" panose="05020102010507070707" pitchFamily="18" charset="2"/>
              <a:buNone/>
              <a:defRPr sz="1200" b="0" kern="1200">
                <a:solidFill>
                  <a:schemeClr val="tx1"/>
                </a:solidFill>
                <a:latin typeface="+mn-lt"/>
                <a:ea typeface="+mn-ea"/>
                <a:cs typeface="+mn-cs"/>
              </a:defRPr>
            </a:lvl1pPr>
            <a:lvl2pPr marL="171450" indent="-171450" algn="l" defTabSz="914400" rtl="0" eaLnBrk="1" latinLnBrk="0" hangingPunct="1">
              <a:lnSpc>
                <a:spcPct val="115000"/>
              </a:lnSpc>
              <a:spcBef>
                <a:spcPts val="400"/>
              </a:spcBef>
              <a:spcAft>
                <a:spcPts val="400"/>
              </a:spcAft>
              <a:buSzPct val="100000"/>
              <a:buFont typeface="Arial" panose="020B0604020202020204" pitchFamily="34" charset="0"/>
              <a:buChar char="•"/>
              <a:defRPr lang="en-GB" sz="1200" kern="1200" dirty="0">
                <a:solidFill>
                  <a:schemeClr val="tx1"/>
                </a:solidFill>
                <a:latin typeface="+mn-lt"/>
                <a:ea typeface="+mn-ea"/>
                <a:cs typeface="+mn-cs"/>
              </a:defRPr>
            </a:lvl2pPr>
            <a:lvl3pPr marL="542925" indent="-173038"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3pPr>
            <a:lvl4pPr marL="987425" indent="-228600"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4pPr>
            <a:lvl5pPr marL="1033463" indent="0" algn="l" defTabSz="914400" rtl="0" eaLnBrk="1" latinLnBrk="0" hangingPunct="1">
              <a:lnSpc>
                <a:spcPct val="115000"/>
              </a:lnSpc>
              <a:spcBef>
                <a:spcPts val="400"/>
              </a:spcBef>
              <a:spcAft>
                <a:spcPts val="400"/>
              </a:spcAft>
              <a:buFont typeface="Barlow" panose="020B040602020203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5000"/>
              </a:lnSpc>
              <a:spcBef>
                <a:spcPts val="0"/>
              </a:spcBef>
              <a:spcAft>
                <a:spcPts val="400"/>
              </a:spcAft>
              <a:buClrTx/>
              <a:buSzPct val="100000"/>
              <a:buFont typeface="Wingdings 2" panose="05020102010507070707" pitchFamily="18" charset="2"/>
              <a:buNone/>
              <a:tabLst/>
              <a:defRPr/>
            </a:pPr>
            <a:r>
              <a:rPr kumimoji="0" lang="fr-FR" sz="2000" b="1" i="0" u="none" strike="noStrike" kern="1200" cap="none" spc="0" normalizeH="0" baseline="0" noProof="0" dirty="0">
                <a:ln>
                  <a:noFill/>
                </a:ln>
                <a:solidFill>
                  <a:srgbClr val="000000"/>
                </a:solidFill>
                <a:effectLst/>
                <a:uLnTx/>
                <a:uFillTx/>
                <a:latin typeface="Barlow Condensed Light" panose="00000406000000000000" pitchFamily="2" charset="0"/>
                <a:ea typeface="+mn-ea"/>
                <a:cs typeface="+mn-cs"/>
              </a:rPr>
              <a:t>À retenir</a:t>
            </a:r>
          </a:p>
        </p:txBody>
      </p:sp>
      <p:cxnSp>
        <p:nvCxnSpPr>
          <p:cNvPr id="119" name="Connecteur droit 118">
            <a:extLst>
              <a:ext uri="{FF2B5EF4-FFF2-40B4-BE49-F238E27FC236}">
                <a16:creationId xmlns:a16="http://schemas.microsoft.com/office/drawing/2014/main" id="{8AE7B67D-B4EA-F17E-6BFA-E154AB5E85A8}"/>
              </a:ext>
            </a:extLst>
          </p:cNvPr>
          <p:cNvCxnSpPr>
            <a:cxnSpLocks/>
          </p:cNvCxnSpPr>
          <p:nvPr/>
        </p:nvCxnSpPr>
        <p:spPr>
          <a:xfrm flipH="1">
            <a:off x="758007" y="3479815"/>
            <a:ext cx="1778213" cy="0"/>
          </a:xfrm>
          <a:prstGeom prst="line">
            <a:avLst/>
          </a:prstGeom>
          <a:ln w="9525" cap="rnd">
            <a:solidFill>
              <a:schemeClr val="accent1">
                <a:lumMod val="40000"/>
                <a:lumOff val="60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22" name="Connecteur droit 121">
            <a:extLst>
              <a:ext uri="{FF2B5EF4-FFF2-40B4-BE49-F238E27FC236}">
                <a16:creationId xmlns:a16="http://schemas.microsoft.com/office/drawing/2014/main" id="{187DCD4A-C32F-4866-407A-D543B5E966F0}"/>
              </a:ext>
            </a:extLst>
          </p:cNvPr>
          <p:cNvCxnSpPr>
            <a:cxnSpLocks/>
          </p:cNvCxnSpPr>
          <p:nvPr/>
        </p:nvCxnSpPr>
        <p:spPr>
          <a:xfrm flipH="1">
            <a:off x="772004" y="4866649"/>
            <a:ext cx="1778213" cy="0"/>
          </a:xfrm>
          <a:prstGeom prst="line">
            <a:avLst/>
          </a:prstGeom>
          <a:ln w="9525" cap="rnd">
            <a:solidFill>
              <a:schemeClr val="accent1">
                <a:lumMod val="40000"/>
                <a:lumOff val="60000"/>
              </a:schemeClr>
            </a:solidFill>
            <a:prstDash val="sysDash"/>
            <a:round/>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A67B8066-E1BB-54EB-F61C-6206CF51036B}"/>
              </a:ext>
            </a:extLst>
          </p:cNvPr>
          <p:cNvSpPr txBox="1"/>
          <p:nvPr/>
        </p:nvSpPr>
        <p:spPr>
          <a:xfrm>
            <a:off x="628762" y="2334195"/>
            <a:ext cx="1205189" cy="32316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a:ln>
                  <a:noFill/>
                </a:ln>
                <a:solidFill>
                  <a:srgbClr val="2F469C"/>
                </a:solidFill>
                <a:effectLst/>
                <a:uLnTx/>
                <a:uFillTx/>
                <a:latin typeface="Barlow"/>
                <a:ea typeface="+mn-ea"/>
                <a:cs typeface="+mn-cs"/>
              </a:rPr>
              <a:t>Confiance accordée par les parents</a:t>
            </a:r>
          </a:p>
        </p:txBody>
      </p:sp>
      <p:sp>
        <p:nvSpPr>
          <p:cNvPr id="46" name="Q7bis.2_Moyenne">
            <a:extLst>
              <a:ext uri="{FF2B5EF4-FFF2-40B4-BE49-F238E27FC236}">
                <a16:creationId xmlns:a16="http://schemas.microsoft.com/office/drawing/2014/main" id="{A6DB4B8E-8EF8-6AB1-814B-0BF13E8ED7D1}"/>
              </a:ext>
            </a:extLst>
          </p:cNvPr>
          <p:cNvSpPr txBox="1"/>
          <p:nvPr/>
        </p:nvSpPr>
        <p:spPr>
          <a:xfrm>
            <a:off x="1919933" y="3586106"/>
            <a:ext cx="540000" cy="540000"/>
          </a:xfrm>
          <a:prstGeom prst="ellipse">
            <a:avLst/>
          </a:prstGeom>
          <a:solidFill>
            <a:schemeClr val="tx2"/>
          </a:solidFill>
          <a:ln>
            <a:solidFill>
              <a:schemeClr val="tx2"/>
            </a:solidFill>
          </a:ln>
        </p:spPr>
        <p:txBody>
          <a:bodyPr wrap="none" rtlCol="0" anchor="ctr" anchorCtr="1">
            <a:noAutofit/>
          </a:bodyPr>
          <a:lstStyle>
            <a:defPPr>
              <a:defRPr lang="fr-FR"/>
            </a:defPPr>
            <a:lvl1pPr>
              <a:defRPr sz="24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Barlow"/>
                <a:ea typeface="+mn-ea"/>
                <a:cs typeface="+mn-cs"/>
              </a:rPr>
              <a:t>8,9</a:t>
            </a:r>
            <a:endParaRPr kumimoji="0" lang="en-GB" sz="2400" b="1" i="0" u="none" strike="noStrike" kern="1200" cap="none" spc="0" normalizeH="0" baseline="0" noProof="0" dirty="0">
              <a:ln>
                <a:noFill/>
              </a:ln>
              <a:solidFill>
                <a:prstClr val="white"/>
              </a:solidFill>
              <a:effectLst/>
              <a:uLnTx/>
              <a:uFillTx/>
              <a:latin typeface="Barlow"/>
              <a:ea typeface="+mn-ea"/>
              <a:cs typeface="+mn-cs"/>
            </a:endParaRPr>
          </a:p>
        </p:txBody>
      </p:sp>
      <p:sp>
        <p:nvSpPr>
          <p:cNvPr id="47" name="Q12_Moyenne">
            <a:extLst>
              <a:ext uri="{FF2B5EF4-FFF2-40B4-BE49-F238E27FC236}">
                <a16:creationId xmlns:a16="http://schemas.microsoft.com/office/drawing/2014/main" id="{8587175C-B266-021F-6CF7-9A4168AE3967}"/>
              </a:ext>
            </a:extLst>
          </p:cNvPr>
          <p:cNvSpPr txBox="1"/>
          <p:nvPr/>
        </p:nvSpPr>
        <p:spPr>
          <a:xfrm>
            <a:off x="1919933" y="4215512"/>
            <a:ext cx="540000" cy="540000"/>
          </a:xfrm>
          <a:prstGeom prst="ellipse">
            <a:avLst/>
          </a:prstGeom>
          <a:solidFill>
            <a:schemeClr val="tx2"/>
          </a:solidFill>
          <a:ln>
            <a:solidFill>
              <a:schemeClr val="tx2"/>
            </a:solidFill>
          </a:ln>
        </p:spPr>
        <p:txBody>
          <a:bodyPr wrap="none" rtlCol="0" anchor="ctr" anchorCtr="1">
            <a:noAutofit/>
          </a:bodyPr>
          <a:lstStyle>
            <a:defPPr>
              <a:defRPr lang="fr-FR"/>
            </a:defPPr>
            <a:lvl1pPr>
              <a:defRPr sz="24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Barlow"/>
                <a:ea typeface="+mn-ea"/>
                <a:cs typeface="+mn-cs"/>
              </a:rPr>
              <a:t>8,6</a:t>
            </a:r>
            <a:endParaRPr kumimoji="0" lang="en-GB" sz="2400" b="1" i="0" u="none" strike="noStrike" kern="1200" cap="none" spc="0" normalizeH="0" baseline="0" noProof="0" dirty="0">
              <a:ln>
                <a:noFill/>
              </a:ln>
              <a:solidFill>
                <a:prstClr val="white"/>
              </a:solidFill>
              <a:effectLst/>
              <a:uLnTx/>
              <a:uFillTx/>
              <a:latin typeface="Barlow"/>
              <a:ea typeface="+mn-ea"/>
              <a:cs typeface="+mn-cs"/>
            </a:endParaRPr>
          </a:p>
        </p:txBody>
      </p:sp>
      <p:sp>
        <p:nvSpPr>
          <p:cNvPr id="55" name="ZoneTexte 15">
            <a:extLst>
              <a:ext uri="{FF2B5EF4-FFF2-40B4-BE49-F238E27FC236}">
                <a16:creationId xmlns:a16="http://schemas.microsoft.com/office/drawing/2014/main" id="{B84B3500-E2AD-43BD-E9C2-07DD98ED33E6}"/>
              </a:ext>
            </a:extLst>
          </p:cNvPr>
          <p:cNvSpPr txBox="1"/>
          <p:nvPr/>
        </p:nvSpPr>
        <p:spPr>
          <a:xfrm>
            <a:off x="618465" y="421240"/>
            <a:ext cx="1567390" cy="347842"/>
          </a:xfrm>
          <a:prstGeom prst="snip2DiagRect">
            <a:avLst>
              <a:gd name="adj1" fmla="val 0"/>
              <a:gd name="adj2" fmla="val 45020"/>
            </a:avLst>
          </a:prstGeom>
          <a:solidFill>
            <a:srgbClr val="E2DA51"/>
          </a:solidFill>
          <a:ln>
            <a:noFill/>
          </a:ln>
        </p:spPr>
        <p:txBody>
          <a:bodyPr wrap="square" lIns="0" rIns="0" rtlCol="0" anchor="ctr" anchorCtr="0">
            <a:noAutofit/>
          </a:bodyPr>
          <a:lstStyle>
            <a:defPPr marR="0" lvl="0" algn="l" rtl="0">
              <a:lnSpc>
                <a:spcPct val="100000"/>
              </a:lnSpc>
              <a:spcBef>
                <a:spcPts val="0"/>
              </a:spcBef>
              <a:spcAft>
                <a:spcPts val="0"/>
              </a:spcAft>
              <a:defRPr lang="fr-FR"/>
            </a:defPPr>
            <a:lvl1pPr marR="0" lvl="0" algn="ctr">
              <a:lnSpc>
                <a:spcPct val="100000"/>
              </a:lnSpc>
              <a:spcBef>
                <a:spcPts val="0"/>
              </a:spcBef>
              <a:spcAft>
                <a:spcPts val="600"/>
              </a:spcAft>
              <a:buClr>
                <a:srgbClr val="000000"/>
              </a:buClr>
              <a:buFont typeface="Arial"/>
              <a:defRPr sz="1600" b="1" i="0" u="none" strike="noStrike" cap="none">
                <a:solidFill>
                  <a:srgbClr val="2F469C"/>
                </a:solidFill>
                <a:ea typeface="Calibri"/>
                <a:cs typeface="Times New Roman"/>
              </a:defRPr>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r>
              <a:rPr kumimoji="0" lang="fr-FR" sz="1200" b="1" i="0" u="none" strike="noStrike" kern="1200" cap="all" spc="0" normalizeH="0" baseline="0" noProof="0" dirty="0">
                <a:ln>
                  <a:noFill/>
                </a:ln>
                <a:solidFill>
                  <a:prstClr val="white"/>
                </a:solidFill>
                <a:effectLst/>
                <a:uLnTx/>
                <a:uFillTx/>
                <a:latin typeface="Arial"/>
                <a:cs typeface="Times New Roman"/>
              </a:rPr>
              <a:t>Principaux enseignements</a:t>
            </a:r>
          </a:p>
        </p:txBody>
      </p:sp>
      <p:sp>
        <p:nvSpPr>
          <p:cNvPr id="111" name="ZoneTexte 110">
            <a:extLst>
              <a:ext uri="{FF2B5EF4-FFF2-40B4-BE49-F238E27FC236}">
                <a16:creationId xmlns:a16="http://schemas.microsoft.com/office/drawing/2014/main" id="{9F5EC47B-454C-9378-1CAB-4F45633B8C97}"/>
              </a:ext>
            </a:extLst>
          </p:cNvPr>
          <p:cNvSpPr txBox="1"/>
          <p:nvPr/>
        </p:nvSpPr>
        <p:spPr>
          <a:xfrm>
            <a:off x="551331" y="5397957"/>
            <a:ext cx="1205189" cy="32316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1DAFAD"/>
                </a:solidFill>
                <a:effectLst/>
                <a:uLnTx/>
                <a:uFillTx/>
                <a:latin typeface="Barlow"/>
                <a:ea typeface="+mn-ea"/>
                <a:cs typeface="+mn-cs"/>
              </a:rPr>
              <a:t>Le bonheur des enfants</a:t>
            </a:r>
          </a:p>
        </p:txBody>
      </p:sp>
      <p:sp>
        <p:nvSpPr>
          <p:cNvPr id="118" name="ZoneTexte 117">
            <a:extLst>
              <a:ext uri="{FF2B5EF4-FFF2-40B4-BE49-F238E27FC236}">
                <a16:creationId xmlns:a16="http://schemas.microsoft.com/office/drawing/2014/main" id="{3BC944E7-692E-DDDE-2910-07F6A0793A1C}"/>
              </a:ext>
            </a:extLst>
          </p:cNvPr>
          <p:cNvSpPr txBox="1"/>
          <p:nvPr/>
        </p:nvSpPr>
        <p:spPr>
          <a:xfrm>
            <a:off x="487612" y="5990574"/>
            <a:ext cx="1332627" cy="16158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a:ln>
                  <a:noFill/>
                </a:ln>
                <a:solidFill>
                  <a:srgbClr val="1DAFAD"/>
                </a:solidFill>
                <a:effectLst/>
                <a:uLnTx/>
                <a:uFillTx/>
                <a:latin typeface="Barlow"/>
                <a:ea typeface="+mn-ea"/>
                <a:cs typeface="+mn-cs"/>
              </a:rPr>
              <a:t>La recommandation</a:t>
            </a:r>
          </a:p>
        </p:txBody>
      </p:sp>
      <p:sp>
        <p:nvSpPr>
          <p:cNvPr id="120" name="Q11_ST_OUI">
            <a:extLst>
              <a:ext uri="{FF2B5EF4-FFF2-40B4-BE49-F238E27FC236}">
                <a16:creationId xmlns:a16="http://schemas.microsoft.com/office/drawing/2014/main" id="{9F054019-D690-BCCA-B939-ABD890A05E53}"/>
              </a:ext>
            </a:extLst>
          </p:cNvPr>
          <p:cNvSpPr txBox="1"/>
          <p:nvPr/>
        </p:nvSpPr>
        <p:spPr>
          <a:xfrm>
            <a:off x="1972504" y="5155248"/>
            <a:ext cx="540000" cy="540000"/>
          </a:xfrm>
          <a:prstGeom prst="ellipse">
            <a:avLst/>
          </a:prstGeom>
          <a:solidFill>
            <a:srgbClr val="103C50"/>
          </a:solidFill>
          <a:ln>
            <a:solidFill>
              <a:srgbClr val="103C50"/>
            </a:solidFill>
          </a:ln>
        </p:spPr>
        <p:txBody>
          <a:bodyPr wrap="none" rtlCol="0" anchor="ctr" anchorCtr="1">
            <a:noAutofit/>
          </a:bodyPr>
          <a:lstStyle>
            <a:defPPr>
              <a:defRPr lang="fr-FR"/>
            </a:defPPr>
            <a:lvl1pPr>
              <a:defRPr sz="28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Barlow"/>
                <a:ea typeface="+mn-ea"/>
                <a:cs typeface="+mn-cs"/>
              </a:rPr>
              <a:t>96</a:t>
            </a:r>
            <a:endParaRPr kumimoji="0" lang="en-GB" sz="2400" b="1" i="0" u="none" strike="noStrike" kern="1200" cap="none" spc="0" normalizeH="0" baseline="0" noProof="0" dirty="0">
              <a:ln>
                <a:noFill/>
              </a:ln>
              <a:solidFill>
                <a:prstClr val="white"/>
              </a:solidFill>
              <a:effectLst/>
              <a:uLnTx/>
              <a:uFillTx/>
              <a:latin typeface="Barlow"/>
              <a:ea typeface="+mn-ea"/>
              <a:cs typeface="+mn-cs"/>
            </a:endParaRPr>
          </a:p>
        </p:txBody>
      </p:sp>
      <p:sp>
        <p:nvSpPr>
          <p:cNvPr id="121" name="Q14_ST_OUI">
            <a:extLst>
              <a:ext uri="{FF2B5EF4-FFF2-40B4-BE49-F238E27FC236}">
                <a16:creationId xmlns:a16="http://schemas.microsoft.com/office/drawing/2014/main" id="{FFE3CA91-0514-61A9-2FFD-F503A23A9444}"/>
              </a:ext>
            </a:extLst>
          </p:cNvPr>
          <p:cNvSpPr txBox="1"/>
          <p:nvPr/>
        </p:nvSpPr>
        <p:spPr>
          <a:xfrm>
            <a:off x="1972504" y="5784654"/>
            <a:ext cx="540000" cy="540000"/>
          </a:xfrm>
          <a:prstGeom prst="ellipse">
            <a:avLst/>
          </a:prstGeom>
          <a:solidFill>
            <a:srgbClr val="103C50"/>
          </a:solidFill>
          <a:ln>
            <a:solidFill>
              <a:srgbClr val="103C50"/>
            </a:solidFill>
          </a:ln>
        </p:spPr>
        <p:txBody>
          <a:bodyPr wrap="none" rtlCol="0" anchor="ctr" anchorCtr="1">
            <a:noAutofit/>
          </a:bodyPr>
          <a:lstStyle>
            <a:defPPr>
              <a:defRPr lang="fr-FR"/>
            </a:defPPr>
            <a:lvl1pPr>
              <a:defRPr sz="28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Barlow"/>
                <a:ea typeface="+mn-ea"/>
                <a:cs typeface="+mn-cs"/>
              </a:rPr>
              <a:t>93</a:t>
            </a:r>
          </a:p>
        </p:txBody>
      </p:sp>
      <p:sp>
        <p:nvSpPr>
          <p:cNvPr id="110" name="Q14_ST_OUI_Titre">
            <a:extLst>
              <a:ext uri="{FF2B5EF4-FFF2-40B4-BE49-F238E27FC236}">
                <a16:creationId xmlns:a16="http://schemas.microsoft.com/office/drawing/2014/main" id="{428C8853-AE22-1EA0-CC28-7334484CD5F0}"/>
              </a:ext>
            </a:extLst>
          </p:cNvPr>
          <p:cNvSpPr txBox="1"/>
          <p:nvPr/>
        </p:nvSpPr>
        <p:spPr>
          <a:xfrm>
            <a:off x="3741786" y="189542"/>
            <a:ext cx="1589423" cy="73866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Barlow"/>
                <a:ea typeface="+mn-ea"/>
                <a:cs typeface="+mn-cs"/>
              </a:rPr>
              <a:t>93%</a:t>
            </a:r>
          </a:p>
        </p:txBody>
      </p:sp>
      <p:sp>
        <p:nvSpPr>
          <p:cNvPr id="123" name="ZoneTexte 122">
            <a:extLst>
              <a:ext uri="{FF2B5EF4-FFF2-40B4-BE49-F238E27FC236}">
                <a16:creationId xmlns:a16="http://schemas.microsoft.com/office/drawing/2014/main" id="{1E124737-BFEE-6076-7EAA-814C5E8BA266}"/>
              </a:ext>
            </a:extLst>
          </p:cNvPr>
          <p:cNvSpPr txBox="1"/>
          <p:nvPr/>
        </p:nvSpPr>
        <p:spPr>
          <a:xfrm>
            <a:off x="1626922" y="4928548"/>
            <a:ext cx="1368000" cy="16158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2F469C"/>
                </a:solidFill>
                <a:effectLst/>
                <a:uLnTx/>
                <a:uFillTx/>
                <a:latin typeface="Barlow"/>
                <a:ea typeface="+mn-ea"/>
                <a:cs typeface="+mn-cs"/>
              </a:rPr>
              <a:t>Sous-Total Oui (%)</a:t>
            </a:r>
            <a:endParaRPr kumimoji="0" lang="fr-FR" sz="1050" b="1" i="0" u="none" strike="noStrike" kern="1200" cap="none" spc="0" normalizeH="0" baseline="0" noProof="0" dirty="0">
              <a:ln>
                <a:noFill/>
              </a:ln>
              <a:solidFill>
                <a:srgbClr val="2F469C"/>
              </a:solidFill>
              <a:effectLst/>
              <a:uLnTx/>
              <a:uFillTx/>
              <a:latin typeface="Barlow"/>
              <a:ea typeface="+mn-ea"/>
              <a:cs typeface="+mn-cs"/>
            </a:endParaRPr>
          </a:p>
        </p:txBody>
      </p:sp>
      <p:sp>
        <p:nvSpPr>
          <p:cNvPr id="125" name="ZoneTexte 124">
            <a:extLst>
              <a:ext uri="{FF2B5EF4-FFF2-40B4-BE49-F238E27FC236}">
                <a16:creationId xmlns:a16="http://schemas.microsoft.com/office/drawing/2014/main" id="{8BE6EFDE-85A9-B57B-F40F-4D8CD312B35D}"/>
              </a:ext>
            </a:extLst>
          </p:cNvPr>
          <p:cNvSpPr txBox="1"/>
          <p:nvPr/>
        </p:nvSpPr>
        <p:spPr>
          <a:xfrm>
            <a:off x="3788045" y="2314950"/>
            <a:ext cx="1612043" cy="16158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2F469C"/>
                </a:solidFill>
                <a:effectLst/>
                <a:uLnTx/>
                <a:uFillTx/>
                <a:latin typeface="Barlow"/>
                <a:ea typeface="+mn-ea"/>
                <a:cs typeface="+mn-cs"/>
              </a:rPr>
              <a:t>TOP 3 - Le personnel</a:t>
            </a:r>
          </a:p>
        </p:txBody>
      </p:sp>
      <p:cxnSp>
        <p:nvCxnSpPr>
          <p:cNvPr id="126" name="Connecteur droit 125">
            <a:extLst>
              <a:ext uri="{FF2B5EF4-FFF2-40B4-BE49-F238E27FC236}">
                <a16:creationId xmlns:a16="http://schemas.microsoft.com/office/drawing/2014/main" id="{804B1C99-8B76-2605-F7E9-1B3ADB02C5F4}"/>
              </a:ext>
            </a:extLst>
          </p:cNvPr>
          <p:cNvCxnSpPr>
            <a:cxnSpLocks/>
          </p:cNvCxnSpPr>
          <p:nvPr/>
        </p:nvCxnSpPr>
        <p:spPr>
          <a:xfrm flipH="1">
            <a:off x="3675948" y="4060119"/>
            <a:ext cx="3120778" cy="0"/>
          </a:xfrm>
          <a:prstGeom prst="line">
            <a:avLst/>
          </a:prstGeom>
          <a:ln w="9525" cap="rnd">
            <a:solidFill>
              <a:schemeClr val="accent1">
                <a:lumMod val="40000"/>
                <a:lumOff val="60000"/>
              </a:schemeClr>
            </a:solidFill>
            <a:prstDash val="sysDash"/>
            <a:round/>
          </a:ln>
        </p:spPr>
        <p:style>
          <a:lnRef idx="1">
            <a:schemeClr val="accent1"/>
          </a:lnRef>
          <a:fillRef idx="0">
            <a:schemeClr val="accent1"/>
          </a:fillRef>
          <a:effectRef idx="0">
            <a:schemeClr val="accent1"/>
          </a:effectRef>
          <a:fontRef idx="minor">
            <a:schemeClr val="tx1"/>
          </a:fontRef>
        </p:style>
      </p:cxnSp>
      <p:sp>
        <p:nvSpPr>
          <p:cNvPr id="129" name="ZoneTexte 128">
            <a:extLst>
              <a:ext uri="{FF2B5EF4-FFF2-40B4-BE49-F238E27FC236}">
                <a16:creationId xmlns:a16="http://schemas.microsoft.com/office/drawing/2014/main" id="{1B18D7DB-149D-83BC-DC99-F663D12078CA}"/>
              </a:ext>
            </a:extLst>
          </p:cNvPr>
          <p:cNvSpPr txBox="1"/>
          <p:nvPr/>
        </p:nvSpPr>
        <p:spPr>
          <a:xfrm>
            <a:off x="3788045" y="4243332"/>
            <a:ext cx="1612043" cy="16158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a:ln>
                  <a:noFill/>
                </a:ln>
                <a:solidFill>
                  <a:srgbClr val="2F469C"/>
                </a:solidFill>
                <a:effectLst/>
                <a:uLnTx/>
                <a:uFillTx/>
                <a:latin typeface="Barlow"/>
                <a:ea typeface="+mn-ea"/>
                <a:cs typeface="+mn-cs"/>
              </a:rPr>
              <a:t>TOP 3 - L’établissement</a:t>
            </a:r>
          </a:p>
        </p:txBody>
      </p:sp>
      <p:cxnSp>
        <p:nvCxnSpPr>
          <p:cNvPr id="130" name="Connecteur droit 129">
            <a:extLst>
              <a:ext uri="{FF2B5EF4-FFF2-40B4-BE49-F238E27FC236}">
                <a16:creationId xmlns:a16="http://schemas.microsoft.com/office/drawing/2014/main" id="{CDDF4553-A171-9EE5-FC1E-F770F0EADFFE}"/>
              </a:ext>
            </a:extLst>
          </p:cNvPr>
          <p:cNvCxnSpPr>
            <a:cxnSpLocks/>
          </p:cNvCxnSpPr>
          <p:nvPr/>
        </p:nvCxnSpPr>
        <p:spPr>
          <a:xfrm flipH="1">
            <a:off x="6130599" y="4054338"/>
            <a:ext cx="2686" cy="1781202"/>
          </a:xfrm>
          <a:prstGeom prst="line">
            <a:avLst/>
          </a:prstGeom>
          <a:ln w="9525" cap="rnd">
            <a:solidFill>
              <a:schemeClr val="accent1">
                <a:lumMod val="40000"/>
                <a:lumOff val="60000"/>
              </a:schemeClr>
            </a:solidFill>
            <a:prstDash val="sysDash"/>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6733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377D1-A5CD-6FD5-8E51-DEDEE7A7FFF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D5A7E59-3975-DF8A-0F44-16593C147DD7}"/>
              </a:ext>
            </a:extLst>
          </p:cNvPr>
          <p:cNvSpPr/>
          <p:nvPr/>
        </p:nvSpPr>
        <p:spPr>
          <a:xfrm>
            <a:off x="0" y="-3103"/>
            <a:ext cx="12192000" cy="1274320"/>
          </a:xfrm>
          <a:prstGeom prst="rect">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prstClr val="white"/>
              </a:solidFill>
              <a:effectLst/>
              <a:uLnTx/>
              <a:uFillTx/>
              <a:latin typeface="Barlow"/>
              <a:ea typeface="+mn-ea"/>
              <a:cs typeface="+mn-cs"/>
            </a:endParaRPr>
          </a:p>
        </p:txBody>
      </p:sp>
      <p:grpSp>
        <p:nvGrpSpPr>
          <p:cNvPr id="8" name="Groupe 7">
            <a:extLst>
              <a:ext uri="{FF2B5EF4-FFF2-40B4-BE49-F238E27FC236}">
                <a16:creationId xmlns:a16="http://schemas.microsoft.com/office/drawing/2014/main" id="{9B24BBEE-3E14-9EEF-795C-4A36454C9FCF}"/>
              </a:ext>
            </a:extLst>
          </p:cNvPr>
          <p:cNvGrpSpPr/>
          <p:nvPr/>
        </p:nvGrpSpPr>
        <p:grpSpPr>
          <a:xfrm>
            <a:off x="11186607" y="265913"/>
            <a:ext cx="683543" cy="445970"/>
            <a:chOff x="8051801" y="304800"/>
            <a:chExt cx="781050" cy="509588"/>
          </a:xfrm>
        </p:grpSpPr>
        <p:sp>
          <p:nvSpPr>
            <p:cNvPr id="9" name="Freeform 41">
              <a:extLst>
                <a:ext uri="{FF2B5EF4-FFF2-40B4-BE49-F238E27FC236}">
                  <a16:creationId xmlns:a16="http://schemas.microsoft.com/office/drawing/2014/main" id="{4F5851C2-49CC-0A31-0D7D-A19C1EEAE172}"/>
                </a:ext>
              </a:extLst>
            </p:cNvPr>
            <p:cNvSpPr>
              <a:spLocks/>
            </p:cNvSpPr>
            <p:nvPr/>
          </p:nvSpPr>
          <p:spPr bwMode="auto">
            <a:xfrm>
              <a:off x="8051801" y="322263"/>
              <a:ext cx="68263" cy="101600"/>
            </a:xfrm>
            <a:custGeom>
              <a:avLst/>
              <a:gdLst>
                <a:gd name="T0" fmla="*/ 4 w 16"/>
                <a:gd name="T1" fmla="*/ 24 h 24"/>
                <a:gd name="T2" fmla="*/ 12 w 16"/>
                <a:gd name="T3" fmla="*/ 24 h 24"/>
                <a:gd name="T4" fmla="*/ 16 w 16"/>
                <a:gd name="T5" fmla="*/ 20 h 24"/>
                <a:gd name="T6" fmla="*/ 16 w 16"/>
                <a:gd name="T7" fmla="*/ 4 h 24"/>
                <a:gd name="T8" fmla="*/ 12 w 16"/>
                <a:gd name="T9" fmla="*/ 0 h 24"/>
                <a:gd name="T10" fmla="*/ 4 w 16"/>
                <a:gd name="T11" fmla="*/ 0 h 24"/>
                <a:gd name="T12" fmla="*/ 0 w 16"/>
                <a:gd name="T13" fmla="*/ 4 h 24"/>
                <a:gd name="T14" fmla="*/ 0 w 16"/>
                <a:gd name="T15" fmla="*/ 20 h 24"/>
                <a:gd name="T16" fmla="*/ 4 w 16"/>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4" y="24"/>
                  </a:moveTo>
                  <a:cubicBezTo>
                    <a:pt x="12" y="24"/>
                    <a:pt x="12" y="24"/>
                    <a:pt x="12" y="24"/>
                  </a:cubicBezTo>
                  <a:cubicBezTo>
                    <a:pt x="14" y="24"/>
                    <a:pt x="16" y="22"/>
                    <a:pt x="16" y="20"/>
                  </a:cubicBezTo>
                  <a:cubicBezTo>
                    <a:pt x="16" y="4"/>
                    <a:pt x="16" y="4"/>
                    <a:pt x="16" y="4"/>
                  </a:cubicBezTo>
                  <a:cubicBezTo>
                    <a:pt x="16" y="2"/>
                    <a:pt x="14" y="0"/>
                    <a:pt x="12" y="0"/>
                  </a:cubicBezTo>
                  <a:cubicBezTo>
                    <a:pt x="4" y="0"/>
                    <a:pt x="4" y="0"/>
                    <a:pt x="4" y="0"/>
                  </a:cubicBezTo>
                  <a:cubicBezTo>
                    <a:pt x="2" y="0"/>
                    <a:pt x="0" y="2"/>
                    <a:pt x="0" y="4"/>
                  </a:cubicBezTo>
                  <a:cubicBezTo>
                    <a:pt x="0" y="20"/>
                    <a:pt x="0" y="20"/>
                    <a:pt x="0" y="20"/>
                  </a:cubicBezTo>
                  <a:cubicBezTo>
                    <a:pt x="0" y="22"/>
                    <a:pt x="2" y="24"/>
                    <a:pt x="4" y="24"/>
                  </a:cubicBezTo>
                  <a:close/>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10" name="Freeform 42">
              <a:extLst>
                <a:ext uri="{FF2B5EF4-FFF2-40B4-BE49-F238E27FC236}">
                  <a16:creationId xmlns:a16="http://schemas.microsoft.com/office/drawing/2014/main" id="{906A9A39-3647-EEA2-D9E6-2BCC13D5E946}"/>
                </a:ext>
              </a:extLst>
            </p:cNvPr>
            <p:cNvSpPr>
              <a:spLocks/>
            </p:cNvSpPr>
            <p:nvPr/>
          </p:nvSpPr>
          <p:spPr bwMode="auto">
            <a:xfrm>
              <a:off x="8526463" y="322263"/>
              <a:ext cx="68263" cy="101600"/>
            </a:xfrm>
            <a:custGeom>
              <a:avLst/>
              <a:gdLst>
                <a:gd name="T0" fmla="*/ 16 w 16"/>
                <a:gd name="T1" fmla="*/ 24 h 24"/>
                <a:gd name="T2" fmla="*/ 16 w 16"/>
                <a:gd name="T3" fmla="*/ 4 h 24"/>
                <a:gd name="T4" fmla="*/ 12 w 16"/>
                <a:gd name="T5" fmla="*/ 0 h 24"/>
                <a:gd name="T6" fmla="*/ 4 w 16"/>
                <a:gd name="T7" fmla="*/ 0 h 24"/>
                <a:gd name="T8" fmla="*/ 0 w 16"/>
                <a:gd name="T9" fmla="*/ 4 h 24"/>
                <a:gd name="T10" fmla="*/ 0 w 16"/>
                <a:gd name="T11" fmla="*/ 12 h 24"/>
              </a:gdLst>
              <a:ahLst/>
              <a:cxnLst>
                <a:cxn ang="0">
                  <a:pos x="T0" y="T1"/>
                </a:cxn>
                <a:cxn ang="0">
                  <a:pos x="T2" y="T3"/>
                </a:cxn>
                <a:cxn ang="0">
                  <a:pos x="T4" y="T5"/>
                </a:cxn>
                <a:cxn ang="0">
                  <a:pos x="T6" y="T7"/>
                </a:cxn>
                <a:cxn ang="0">
                  <a:pos x="T8" y="T9"/>
                </a:cxn>
                <a:cxn ang="0">
                  <a:pos x="T10" y="T11"/>
                </a:cxn>
              </a:cxnLst>
              <a:rect l="0" t="0" r="r" b="b"/>
              <a:pathLst>
                <a:path w="16" h="24">
                  <a:moveTo>
                    <a:pt x="16" y="24"/>
                  </a:moveTo>
                  <a:cubicBezTo>
                    <a:pt x="16" y="4"/>
                    <a:pt x="16" y="4"/>
                    <a:pt x="16" y="4"/>
                  </a:cubicBezTo>
                  <a:cubicBezTo>
                    <a:pt x="16" y="2"/>
                    <a:pt x="14" y="0"/>
                    <a:pt x="12" y="0"/>
                  </a:cubicBezTo>
                  <a:cubicBezTo>
                    <a:pt x="4" y="0"/>
                    <a:pt x="4" y="0"/>
                    <a:pt x="4" y="0"/>
                  </a:cubicBezTo>
                  <a:cubicBezTo>
                    <a:pt x="2" y="0"/>
                    <a:pt x="0" y="2"/>
                    <a:pt x="0" y="4"/>
                  </a:cubicBezTo>
                  <a:cubicBezTo>
                    <a:pt x="0" y="12"/>
                    <a:pt x="0" y="12"/>
                    <a:pt x="0" y="12"/>
                  </a:cubicBez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11" name="Freeform 43">
              <a:extLst>
                <a:ext uri="{FF2B5EF4-FFF2-40B4-BE49-F238E27FC236}">
                  <a16:creationId xmlns:a16="http://schemas.microsoft.com/office/drawing/2014/main" id="{EBD71EAE-6399-79B6-77DA-265B1E600CA0}"/>
                </a:ext>
              </a:extLst>
            </p:cNvPr>
            <p:cNvSpPr>
              <a:spLocks/>
            </p:cNvSpPr>
            <p:nvPr/>
          </p:nvSpPr>
          <p:spPr bwMode="auto">
            <a:xfrm>
              <a:off x="8289926" y="322263"/>
              <a:ext cx="66675" cy="101600"/>
            </a:xfrm>
            <a:custGeom>
              <a:avLst/>
              <a:gdLst>
                <a:gd name="T0" fmla="*/ 16 w 16"/>
                <a:gd name="T1" fmla="*/ 12 h 24"/>
                <a:gd name="T2" fmla="*/ 16 w 16"/>
                <a:gd name="T3" fmla="*/ 4 h 24"/>
                <a:gd name="T4" fmla="*/ 12 w 16"/>
                <a:gd name="T5" fmla="*/ 0 h 24"/>
                <a:gd name="T6" fmla="*/ 4 w 16"/>
                <a:gd name="T7" fmla="*/ 0 h 24"/>
                <a:gd name="T8" fmla="*/ 0 w 16"/>
                <a:gd name="T9" fmla="*/ 4 h 24"/>
                <a:gd name="T10" fmla="*/ 0 w 16"/>
                <a:gd name="T11" fmla="*/ 24 h 24"/>
              </a:gdLst>
              <a:ahLst/>
              <a:cxnLst>
                <a:cxn ang="0">
                  <a:pos x="T0" y="T1"/>
                </a:cxn>
                <a:cxn ang="0">
                  <a:pos x="T2" y="T3"/>
                </a:cxn>
                <a:cxn ang="0">
                  <a:pos x="T4" y="T5"/>
                </a:cxn>
                <a:cxn ang="0">
                  <a:pos x="T6" y="T7"/>
                </a:cxn>
                <a:cxn ang="0">
                  <a:pos x="T8" y="T9"/>
                </a:cxn>
                <a:cxn ang="0">
                  <a:pos x="T10" y="T11"/>
                </a:cxn>
              </a:cxnLst>
              <a:rect l="0" t="0" r="r" b="b"/>
              <a:pathLst>
                <a:path w="16" h="24">
                  <a:moveTo>
                    <a:pt x="16" y="12"/>
                  </a:moveTo>
                  <a:cubicBezTo>
                    <a:pt x="16" y="4"/>
                    <a:pt x="16" y="4"/>
                    <a:pt x="16" y="4"/>
                  </a:cubicBezTo>
                  <a:cubicBezTo>
                    <a:pt x="16" y="2"/>
                    <a:pt x="14" y="0"/>
                    <a:pt x="12" y="0"/>
                  </a:cubicBezTo>
                  <a:cubicBezTo>
                    <a:pt x="4" y="0"/>
                    <a:pt x="4" y="0"/>
                    <a:pt x="4" y="0"/>
                  </a:cubicBezTo>
                  <a:cubicBezTo>
                    <a:pt x="2" y="0"/>
                    <a:pt x="0" y="2"/>
                    <a:pt x="0" y="4"/>
                  </a:cubicBezTo>
                  <a:cubicBezTo>
                    <a:pt x="0" y="24"/>
                    <a:pt x="0" y="24"/>
                    <a:pt x="0" y="24"/>
                  </a:cubicBez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12" name="Freeform 44">
              <a:extLst>
                <a:ext uri="{FF2B5EF4-FFF2-40B4-BE49-F238E27FC236}">
                  <a16:creationId xmlns:a16="http://schemas.microsoft.com/office/drawing/2014/main" id="{1BE95218-6079-90CE-E78F-95092956373B}"/>
                </a:ext>
              </a:extLst>
            </p:cNvPr>
            <p:cNvSpPr>
              <a:spLocks/>
            </p:cNvSpPr>
            <p:nvPr/>
          </p:nvSpPr>
          <p:spPr bwMode="auto">
            <a:xfrm>
              <a:off x="8678863" y="509588"/>
              <a:ext cx="68263" cy="101600"/>
            </a:xfrm>
            <a:custGeom>
              <a:avLst/>
              <a:gdLst>
                <a:gd name="T0" fmla="*/ 12 w 16"/>
                <a:gd name="T1" fmla="*/ 24 h 24"/>
                <a:gd name="T2" fmla="*/ 4 w 16"/>
                <a:gd name="T3" fmla="*/ 24 h 24"/>
                <a:gd name="T4" fmla="*/ 0 w 16"/>
                <a:gd name="T5" fmla="*/ 20 h 24"/>
                <a:gd name="T6" fmla="*/ 0 w 16"/>
                <a:gd name="T7" fmla="*/ 4 h 24"/>
                <a:gd name="T8" fmla="*/ 4 w 16"/>
                <a:gd name="T9" fmla="*/ 0 h 24"/>
                <a:gd name="T10" fmla="*/ 12 w 16"/>
                <a:gd name="T11" fmla="*/ 0 h 24"/>
                <a:gd name="T12" fmla="*/ 16 w 16"/>
                <a:gd name="T13" fmla="*/ 4 h 24"/>
                <a:gd name="T14" fmla="*/ 16 w 16"/>
                <a:gd name="T15" fmla="*/ 20 h 24"/>
                <a:gd name="T16" fmla="*/ 12 w 16"/>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12" y="24"/>
                  </a:moveTo>
                  <a:cubicBezTo>
                    <a:pt x="4" y="24"/>
                    <a:pt x="4" y="24"/>
                    <a:pt x="4" y="24"/>
                  </a:cubicBezTo>
                  <a:cubicBezTo>
                    <a:pt x="2" y="24"/>
                    <a:pt x="0" y="22"/>
                    <a:pt x="0" y="20"/>
                  </a:cubicBezTo>
                  <a:cubicBezTo>
                    <a:pt x="0" y="4"/>
                    <a:pt x="0" y="4"/>
                    <a:pt x="0" y="4"/>
                  </a:cubicBezTo>
                  <a:cubicBezTo>
                    <a:pt x="0" y="2"/>
                    <a:pt x="2" y="0"/>
                    <a:pt x="4" y="0"/>
                  </a:cubicBezTo>
                  <a:cubicBezTo>
                    <a:pt x="12" y="0"/>
                    <a:pt x="12" y="0"/>
                    <a:pt x="12" y="0"/>
                  </a:cubicBezTo>
                  <a:cubicBezTo>
                    <a:pt x="14" y="0"/>
                    <a:pt x="16" y="2"/>
                    <a:pt x="16" y="4"/>
                  </a:cubicBezTo>
                  <a:cubicBezTo>
                    <a:pt x="16" y="20"/>
                    <a:pt x="16" y="20"/>
                    <a:pt x="16" y="20"/>
                  </a:cubicBezTo>
                  <a:cubicBezTo>
                    <a:pt x="16" y="22"/>
                    <a:pt x="14" y="24"/>
                    <a:pt x="12" y="24"/>
                  </a:cubicBezTo>
                  <a:close/>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13" name="Freeform 45">
              <a:extLst>
                <a:ext uri="{FF2B5EF4-FFF2-40B4-BE49-F238E27FC236}">
                  <a16:creationId xmlns:a16="http://schemas.microsoft.com/office/drawing/2014/main" id="{778CE3AA-16A1-FF71-4D84-56E964DA9486}"/>
                </a:ext>
              </a:extLst>
            </p:cNvPr>
            <p:cNvSpPr>
              <a:spLocks/>
            </p:cNvSpPr>
            <p:nvPr/>
          </p:nvSpPr>
          <p:spPr bwMode="auto">
            <a:xfrm>
              <a:off x="8678863" y="695325"/>
              <a:ext cx="68263" cy="101600"/>
            </a:xfrm>
            <a:custGeom>
              <a:avLst/>
              <a:gdLst>
                <a:gd name="T0" fmla="*/ 0 w 16"/>
                <a:gd name="T1" fmla="*/ 8 h 24"/>
                <a:gd name="T2" fmla="*/ 0 w 16"/>
                <a:gd name="T3" fmla="*/ 4 h 24"/>
                <a:gd name="T4" fmla="*/ 4 w 16"/>
                <a:gd name="T5" fmla="*/ 0 h 24"/>
                <a:gd name="T6" fmla="*/ 12 w 16"/>
                <a:gd name="T7" fmla="*/ 0 h 24"/>
                <a:gd name="T8" fmla="*/ 16 w 16"/>
                <a:gd name="T9" fmla="*/ 4 h 24"/>
                <a:gd name="T10" fmla="*/ 16 w 16"/>
                <a:gd name="T11" fmla="*/ 20 h 24"/>
                <a:gd name="T12" fmla="*/ 12 w 16"/>
                <a:gd name="T13" fmla="*/ 24 h 24"/>
                <a:gd name="T14" fmla="*/ 8 w 16"/>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4">
                  <a:moveTo>
                    <a:pt x="0" y="8"/>
                  </a:moveTo>
                  <a:cubicBezTo>
                    <a:pt x="0" y="4"/>
                    <a:pt x="0" y="4"/>
                    <a:pt x="0" y="4"/>
                  </a:cubicBezTo>
                  <a:cubicBezTo>
                    <a:pt x="0" y="2"/>
                    <a:pt x="2" y="0"/>
                    <a:pt x="4" y="0"/>
                  </a:cubicBezTo>
                  <a:cubicBezTo>
                    <a:pt x="12" y="0"/>
                    <a:pt x="12" y="0"/>
                    <a:pt x="12" y="0"/>
                  </a:cubicBezTo>
                  <a:cubicBezTo>
                    <a:pt x="14" y="0"/>
                    <a:pt x="16" y="2"/>
                    <a:pt x="16" y="4"/>
                  </a:cubicBezTo>
                  <a:cubicBezTo>
                    <a:pt x="16" y="20"/>
                    <a:pt x="16" y="20"/>
                    <a:pt x="16" y="20"/>
                  </a:cubicBezTo>
                  <a:cubicBezTo>
                    <a:pt x="16" y="22"/>
                    <a:pt x="14" y="24"/>
                    <a:pt x="12" y="24"/>
                  </a:cubicBezTo>
                  <a:cubicBezTo>
                    <a:pt x="8" y="24"/>
                    <a:pt x="8" y="24"/>
                    <a:pt x="8" y="24"/>
                  </a:cubicBez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14" name="Line 46">
              <a:extLst>
                <a:ext uri="{FF2B5EF4-FFF2-40B4-BE49-F238E27FC236}">
                  <a16:creationId xmlns:a16="http://schemas.microsoft.com/office/drawing/2014/main" id="{41882C3D-D7BA-762F-C551-C46A26429CE0}"/>
                </a:ext>
              </a:extLst>
            </p:cNvPr>
            <p:cNvSpPr>
              <a:spLocks noChangeShapeType="1"/>
            </p:cNvSpPr>
            <p:nvPr/>
          </p:nvSpPr>
          <p:spPr bwMode="auto">
            <a:xfrm>
              <a:off x="8204201" y="304800"/>
              <a:ext cx="0" cy="136525"/>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15" name="Line 47">
              <a:extLst>
                <a:ext uri="{FF2B5EF4-FFF2-40B4-BE49-F238E27FC236}">
                  <a16:creationId xmlns:a16="http://schemas.microsoft.com/office/drawing/2014/main" id="{77F3E8E8-26FA-412E-B3ED-362F19F23DF9}"/>
                </a:ext>
              </a:extLst>
            </p:cNvPr>
            <p:cNvSpPr>
              <a:spLocks noChangeShapeType="1"/>
            </p:cNvSpPr>
            <p:nvPr/>
          </p:nvSpPr>
          <p:spPr bwMode="auto">
            <a:xfrm>
              <a:off x="8442326" y="304800"/>
              <a:ext cx="0" cy="6826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16" name="Line 48">
              <a:extLst>
                <a:ext uri="{FF2B5EF4-FFF2-40B4-BE49-F238E27FC236}">
                  <a16:creationId xmlns:a16="http://schemas.microsoft.com/office/drawing/2014/main" id="{FD6E9E2D-800A-B038-45B1-C3A0A1787D1C}"/>
                </a:ext>
              </a:extLst>
            </p:cNvPr>
            <p:cNvSpPr>
              <a:spLocks noChangeShapeType="1"/>
            </p:cNvSpPr>
            <p:nvPr/>
          </p:nvSpPr>
          <p:spPr bwMode="auto">
            <a:xfrm>
              <a:off x="8832851" y="492125"/>
              <a:ext cx="0" cy="1349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17" name="Line 49">
              <a:extLst>
                <a:ext uri="{FF2B5EF4-FFF2-40B4-BE49-F238E27FC236}">
                  <a16:creationId xmlns:a16="http://schemas.microsoft.com/office/drawing/2014/main" id="{17A396C2-0151-B4FF-1017-0492EB8AC54D}"/>
                </a:ext>
              </a:extLst>
            </p:cNvPr>
            <p:cNvSpPr>
              <a:spLocks noChangeShapeType="1"/>
            </p:cNvSpPr>
            <p:nvPr/>
          </p:nvSpPr>
          <p:spPr bwMode="auto">
            <a:xfrm>
              <a:off x="8832851" y="679450"/>
              <a:ext cx="0" cy="1349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18" name="Freeform 50">
              <a:extLst>
                <a:ext uri="{FF2B5EF4-FFF2-40B4-BE49-F238E27FC236}">
                  <a16:creationId xmlns:a16="http://schemas.microsoft.com/office/drawing/2014/main" id="{B8C37DD9-4CE5-2FB8-2CFF-A762C2FF9078}"/>
                </a:ext>
              </a:extLst>
            </p:cNvPr>
            <p:cNvSpPr>
              <a:spLocks/>
            </p:cNvSpPr>
            <p:nvPr/>
          </p:nvSpPr>
          <p:spPr bwMode="auto">
            <a:xfrm>
              <a:off x="8764588" y="322263"/>
              <a:ext cx="68263" cy="101600"/>
            </a:xfrm>
            <a:custGeom>
              <a:avLst/>
              <a:gdLst>
                <a:gd name="T0" fmla="*/ 4 w 16"/>
                <a:gd name="T1" fmla="*/ 24 h 24"/>
                <a:gd name="T2" fmla="*/ 12 w 16"/>
                <a:gd name="T3" fmla="*/ 24 h 24"/>
                <a:gd name="T4" fmla="*/ 16 w 16"/>
                <a:gd name="T5" fmla="*/ 20 h 24"/>
                <a:gd name="T6" fmla="*/ 16 w 16"/>
                <a:gd name="T7" fmla="*/ 4 h 24"/>
                <a:gd name="T8" fmla="*/ 12 w 16"/>
                <a:gd name="T9" fmla="*/ 0 h 24"/>
                <a:gd name="T10" fmla="*/ 4 w 16"/>
                <a:gd name="T11" fmla="*/ 0 h 24"/>
                <a:gd name="T12" fmla="*/ 0 w 16"/>
                <a:gd name="T13" fmla="*/ 4 h 24"/>
                <a:gd name="T14" fmla="*/ 0 w 16"/>
                <a:gd name="T15" fmla="*/ 20 h 24"/>
                <a:gd name="T16" fmla="*/ 4 w 16"/>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4" y="24"/>
                  </a:moveTo>
                  <a:cubicBezTo>
                    <a:pt x="12" y="24"/>
                    <a:pt x="12" y="24"/>
                    <a:pt x="12" y="24"/>
                  </a:cubicBezTo>
                  <a:cubicBezTo>
                    <a:pt x="14" y="24"/>
                    <a:pt x="16" y="22"/>
                    <a:pt x="16" y="20"/>
                  </a:cubicBezTo>
                  <a:cubicBezTo>
                    <a:pt x="16" y="4"/>
                    <a:pt x="16" y="4"/>
                    <a:pt x="16" y="4"/>
                  </a:cubicBezTo>
                  <a:cubicBezTo>
                    <a:pt x="16" y="2"/>
                    <a:pt x="14" y="0"/>
                    <a:pt x="12" y="0"/>
                  </a:cubicBezTo>
                  <a:cubicBezTo>
                    <a:pt x="4" y="0"/>
                    <a:pt x="4" y="0"/>
                    <a:pt x="4" y="0"/>
                  </a:cubicBezTo>
                  <a:cubicBezTo>
                    <a:pt x="2" y="0"/>
                    <a:pt x="0" y="2"/>
                    <a:pt x="0" y="4"/>
                  </a:cubicBezTo>
                  <a:cubicBezTo>
                    <a:pt x="0" y="20"/>
                    <a:pt x="0" y="20"/>
                    <a:pt x="0" y="20"/>
                  </a:cubicBezTo>
                  <a:cubicBezTo>
                    <a:pt x="0" y="22"/>
                    <a:pt x="2" y="24"/>
                    <a:pt x="4" y="24"/>
                  </a:cubicBezTo>
                  <a:close/>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19" name="Line 51">
              <a:extLst>
                <a:ext uri="{FF2B5EF4-FFF2-40B4-BE49-F238E27FC236}">
                  <a16:creationId xmlns:a16="http://schemas.microsoft.com/office/drawing/2014/main" id="{10BB0E09-2DD4-EA04-C85E-A3F67C8A531B}"/>
                </a:ext>
              </a:extLst>
            </p:cNvPr>
            <p:cNvSpPr>
              <a:spLocks noChangeShapeType="1"/>
            </p:cNvSpPr>
            <p:nvPr/>
          </p:nvSpPr>
          <p:spPr bwMode="auto">
            <a:xfrm>
              <a:off x="8678863" y="304800"/>
              <a:ext cx="0" cy="136525"/>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20" name="Freeform 52">
              <a:extLst>
                <a:ext uri="{FF2B5EF4-FFF2-40B4-BE49-F238E27FC236}">
                  <a16:creationId xmlns:a16="http://schemas.microsoft.com/office/drawing/2014/main" id="{4FF332C8-E670-12FA-5E94-F45D798F16B1}"/>
                </a:ext>
              </a:extLst>
            </p:cNvPr>
            <p:cNvSpPr>
              <a:spLocks/>
            </p:cNvSpPr>
            <p:nvPr/>
          </p:nvSpPr>
          <p:spPr bwMode="auto">
            <a:xfrm>
              <a:off x="8137526" y="509588"/>
              <a:ext cx="66675" cy="101600"/>
            </a:xfrm>
            <a:custGeom>
              <a:avLst/>
              <a:gdLst>
                <a:gd name="T0" fmla="*/ 4 w 16"/>
                <a:gd name="T1" fmla="*/ 24 h 24"/>
                <a:gd name="T2" fmla="*/ 12 w 16"/>
                <a:gd name="T3" fmla="*/ 24 h 24"/>
                <a:gd name="T4" fmla="*/ 16 w 16"/>
                <a:gd name="T5" fmla="*/ 20 h 24"/>
                <a:gd name="T6" fmla="*/ 16 w 16"/>
                <a:gd name="T7" fmla="*/ 4 h 24"/>
                <a:gd name="T8" fmla="*/ 12 w 16"/>
                <a:gd name="T9" fmla="*/ 0 h 24"/>
                <a:gd name="T10" fmla="*/ 4 w 16"/>
                <a:gd name="T11" fmla="*/ 0 h 24"/>
                <a:gd name="T12" fmla="*/ 0 w 16"/>
                <a:gd name="T13" fmla="*/ 4 h 24"/>
                <a:gd name="T14" fmla="*/ 0 w 16"/>
                <a:gd name="T15" fmla="*/ 20 h 24"/>
                <a:gd name="T16" fmla="*/ 4 w 16"/>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4" y="24"/>
                  </a:moveTo>
                  <a:cubicBezTo>
                    <a:pt x="12" y="24"/>
                    <a:pt x="12" y="24"/>
                    <a:pt x="12" y="24"/>
                  </a:cubicBezTo>
                  <a:cubicBezTo>
                    <a:pt x="14" y="24"/>
                    <a:pt x="16" y="22"/>
                    <a:pt x="16" y="20"/>
                  </a:cubicBezTo>
                  <a:cubicBezTo>
                    <a:pt x="16" y="4"/>
                    <a:pt x="16" y="4"/>
                    <a:pt x="16" y="4"/>
                  </a:cubicBezTo>
                  <a:cubicBezTo>
                    <a:pt x="16" y="2"/>
                    <a:pt x="14" y="0"/>
                    <a:pt x="12" y="0"/>
                  </a:cubicBezTo>
                  <a:cubicBezTo>
                    <a:pt x="4" y="0"/>
                    <a:pt x="4" y="0"/>
                    <a:pt x="4" y="0"/>
                  </a:cubicBezTo>
                  <a:cubicBezTo>
                    <a:pt x="2" y="0"/>
                    <a:pt x="0" y="2"/>
                    <a:pt x="0" y="4"/>
                  </a:cubicBezTo>
                  <a:cubicBezTo>
                    <a:pt x="0" y="20"/>
                    <a:pt x="0" y="20"/>
                    <a:pt x="0" y="20"/>
                  </a:cubicBezTo>
                  <a:cubicBezTo>
                    <a:pt x="0" y="22"/>
                    <a:pt x="2" y="24"/>
                    <a:pt x="4" y="24"/>
                  </a:cubicBezTo>
                  <a:close/>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21" name="Line 53">
              <a:extLst>
                <a:ext uri="{FF2B5EF4-FFF2-40B4-BE49-F238E27FC236}">
                  <a16:creationId xmlns:a16="http://schemas.microsoft.com/office/drawing/2014/main" id="{51EFE2AB-1F37-EB34-2B71-7D1F34C9438B}"/>
                </a:ext>
              </a:extLst>
            </p:cNvPr>
            <p:cNvSpPr>
              <a:spLocks noChangeShapeType="1"/>
            </p:cNvSpPr>
            <p:nvPr/>
          </p:nvSpPr>
          <p:spPr bwMode="auto">
            <a:xfrm>
              <a:off x="8051801" y="492125"/>
              <a:ext cx="0" cy="1349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22" name="Freeform 54">
              <a:extLst>
                <a:ext uri="{FF2B5EF4-FFF2-40B4-BE49-F238E27FC236}">
                  <a16:creationId xmlns:a16="http://schemas.microsoft.com/office/drawing/2014/main" id="{4C51B5E7-5D6D-32B2-D42A-5D480F2BEAF0}"/>
                </a:ext>
              </a:extLst>
            </p:cNvPr>
            <p:cNvSpPr>
              <a:spLocks/>
            </p:cNvSpPr>
            <p:nvPr/>
          </p:nvSpPr>
          <p:spPr bwMode="auto">
            <a:xfrm>
              <a:off x="8051801" y="695325"/>
              <a:ext cx="68263" cy="101600"/>
            </a:xfrm>
            <a:custGeom>
              <a:avLst/>
              <a:gdLst>
                <a:gd name="T0" fmla="*/ 12 w 16"/>
                <a:gd name="T1" fmla="*/ 24 h 24"/>
                <a:gd name="T2" fmla="*/ 4 w 16"/>
                <a:gd name="T3" fmla="*/ 24 h 24"/>
                <a:gd name="T4" fmla="*/ 0 w 16"/>
                <a:gd name="T5" fmla="*/ 20 h 24"/>
                <a:gd name="T6" fmla="*/ 0 w 16"/>
                <a:gd name="T7" fmla="*/ 4 h 24"/>
                <a:gd name="T8" fmla="*/ 4 w 16"/>
                <a:gd name="T9" fmla="*/ 0 h 24"/>
                <a:gd name="T10" fmla="*/ 12 w 16"/>
                <a:gd name="T11" fmla="*/ 0 h 24"/>
                <a:gd name="T12" fmla="*/ 16 w 16"/>
                <a:gd name="T13" fmla="*/ 4 h 24"/>
                <a:gd name="T14" fmla="*/ 16 w 16"/>
                <a:gd name="T15" fmla="*/ 20 h 24"/>
                <a:gd name="T16" fmla="*/ 12 w 16"/>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12" y="24"/>
                  </a:moveTo>
                  <a:cubicBezTo>
                    <a:pt x="4" y="24"/>
                    <a:pt x="4" y="24"/>
                    <a:pt x="4" y="24"/>
                  </a:cubicBezTo>
                  <a:cubicBezTo>
                    <a:pt x="2" y="24"/>
                    <a:pt x="0" y="22"/>
                    <a:pt x="0" y="20"/>
                  </a:cubicBezTo>
                  <a:cubicBezTo>
                    <a:pt x="0" y="4"/>
                    <a:pt x="0" y="4"/>
                    <a:pt x="0" y="4"/>
                  </a:cubicBezTo>
                  <a:cubicBezTo>
                    <a:pt x="0" y="2"/>
                    <a:pt x="2" y="0"/>
                    <a:pt x="4" y="0"/>
                  </a:cubicBezTo>
                  <a:cubicBezTo>
                    <a:pt x="12" y="0"/>
                    <a:pt x="12" y="0"/>
                    <a:pt x="12" y="0"/>
                  </a:cubicBezTo>
                  <a:cubicBezTo>
                    <a:pt x="14" y="0"/>
                    <a:pt x="16" y="2"/>
                    <a:pt x="16" y="4"/>
                  </a:cubicBezTo>
                  <a:cubicBezTo>
                    <a:pt x="16" y="20"/>
                    <a:pt x="16" y="20"/>
                    <a:pt x="16" y="20"/>
                  </a:cubicBezTo>
                  <a:cubicBezTo>
                    <a:pt x="16" y="22"/>
                    <a:pt x="14" y="24"/>
                    <a:pt x="12" y="24"/>
                  </a:cubicBezTo>
                  <a:close/>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23" name="Freeform 55">
              <a:extLst>
                <a:ext uri="{FF2B5EF4-FFF2-40B4-BE49-F238E27FC236}">
                  <a16:creationId xmlns:a16="http://schemas.microsoft.com/office/drawing/2014/main" id="{76F807BF-097A-9FD1-1ECA-0EEA868721F7}"/>
                </a:ext>
              </a:extLst>
            </p:cNvPr>
            <p:cNvSpPr>
              <a:spLocks/>
            </p:cNvSpPr>
            <p:nvPr/>
          </p:nvSpPr>
          <p:spPr bwMode="auto">
            <a:xfrm>
              <a:off x="8526463" y="746125"/>
              <a:ext cx="68263" cy="50800"/>
            </a:xfrm>
            <a:custGeom>
              <a:avLst/>
              <a:gdLst>
                <a:gd name="T0" fmla="*/ 16 w 16"/>
                <a:gd name="T1" fmla="*/ 4 h 12"/>
                <a:gd name="T2" fmla="*/ 16 w 16"/>
                <a:gd name="T3" fmla="*/ 8 h 12"/>
                <a:gd name="T4" fmla="*/ 12 w 16"/>
                <a:gd name="T5" fmla="*/ 12 h 12"/>
                <a:gd name="T6" fmla="*/ 4 w 16"/>
                <a:gd name="T7" fmla="*/ 12 h 12"/>
                <a:gd name="T8" fmla="*/ 0 w 16"/>
                <a:gd name="T9" fmla="*/ 8 h 12"/>
                <a:gd name="T10" fmla="*/ 0 w 16"/>
                <a:gd name="T11" fmla="*/ 0 h 12"/>
              </a:gdLst>
              <a:ahLst/>
              <a:cxnLst>
                <a:cxn ang="0">
                  <a:pos x="T0" y="T1"/>
                </a:cxn>
                <a:cxn ang="0">
                  <a:pos x="T2" y="T3"/>
                </a:cxn>
                <a:cxn ang="0">
                  <a:pos x="T4" y="T5"/>
                </a:cxn>
                <a:cxn ang="0">
                  <a:pos x="T6" y="T7"/>
                </a:cxn>
                <a:cxn ang="0">
                  <a:pos x="T8" y="T9"/>
                </a:cxn>
                <a:cxn ang="0">
                  <a:pos x="T10" y="T11"/>
                </a:cxn>
              </a:cxnLst>
              <a:rect l="0" t="0" r="r" b="b"/>
              <a:pathLst>
                <a:path w="16" h="12">
                  <a:moveTo>
                    <a:pt x="16" y="4"/>
                  </a:moveTo>
                  <a:cubicBezTo>
                    <a:pt x="16" y="8"/>
                    <a:pt x="16" y="8"/>
                    <a:pt x="16" y="8"/>
                  </a:cubicBezTo>
                  <a:cubicBezTo>
                    <a:pt x="16" y="10"/>
                    <a:pt x="14" y="12"/>
                    <a:pt x="12" y="12"/>
                  </a:cubicBezTo>
                  <a:cubicBezTo>
                    <a:pt x="4" y="12"/>
                    <a:pt x="4" y="12"/>
                    <a:pt x="4" y="12"/>
                  </a:cubicBezTo>
                  <a:cubicBezTo>
                    <a:pt x="2" y="12"/>
                    <a:pt x="0" y="10"/>
                    <a:pt x="0" y="8"/>
                  </a:cubicBezTo>
                  <a:cubicBezTo>
                    <a:pt x="0" y="0"/>
                    <a:pt x="0" y="0"/>
                    <a:pt x="0" y="0"/>
                  </a:cubicBez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24" name="Freeform 56">
              <a:extLst>
                <a:ext uri="{FF2B5EF4-FFF2-40B4-BE49-F238E27FC236}">
                  <a16:creationId xmlns:a16="http://schemas.microsoft.com/office/drawing/2014/main" id="{E8A5C775-5DE4-11EF-3B29-80DFAF7DF08B}"/>
                </a:ext>
              </a:extLst>
            </p:cNvPr>
            <p:cNvSpPr>
              <a:spLocks/>
            </p:cNvSpPr>
            <p:nvPr/>
          </p:nvSpPr>
          <p:spPr bwMode="auto">
            <a:xfrm>
              <a:off x="8374063" y="746125"/>
              <a:ext cx="68263" cy="50800"/>
            </a:xfrm>
            <a:custGeom>
              <a:avLst/>
              <a:gdLst>
                <a:gd name="T0" fmla="*/ 16 w 16"/>
                <a:gd name="T1" fmla="*/ 0 h 12"/>
                <a:gd name="T2" fmla="*/ 16 w 16"/>
                <a:gd name="T3" fmla="*/ 8 h 12"/>
                <a:gd name="T4" fmla="*/ 12 w 16"/>
                <a:gd name="T5" fmla="*/ 12 h 12"/>
                <a:gd name="T6" fmla="*/ 4 w 16"/>
                <a:gd name="T7" fmla="*/ 12 h 12"/>
                <a:gd name="T8" fmla="*/ 0 w 16"/>
                <a:gd name="T9" fmla="*/ 8 h 12"/>
                <a:gd name="T10" fmla="*/ 0 w 16"/>
                <a:gd name="T11" fmla="*/ 0 h 12"/>
              </a:gdLst>
              <a:ahLst/>
              <a:cxnLst>
                <a:cxn ang="0">
                  <a:pos x="T0" y="T1"/>
                </a:cxn>
                <a:cxn ang="0">
                  <a:pos x="T2" y="T3"/>
                </a:cxn>
                <a:cxn ang="0">
                  <a:pos x="T4" y="T5"/>
                </a:cxn>
                <a:cxn ang="0">
                  <a:pos x="T6" y="T7"/>
                </a:cxn>
                <a:cxn ang="0">
                  <a:pos x="T8" y="T9"/>
                </a:cxn>
                <a:cxn ang="0">
                  <a:pos x="T10" y="T11"/>
                </a:cxn>
              </a:cxnLst>
              <a:rect l="0" t="0" r="r" b="b"/>
              <a:pathLst>
                <a:path w="16" h="12">
                  <a:moveTo>
                    <a:pt x="16" y="0"/>
                  </a:moveTo>
                  <a:cubicBezTo>
                    <a:pt x="16" y="8"/>
                    <a:pt x="16" y="8"/>
                    <a:pt x="16" y="8"/>
                  </a:cubicBezTo>
                  <a:cubicBezTo>
                    <a:pt x="16" y="10"/>
                    <a:pt x="14" y="12"/>
                    <a:pt x="12" y="12"/>
                  </a:cubicBezTo>
                  <a:cubicBezTo>
                    <a:pt x="4" y="12"/>
                    <a:pt x="4" y="12"/>
                    <a:pt x="4" y="12"/>
                  </a:cubicBezTo>
                  <a:cubicBezTo>
                    <a:pt x="2" y="12"/>
                    <a:pt x="0" y="10"/>
                    <a:pt x="0" y="8"/>
                  </a:cubicBezTo>
                  <a:cubicBezTo>
                    <a:pt x="0" y="0"/>
                    <a:pt x="0" y="0"/>
                    <a:pt x="0" y="0"/>
                  </a:cubicBez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25" name="Line 57">
              <a:extLst>
                <a:ext uri="{FF2B5EF4-FFF2-40B4-BE49-F238E27FC236}">
                  <a16:creationId xmlns:a16="http://schemas.microsoft.com/office/drawing/2014/main" id="{C68DA8EB-2F7F-3390-FC40-D280D0C94685}"/>
                </a:ext>
              </a:extLst>
            </p:cNvPr>
            <p:cNvSpPr>
              <a:spLocks noChangeShapeType="1"/>
            </p:cNvSpPr>
            <p:nvPr/>
          </p:nvSpPr>
          <p:spPr bwMode="auto">
            <a:xfrm>
              <a:off x="8204201" y="679450"/>
              <a:ext cx="0" cy="1349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26" name="Line 58">
              <a:extLst>
                <a:ext uri="{FF2B5EF4-FFF2-40B4-BE49-F238E27FC236}">
                  <a16:creationId xmlns:a16="http://schemas.microsoft.com/office/drawing/2014/main" id="{98C79BB8-3FA9-FE34-869B-7E2EEA0D8763}"/>
                </a:ext>
              </a:extLst>
            </p:cNvPr>
            <p:cNvSpPr>
              <a:spLocks noChangeShapeType="1"/>
            </p:cNvSpPr>
            <p:nvPr/>
          </p:nvSpPr>
          <p:spPr bwMode="auto">
            <a:xfrm>
              <a:off x="8289926" y="695325"/>
              <a:ext cx="0" cy="11906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27" name="Oval 59">
              <a:extLst>
                <a:ext uri="{FF2B5EF4-FFF2-40B4-BE49-F238E27FC236}">
                  <a16:creationId xmlns:a16="http://schemas.microsoft.com/office/drawing/2014/main" id="{8428F4D5-BE47-9191-FCE6-541F613B5736}"/>
                </a:ext>
              </a:extLst>
            </p:cNvPr>
            <p:cNvSpPr>
              <a:spLocks noChangeArrowheads="1"/>
            </p:cNvSpPr>
            <p:nvPr/>
          </p:nvSpPr>
          <p:spPr bwMode="auto">
            <a:xfrm>
              <a:off x="8289926" y="406400"/>
              <a:ext cx="304800" cy="306388"/>
            </a:xfrm>
            <a:prstGeom prst="ellipse">
              <a:avLst/>
            </a:pr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28" name="Freeform 60">
              <a:extLst>
                <a:ext uri="{FF2B5EF4-FFF2-40B4-BE49-F238E27FC236}">
                  <a16:creationId xmlns:a16="http://schemas.microsoft.com/office/drawing/2014/main" id="{78DF0CC3-A075-B449-6217-35DDD2173547}"/>
                </a:ext>
              </a:extLst>
            </p:cNvPr>
            <p:cNvSpPr>
              <a:spLocks/>
            </p:cNvSpPr>
            <p:nvPr/>
          </p:nvSpPr>
          <p:spPr bwMode="auto">
            <a:xfrm>
              <a:off x="8442326" y="509588"/>
              <a:ext cx="68263" cy="101600"/>
            </a:xfrm>
            <a:custGeom>
              <a:avLst/>
              <a:gdLst>
                <a:gd name="T0" fmla="*/ 12 w 16"/>
                <a:gd name="T1" fmla="*/ 24 h 24"/>
                <a:gd name="T2" fmla="*/ 4 w 16"/>
                <a:gd name="T3" fmla="*/ 24 h 24"/>
                <a:gd name="T4" fmla="*/ 0 w 16"/>
                <a:gd name="T5" fmla="*/ 20 h 24"/>
                <a:gd name="T6" fmla="*/ 0 w 16"/>
                <a:gd name="T7" fmla="*/ 4 h 24"/>
                <a:gd name="T8" fmla="*/ 4 w 16"/>
                <a:gd name="T9" fmla="*/ 0 h 24"/>
                <a:gd name="T10" fmla="*/ 12 w 16"/>
                <a:gd name="T11" fmla="*/ 0 h 24"/>
                <a:gd name="T12" fmla="*/ 16 w 16"/>
                <a:gd name="T13" fmla="*/ 4 h 24"/>
                <a:gd name="T14" fmla="*/ 16 w 16"/>
                <a:gd name="T15" fmla="*/ 20 h 24"/>
                <a:gd name="T16" fmla="*/ 12 w 16"/>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12" y="24"/>
                  </a:moveTo>
                  <a:cubicBezTo>
                    <a:pt x="4" y="24"/>
                    <a:pt x="4" y="24"/>
                    <a:pt x="4" y="24"/>
                  </a:cubicBezTo>
                  <a:cubicBezTo>
                    <a:pt x="2" y="24"/>
                    <a:pt x="0" y="22"/>
                    <a:pt x="0" y="20"/>
                  </a:cubicBezTo>
                  <a:cubicBezTo>
                    <a:pt x="0" y="4"/>
                    <a:pt x="0" y="4"/>
                    <a:pt x="0" y="4"/>
                  </a:cubicBezTo>
                  <a:cubicBezTo>
                    <a:pt x="0" y="2"/>
                    <a:pt x="2" y="0"/>
                    <a:pt x="4" y="0"/>
                  </a:cubicBezTo>
                  <a:cubicBezTo>
                    <a:pt x="12" y="0"/>
                    <a:pt x="12" y="0"/>
                    <a:pt x="12" y="0"/>
                  </a:cubicBezTo>
                  <a:cubicBezTo>
                    <a:pt x="14" y="0"/>
                    <a:pt x="16" y="2"/>
                    <a:pt x="16" y="4"/>
                  </a:cubicBezTo>
                  <a:cubicBezTo>
                    <a:pt x="16" y="20"/>
                    <a:pt x="16" y="20"/>
                    <a:pt x="16" y="20"/>
                  </a:cubicBezTo>
                  <a:cubicBezTo>
                    <a:pt x="16" y="22"/>
                    <a:pt x="14" y="24"/>
                    <a:pt x="12" y="24"/>
                  </a:cubicBezTo>
                  <a:close/>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29" name="Line 61">
              <a:extLst>
                <a:ext uri="{FF2B5EF4-FFF2-40B4-BE49-F238E27FC236}">
                  <a16:creationId xmlns:a16="http://schemas.microsoft.com/office/drawing/2014/main" id="{4CBB49BB-5AAA-E42E-D9D5-6274895794C4}"/>
                </a:ext>
              </a:extLst>
            </p:cNvPr>
            <p:cNvSpPr>
              <a:spLocks noChangeShapeType="1"/>
            </p:cNvSpPr>
            <p:nvPr/>
          </p:nvSpPr>
          <p:spPr bwMode="auto">
            <a:xfrm>
              <a:off x="8374063" y="492125"/>
              <a:ext cx="0" cy="1349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30" name="Line 62">
              <a:extLst>
                <a:ext uri="{FF2B5EF4-FFF2-40B4-BE49-F238E27FC236}">
                  <a16:creationId xmlns:a16="http://schemas.microsoft.com/office/drawing/2014/main" id="{11765E44-1111-7279-1007-2C6D436FC572}"/>
                </a:ext>
              </a:extLst>
            </p:cNvPr>
            <p:cNvSpPr>
              <a:spLocks noChangeShapeType="1"/>
            </p:cNvSpPr>
            <p:nvPr/>
          </p:nvSpPr>
          <p:spPr bwMode="auto">
            <a:xfrm>
              <a:off x="8543926" y="661988"/>
              <a:ext cx="134938" cy="1349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grpSp>
      <p:sp>
        <p:nvSpPr>
          <p:cNvPr id="53" name="ZoneTexte 52">
            <a:extLst>
              <a:ext uri="{FF2B5EF4-FFF2-40B4-BE49-F238E27FC236}">
                <a16:creationId xmlns:a16="http://schemas.microsoft.com/office/drawing/2014/main" id="{60EAE2D9-3875-9729-531A-9AFEA817581C}"/>
              </a:ext>
            </a:extLst>
          </p:cNvPr>
          <p:cNvSpPr txBox="1"/>
          <p:nvPr/>
        </p:nvSpPr>
        <p:spPr>
          <a:xfrm>
            <a:off x="618465" y="1543303"/>
            <a:ext cx="10568142" cy="4344863"/>
          </a:xfrm>
          <a:prstGeom prst="rect">
            <a:avLst/>
          </a:prstGeom>
          <a:solidFill>
            <a:schemeClr val="bg1"/>
          </a:solidFill>
          <a:ln w="28575">
            <a:noFill/>
          </a:ln>
        </p:spPr>
        <p:txBody>
          <a:bodyPr wrap="square" rtlCol="0">
            <a:noAutofit/>
          </a:bodyPr>
          <a:lstStyle/>
          <a:p>
            <a:pPr marL="3129" lvl="1" algn="just" defTabSz="924282">
              <a:spcBef>
                <a:spcPts val="300"/>
              </a:spcBef>
              <a:defRPr/>
            </a:pPr>
            <a:r>
              <a:rPr kumimoji="0" lang="fr-FR" sz="1600" b="1" i="0" u="none" strike="noStrike" kern="1200" cap="none" spc="0" normalizeH="0" baseline="0" noProof="0" dirty="0">
                <a:ln>
                  <a:noFill/>
                </a:ln>
                <a:solidFill>
                  <a:srgbClr val="000000"/>
                </a:solidFill>
                <a:effectLst/>
                <a:uLnTx/>
                <a:uFillTx/>
                <a:latin typeface="Barlow"/>
                <a:ea typeface="+mn-ea"/>
                <a:cs typeface="+mn-cs"/>
              </a:rPr>
              <a:t>En 2025, l’ensemble des indicateurs de satisfaction liés à l’accueil en crèche affichent une progression significative</a:t>
            </a:r>
            <a:r>
              <a:rPr kumimoji="0" lang="fr-FR" sz="1600" i="0" u="none" strike="noStrike" kern="1200" cap="none" spc="0" normalizeH="0" baseline="0" noProof="0" dirty="0">
                <a:ln>
                  <a:noFill/>
                </a:ln>
                <a:solidFill>
                  <a:srgbClr val="000000"/>
                </a:solidFill>
                <a:effectLst/>
                <a:uLnTx/>
                <a:uFillTx/>
                <a:latin typeface="Barlow"/>
                <a:ea typeface="+mn-ea"/>
                <a:cs typeface="+mn-cs"/>
              </a:rPr>
              <a:t>. Le taux de satisfaction globale atteint ainsi un score record de 8,6/10, avec </a:t>
            </a:r>
            <a:r>
              <a:rPr lang="fr-FR" sz="1600" dirty="0">
                <a:solidFill>
                  <a:srgbClr val="000000"/>
                </a:solidFill>
                <a:latin typeface="Barlow"/>
              </a:rPr>
              <a:t>plus</a:t>
            </a:r>
            <a:r>
              <a:rPr kumimoji="0" lang="fr-FR" sz="1600" i="0" u="none" strike="noStrike" kern="1200" cap="none" spc="0" normalizeH="0" baseline="0" noProof="0" dirty="0">
                <a:ln>
                  <a:noFill/>
                </a:ln>
                <a:solidFill>
                  <a:srgbClr val="000000"/>
                </a:solidFill>
                <a:effectLst/>
                <a:uLnTx/>
                <a:uFillTx/>
                <a:latin typeface="Barlow"/>
                <a:ea typeface="+mn-ea"/>
                <a:cs typeface="+mn-cs"/>
              </a:rPr>
              <a:t> d’un tiers des parents attribuant la note maximale de 10 à leur établissement. Ce résultat remarquable intervient dans un contexte où les crèches restent régulièrement sous le feu des projecteurs depuis 2022, mises en cause pour des dysfonctionnements ponctuels et une situation structurellement tendue sur le plan des ressources humaines. Malgré cet environnement délicat, les parents maintiennent un haut niveau de confiance envers les structures et les professionnels de la petite enfance.</a:t>
            </a:r>
          </a:p>
          <a:p>
            <a:pPr marL="3129" lvl="1" algn="just" defTabSz="924282">
              <a:spcBef>
                <a:spcPts val="300"/>
              </a:spcBef>
              <a:defRPr/>
            </a:pPr>
            <a:endParaRPr lang="fr-FR" sz="1600" dirty="0">
              <a:solidFill>
                <a:srgbClr val="000000"/>
              </a:solidFill>
              <a:latin typeface="Barlow"/>
            </a:endParaRPr>
          </a:p>
          <a:p>
            <a:pPr marL="3129" lvl="1" algn="just" defTabSz="924282">
              <a:spcBef>
                <a:spcPts val="300"/>
              </a:spcBef>
              <a:defRPr/>
            </a:pPr>
            <a:r>
              <a:rPr kumimoji="0" lang="fr-FR" sz="1600" b="1" i="0" u="none" strike="noStrike" kern="1200" cap="none" spc="0" normalizeH="0" baseline="0" noProof="0" dirty="0">
                <a:ln>
                  <a:noFill/>
                </a:ln>
                <a:solidFill>
                  <a:srgbClr val="000000"/>
                </a:solidFill>
                <a:effectLst/>
                <a:uLnTx/>
                <a:uFillTx/>
                <a:latin typeface="Barlow"/>
                <a:ea typeface="+mn-ea"/>
                <a:cs typeface="+mn-cs"/>
              </a:rPr>
              <a:t>Cette confiance, qui avait connu un recul en 2024, retrouve son niveau d’</a:t>
            </a:r>
            <a:r>
              <a:rPr kumimoji="0" lang="fr-FR" sz="1600" b="1" i="0" u="none" strike="noStrike" kern="1200" cap="none" spc="0" normalizeH="0" baseline="0" noProof="0" dirty="0" err="1">
                <a:ln>
                  <a:noFill/>
                </a:ln>
                <a:solidFill>
                  <a:srgbClr val="000000"/>
                </a:solidFill>
                <a:effectLst/>
                <a:uLnTx/>
                <a:uFillTx/>
                <a:latin typeface="Barlow"/>
                <a:ea typeface="+mn-ea"/>
                <a:cs typeface="+mn-cs"/>
              </a:rPr>
              <a:t>avant-crise</a:t>
            </a:r>
            <a:r>
              <a:rPr kumimoji="0" lang="fr-FR" sz="1600" b="1" i="0" u="none" strike="noStrike" kern="1200" cap="none" spc="0" normalizeH="0" baseline="0" noProof="0" dirty="0">
                <a:ln>
                  <a:noFill/>
                </a:ln>
                <a:solidFill>
                  <a:srgbClr val="000000"/>
                </a:solidFill>
                <a:effectLst/>
                <a:uLnTx/>
                <a:uFillTx/>
                <a:latin typeface="Barlow"/>
                <a:ea typeface="+mn-ea"/>
                <a:cs typeface="+mn-cs"/>
              </a:rPr>
              <a:t> en 2021 et progresse à 8,8/10 en 2025</a:t>
            </a:r>
            <a:r>
              <a:rPr kumimoji="0" lang="fr-FR" sz="1600" i="0" u="none" strike="noStrike" kern="1200" cap="none" spc="0" normalizeH="0" baseline="0" noProof="0" dirty="0">
                <a:ln>
                  <a:noFill/>
                </a:ln>
                <a:solidFill>
                  <a:srgbClr val="000000"/>
                </a:solidFill>
                <a:effectLst/>
                <a:uLnTx/>
                <a:uFillTx/>
                <a:latin typeface="Barlow"/>
                <a:ea typeface="+mn-ea"/>
                <a:cs typeface="+mn-cs"/>
              </a:rPr>
              <a:t>. Cette dynamique positive témoigne de la capacité des établissements adhérents à la FFEC à maintenir, voire renforcer, la qualité de leurs services dans un contexte sectoriel où la vigilance sociétale et médiatique reste accrue.</a:t>
            </a:r>
            <a:endParaRPr kumimoji="0" lang="fr-FR" sz="1600" i="0" u="none" strike="noStrike" kern="1200" cap="none" spc="0" normalizeH="0" baseline="0" noProof="0" dirty="0">
              <a:ln>
                <a:noFill/>
              </a:ln>
              <a:solidFill>
                <a:srgbClr val="222223"/>
              </a:solidFill>
              <a:effectLst/>
              <a:uLnTx/>
              <a:uFillTx/>
              <a:ea typeface="+mn-ea"/>
              <a:cs typeface="+mn-cs"/>
            </a:endParaRPr>
          </a:p>
        </p:txBody>
      </p:sp>
      <p:sp>
        <p:nvSpPr>
          <p:cNvPr id="109" name="ZoneTexte 108">
            <a:extLst>
              <a:ext uri="{FF2B5EF4-FFF2-40B4-BE49-F238E27FC236}">
                <a16:creationId xmlns:a16="http://schemas.microsoft.com/office/drawing/2014/main" id="{C9F906D1-0CBB-5000-8B40-4E946F9C7290}"/>
              </a:ext>
            </a:extLst>
          </p:cNvPr>
          <p:cNvSpPr txBox="1"/>
          <p:nvPr/>
        </p:nvSpPr>
        <p:spPr>
          <a:xfrm>
            <a:off x="2527626" y="178292"/>
            <a:ext cx="798666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Barlow"/>
                <a:ea typeface="+mn-ea"/>
                <a:cs typeface="+mn-cs"/>
              </a:rPr>
              <a:t>Une progression significative des indicateurs dans un contexte toujours sous tension</a:t>
            </a:r>
            <a:endParaRPr kumimoji="0" lang="fr-FR" sz="1600" b="1" i="0" u="none" strike="noStrike" kern="1200" cap="none" spc="0" normalizeH="0" baseline="0" noProof="0" dirty="0">
              <a:ln>
                <a:noFill/>
              </a:ln>
              <a:solidFill>
                <a:prstClr val="white"/>
              </a:solidFill>
              <a:effectLst/>
              <a:uLnTx/>
              <a:uFillTx/>
              <a:latin typeface="Barlow"/>
              <a:ea typeface="+mn-ea"/>
              <a:cs typeface="+mn-cs"/>
            </a:endParaRPr>
          </a:p>
        </p:txBody>
      </p:sp>
      <p:sp>
        <p:nvSpPr>
          <p:cNvPr id="5" name="ZoneTexte 15">
            <a:extLst>
              <a:ext uri="{FF2B5EF4-FFF2-40B4-BE49-F238E27FC236}">
                <a16:creationId xmlns:a16="http://schemas.microsoft.com/office/drawing/2014/main" id="{94A1D613-240E-67E0-11F0-232593065FB9}"/>
              </a:ext>
            </a:extLst>
          </p:cNvPr>
          <p:cNvSpPr txBox="1"/>
          <p:nvPr/>
        </p:nvSpPr>
        <p:spPr>
          <a:xfrm>
            <a:off x="618465" y="421240"/>
            <a:ext cx="1567390" cy="347842"/>
          </a:xfrm>
          <a:prstGeom prst="snip2DiagRect">
            <a:avLst>
              <a:gd name="adj1" fmla="val 0"/>
              <a:gd name="adj2" fmla="val 45020"/>
            </a:avLst>
          </a:prstGeom>
          <a:solidFill>
            <a:srgbClr val="E2DA51"/>
          </a:solidFill>
          <a:ln>
            <a:noFill/>
          </a:ln>
        </p:spPr>
        <p:txBody>
          <a:bodyPr wrap="square" lIns="0" rIns="0" rtlCol="0" anchor="ctr" anchorCtr="0">
            <a:noAutofit/>
          </a:bodyPr>
          <a:lstStyle>
            <a:defPPr marR="0" lvl="0" algn="l" rtl="0">
              <a:lnSpc>
                <a:spcPct val="100000"/>
              </a:lnSpc>
              <a:spcBef>
                <a:spcPts val="0"/>
              </a:spcBef>
              <a:spcAft>
                <a:spcPts val="0"/>
              </a:spcAft>
              <a:defRPr lang="fr-FR"/>
            </a:defPPr>
            <a:lvl1pPr marR="0" lvl="0" algn="ctr">
              <a:lnSpc>
                <a:spcPct val="100000"/>
              </a:lnSpc>
              <a:spcBef>
                <a:spcPts val="0"/>
              </a:spcBef>
              <a:spcAft>
                <a:spcPts val="600"/>
              </a:spcAft>
              <a:buClr>
                <a:srgbClr val="000000"/>
              </a:buClr>
              <a:buFont typeface="Arial"/>
              <a:defRPr sz="1600" b="1" i="0" u="none" strike="noStrike" cap="none">
                <a:solidFill>
                  <a:srgbClr val="2F469C"/>
                </a:solidFill>
                <a:ea typeface="Calibri"/>
                <a:cs typeface="Times New Roman"/>
              </a:defRPr>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r>
              <a:rPr kumimoji="0" lang="fr-FR" sz="1200" b="1" i="0" u="none" strike="noStrike" kern="1200" cap="all" spc="0" normalizeH="0" baseline="0" noProof="0" dirty="0">
                <a:ln>
                  <a:noFill/>
                </a:ln>
                <a:solidFill>
                  <a:prstClr val="white"/>
                </a:solidFill>
                <a:effectLst/>
                <a:uLnTx/>
                <a:uFillTx/>
                <a:latin typeface="Arial"/>
                <a:cs typeface="Times New Roman"/>
              </a:rPr>
              <a:t>Principaux enseignements</a:t>
            </a:r>
          </a:p>
        </p:txBody>
      </p:sp>
    </p:spTree>
    <p:extLst>
      <p:ext uri="{BB962C8B-B14F-4D97-AF65-F5344CB8AC3E}">
        <p14:creationId xmlns:p14="http://schemas.microsoft.com/office/powerpoint/2010/main" val="127830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A1B22-909E-9FAC-E778-35AFFFE61D0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9CC8F0A-55B9-95B0-ED45-F953E9233160}"/>
              </a:ext>
            </a:extLst>
          </p:cNvPr>
          <p:cNvSpPr/>
          <p:nvPr/>
        </p:nvSpPr>
        <p:spPr>
          <a:xfrm>
            <a:off x="0" y="-3103"/>
            <a:ext cx="12192000" cy="1274320"/>
          </a:xfrm>
          <a:prstGeom prst="rect">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prstClr val="white"/>
              </a:solidFill>
              <a:effectLst/>
              <a:uLnTx/>
              <a:uFillTx/>
              <a:latin typeface="Barlow"/>
              <a:ea typeface="+mn-ea"/>
              <a:cs typeface="+mn-cs"/>
            </a:endParaRPr>
          </a:p>
        </p:txBody>
      </p:sp>
      <p:grpSp>
        <p:nvGrpSpPr>
          <p:cNvPr id="8" name="Groupe 7">
            <a:extLst>
              <a:ext uri="{FF2B5EF4-FFF2-40B4-BE49-F238E27FC236}">
                <a16:creationId xmlns:a16="http://schemas.microsoft.com/office/drawing/2014/main" id="{5C26A7C5-E571-33AF-B275-5F00D87D069D}"/>
              </a:ext>
            </a:extLst>
          </p:cNvPr>
          <p:cNvGrpSpPr/>
          <p:nvPr/>
        </p:nvGrpSpPr>
        <p:grpSpPr>
          <a:xfrm>
            <a:off x="11186607" y="265913"/>
            <a:ext cx="683543" cy="445970"/>
            <a:chOff x="8051801" y="304800"/>
            <a:chExt cx="781050" cy="509588"/>
          </a:xfrm>
        </p:grpSpPr>
        <p:sp>
          <p:nvSpPr>
            <p:cNvPr id="9" name="Freeform 41">
              <a:extLst>
                <a:ext uri="{FF2B5EF4-FFF2-40B4-BE49-F238E27FC236}">
                  <a16:creationId xmlns:a16="http://schemas.microsoft.com/office/drawing/2014/main" id="{32F05DCF-45BD-4E52-E45B-E6E9421FD532}"/>
                </a:ext>
              </a:extLst>
            </p:cNvPr>
            <p:cNvSpPr>
              <a:spLocks/>
            </p:cNvSpPr>
            <p:nvPr/>
          </p:nvSpPr>
          <p:spPr bwMode="auto">
            <a:xfrm>
              <a:off x="8051801" y="322263"/>
              <a:ext cx="68263" cy="101600"/>
            </a:xfrm>
            <a:custGeom>
              <a:avLst/>
              <a:gdLst>
                <a:gd name="T0" fmla="*/ 4 w 16"/>
                <a:gd name="T1" fmla="*/ 24 h 24"/>
                <a:gd name="T2" fmla="*/ 12 w 16"/>
                <a:gd name="T3" fmla="*/ 24 h 24"/>
                <a:gd name="T4" fmla="*/ 16 w 16"/>
                <a:gd name="T5" fmla="*/ 20 h 24"/>
                <a:gd name="T6" fmla="*/ 16 w 16"/>
                <a:gd name="T7" fmla="*/ 4 h 24"/>
                <a:gd name="T8" fmla="*/ 12 w 16"/>
                <a:gd name="T9" fmla="*/ 0 h 24"/>
                <a:gd name="T10" fmla="*/ 4 w 16"/>
                <a:gd name="T11" fmla="*/ 0 h 24"/>
                <a:gd name="T12" fmla="*/ 0 w 16"/>
                <a:gd name="T13" fmla="*/ 4 h 24"/>
                <a:gd name="T14" fmla="*/ 0 w 16"/>
                <a:gd name="T15" fmla="*/ 20 h 24"/>
                <a:gd name="T16" fmla="*/ 4 w 16"/>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4" y="24"/>
                  </a:moveTo>
                  <a:cubicBezTo>
                    <a:pt x="12" y="24"/>
                    <a:pt x="12" y="24"/>
                    <a:pt x="12" y="24"/>
                  </a:cubicBezTo>
                  <a:cubicBezTo>
                    <a:pt x="14" y="24"/>
                    <a:pt x="16" y="22"/>
                    <a:pt x="16" y="20"/>
                  </a:cubicBezTo>
                  <a:cubicBezTo>
                    <a:pt x="16" y="4"/>
                    <a:pt x="16" y="4"/>
                    <a:pt x="16" y="4"/>
                  </a:cubicBezTo>
                  <a:cubicBezTo>
                    <a:pt x="16" y="2"/>
                    <a:pt x="14" y="0"/>
                    <a:pt x="12" y="0"/>
                  </a:cubicBezTo>
                  <a:cubicBezTo>
                    <a:pt x="4" y="0"/>
                    <a:pt x="4" y="0"/>
                    <a:pt x="4" y="0"/>
                  </a:cubicBezTo>
                  <a:cubicBezTo>
                    <a:pt x="2" y="0"/>
                    <a:pt x="0" y="2"/>
                    <a:pt x="0" y="4"/>
                  </a:cubicBezTo>
                  <a:cubicBezTo>
                    <a:pt x="0" y="20"/>
                    <a:pt x="0" y="20"/>
                    <a:pt x="0" y="20"/>
                  </a:cubicBezTo>
                  <a:cubicBezTo>
                    <a:pt x="0" y="22"/>
                    <a:pt x="2" y="24"/>
                    <a:pt x="4" y="24"/>
                  </a:cubicBezTo>
                  <a:close/>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10" name="Freeform 42">
              <a:extLst>
                <a:ext uri="{FF2B5EF4-FFF2-40B4-BE49-F238E27FC236}">
                  <a16:creationId xmlns:a16="http://schemas.microsoft.com/office/drawing/2014/main" id="{DC122FFE-953C-EFDC-8115-472B743458AF}"/>
                </a:ext>
              </a:extLst>
            </p:cNvPr>
            <p:cNvSpPr>
              <a:spLocks/>
            </p:cNvSpPr>
            <p:nvPr/>
          </p:nvSpPr>
          <p:spPr bwMode="auto">
            <a:xfrm>
              <a:off x="8526463" y="322263"/>
              <a:ext cx="68263" cy="101600"/>
            </a:xfrm>
            <a:custGeom>
              <a:avLst/>
              <a:gdLst>
                <a:gd name="T0" fmla="*/ 16 w 16"/>
                <a:gd name="T1" fmla="*/ 24 h 24"/>
                <a:gd name="T2" fmla="*/ 16 w 16"/>
                <a:gd name="T3" fmla="*/ 4 h 24"/>
                <a:gd name="T4" fmla="*/ 12 w 16"/>
                <a:gd name="T5" fmla="*/ 0 h 24"/>
                <a:gd name="T6" fmla="*/ 4 w 16"/>
                <a:gd name="T7" fmla="*/ 0 h 24"/>
                <a:gd name="T8" fmla="*/ 0 w 16"/>
                <a:gd name="T9" fmla="*/ 4 h 24"/>
                <a:gd name="T10" fmla="*/ 0 w 16"/>
                <a:gd name="T11" fmla="*/ 12 h 24"/>
              </a:gdLst>
              <a:ahLst/>
              <a:cxnLst>
                <a:cxn ang="0">
                  <a:pos x="T0" y="T1"/>
                </a:cxn>
                <a:cxn ang="0">
                  <a:pos x="T2" y="T3"/>
                </a:cxn>
                <a:cxn ang="0">
                  <a:pos x="T4" y="T5"/>
                </a:cxn>
                <a:cxn ang="0">
                  <a:pos x="T6" y="T7"/>
                </a:cxn>
                <a:cxn ang="0">
                  <a:pos x="T8" y="T9"/>
                </a:cxn>
                <a:cxn ang="0">
                  <a:pos x="T10" y="T11"/>
                </a:cxn>
              </a:cxnLst>
              <a:rect l="0" t="0" r="r" b="b"/>
              <a:pathLst>
                <a:path w="16" h="24">
                  <a:moveTo>
                    <a:pt x="16" y="24"/>
                  </a:moveTo>
                  <a:cubicBezTo>
                    <a:pt x="16" y="4"/>
                    <a:pt x="16" y="4"/>
                    <a:pt x="16" y="4"/>
                  </a:cubicBezTo>
                  <a:cubicBezTo>
                    <a:pt x="16" y="2"/>
                    <a:pt x="14" y="0"/>
                    <a:pt x="12" y="0"/>
                  </a:cubicBezTo>
                  <a:cubicBezTo>
                    <a:pt x="4" y="0"/>
                    <a:pt x="4" y="0"/>
                    <a:pt x="4" y="0"/>
                  </a:cubicBezTo>
                  <a:cubicBezTo>
                    <a:pt x="2" y="0"/>
                    <a:pt x="0" y="2"/>
                    <a:pt x="0" y="4"/>
                  </a:cubicBezTo>
                  <a:cubicBezTo>
                    <a:pt x="0" y="12"/>
                    <a:pt x="0" y="12"/>
                    <a:pt x="0" y="12"/>
                  </a:cubicBez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11" name="Freeform 43">
              <a:extLst>
                <a:ext uri="{FF2B5EF4-FFF2-40B4-BE49-F238E27FC236}">
                  <a16:creationId xmlns:a16="http://schemas.microsoft.com/office/drawing/2014/main" id="{CA3503DE-31CB-952D-EDEE-2010F1289A38}"/>
                </a:ext>
              </a:extLst>
            </p:cNvPr>
            <p:cNvSpPr>
              <a:spLocks/>
            </p:cNvSpPr>
            <p:nvPr/>
          </p:nvSpPr>
          <p:spPr bwMode="auto">
            <a:xfrm>
              <a:off x="8289926" y="322263"/>
              <a:ext cx="66675" cy="101600"/>
            </a:xfrm>
            <a:custGeom>
              <a:avLst/>
              <a:gdLst>
                <a:gd name="T0" fmla="*/ 16 w 16"/>
                <a:gd name="T1" fmla="*/ 12 h 24"/>
                <a:gd name="T2" fmla="*/ 16 w 16"/>
                <a:gd name="T3" fmla="*/ 4 h 24"/>
                <a:gd name="T4" fmla="*/ 12 w 16"/>
                <a:gd name="T5" fmla="*/ 0 h 24"/>
                <a:gd name="T6" fmla="*/ 4 w 16"/>
                <a:gd name="T7" fmla="*/ 0 h 24"/>
                <a:gd name="T8" fmla="*/ 0 w 16"/>
                <a:gd name="T9" fmla="*/ 4 h 24"/>
                <a:gd name="T10" fmla="*/ 0 w 16"/>
                <a:gd name="T11" fmla="*/ 24 h 24"/>
              </a:gdLst>
              <a:ahLst/>
              <a:cxnLst>
                <a:cxn ang="0">
                  <a:pos x="T0" y="T1"/>
                </a:cxn>
                <a:cxn ang="0">
                  <a:pos x="T2" y="T3"/>
                </a:cxn>
                <a:cxn ang="0">
                  <a:pos x="T4" y="T5"/>
                </a:cxn>
                <a:cxn ang="0">
                  <a:pos x="T6" y="T7"/>
                </a:cxn>
                <a:cxn ang="0">
                  <a:pos x="T8" y="T9"/>
                </a:cxn>
                <a:cxn ang="0">
                  <a:pos x="T10" y="T11"/>
                </a:cxn>
              </a:cxnLst>
              <a:rect l="0" t="0" r="r" b="b"/>
              <a:pathLst>
                <a:path w="16" h="24">
                  <a:moveTo>
                    <a:pt x="16" y="12"/>
                  </a:moveTo>
                  <a:cubicBezTo>
                    <a:pt x="16" y="4"/>
                    <a:pt x="16" y="4"/>
                    <a:pt x="16" y="4"/>
                  </a:cubicBezTo>
                  <a:cubicBezTo>
                    <a:pt x="16" y="2"/>
                    <a:pt x="14" y="0"/>
                    <a:pt x="12" y="0"/>
                  </a:cubicBezTo>
                  <a:cubicBezTo>
                    <a:pt x="4" y="0"/>
                    <a:pt x="4" y="0"/>
                    <a:pt x="4" y="0"/>
                  </a:cubicBezTo>
                  <a:cubicBezTo>
                    <a:pt x="2" y="0"/>
                    <a:pt x="0" y="2"/>
                    <a:pt x="0" y="4"/>
                  </a:cubicBezTo>
                  <a:cubicBezTo>
                    <a:pt x="0" y="24"/>
                    <a:pt x="0" y="24"/>
                    <a:pt x="0" y="24"/>
                  </a:cubicBez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12" name="Freeform 44">
              <a:extLst>
                <a:ext uri="{FF2B5EF4-FFF2-40B4-BE49-F238E27FC236}">
                  <a16:creationId xmlns:a16="http://schemas.microsoft.com/office/drawing/2014/main" id="{D0B76202-F89A-ACDF-0781-CBE7C5008712}"/>
                </a:ext>
              </a:extLst>
            </p:cNvPr>
            <p:cNvSpPr>
              <a:spLocks/>
            </p:cNvSpPr>
            <p:nvPr/>
          </p:nvSpPr>
          <p:spPr bwMode="auto">
            <a:xfrm>
              <a:off x="8678863" y="509588"/>
              <a:ext cx="68263" cy="101600"/>
            </a:xfrm>
            <a:custGeom>
              <a:avLst/>
              <a:gdLst>
                <a:gd name="T0" fmla="*/ 12 w 16"/>
                <a:gd name="T1" fmla="*/ 24 h 24"/>
                <a:gd name="T2" fmla="*/ 4 w 16"/>
                <a:gd name="T3" fmla="*/ 24 h 24"/>
                <a:gd name="T4" fmla="*/ 0 w 16"/>
                <a:gd name="T5" fmla="*/ 20 h 24"/>
                <a:gd name="T6" fmla="*/ 0 w 16"/>
                <a:gd name="T7" fmla="*/ 4 h 24"/>
                <a:gd name="T8" fmla="*/ 4 w 16"/>
                <a:gd name="T9" fmla="*/ 0 h 24"/>
                <a:gd name="T10" fmla="*/ 12 w 16"/>
                <a:gd name="T11" fmla="*/ 0 h 24"/>
                <a:gd name="T12" fmla="*/ 16 w 16"/>
                <a:gd name="T13" fmla="*/ 4 h 24"/>
                <a:gd name="T14" fmla="*/ 16 w 16"/>
                <a:gd name="T15" fmla="*/ 20 h 24"/>
                <a:gd name="T16" fmla="*/ 12 w 16"/>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12" y="24"/>
                  </a:moveTo>
                  <a:cubicBezTo>
                    <a:pt x="4" y="24"/>
                    <a:pt x="4" y="24"/>
                    <a:pt x="4" y="24"/>
                  </a:cubicBezTo>
                  <a:cubicBezTo>
                    <a:pt x="2" y="24"/>
                    <a:pt x="0" y="22"/>
                    <a:pt x="0" y="20"/>
                  </a:cubicBezTo>
                  <a:cubicBezTo>
                    <a:pt x="0" y="4"/>
                    <a:pt x="0" y="4"/>
                    <a:pt x="0" y="4"/>
                  </a:cubicBezTo>
                  <a:cubicBezTo>
                    <a:pt x="0" y="2"/>
                    <a:pt x="2" y="0"/>
                    <a:pt x="4" y="0"/>
                  </a:cubicBezTo>
                  <a:cubicBezTo>
                    <a:pt x="12" y="0"/>
                    <a:pt x="12" y="0"/>
                    <a:pt x="12" y="0"/>
                  </a:cubicBezTo>
                  <a:cubicBezTo>
                    <a:pt x="14" y="0"/>
                    <a:pt x="16" y="2"/>
                    <a:pt x="16" y="4"/>
                  </a:cubicBezTo>
                  <a:cubicBezTo>
                    <a:pt x="16" y="20"/>
                    <a:pt x="16" y="20"/>
                    <a:pt x="16" y="20"/>
                  </a:cubicBezTo>
                  <a:cubicBezTo>
                    <a:pt x="16" y="22"/>
                    <a:pt x="14" y="24"/>
                    <a:pt x="12" y="24"/>
                  </a:cubicBezTo>
                  <a:close/>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13" name="Freeform 45">
              <a:extLst>
                <a:ext uri="{FF2B5EF4-FFF2-40B4-BE49-F238E27FC236}">
                  <a16:creationId xmlns:a16="http://schemas.microsoft.com/office/drawing/2014/main" id="{EE940480-AD1E-5F1A-03AC-E3D73D056E57}"/>
                </a:ext>
              </a:extLst>
            </p:cNvPr>
            <p:cNvSpPr>
              <a:spLocks/>
            </p:cNvSpPr>
            <p:nvPr/>
          </p:nvSpPr>
          <p:spPr bwMode="auto">
            <a:xfrm>
              <a:off x="8678863" y="695325"/>
              <a:ext cx="68263" cy="101600"/>
            </a:xfrm>
            <a:custGeom>
              <a:avLst/>
              <a:gdLst>
                <a:gd name="T0" fmla="*/ 0 w 16"/>
                <a:gd name="T1" fmla="*/ 8 h 24"/>
                <a:gd name="T2" fmla="*/ 0 w 16"/>
                <a:gd name="T3" fmla="*/ 4 h 24"/>
                <a:gd name="T4" fmla="*/ 4 w 16"/>
                <a:gd name="T5" fmla="*/ 0 h 24"/>
                <a:gd name="T6" fmla="*/ 12 w 16"/>
                <a:gd name="T7" fmla="*/ 0 h 24"/>
                <a:gd name="T8" fmla="*/ 16 w 16"/>
                <a:gd name="T9" fmla="*/ 4 h 24"/>
                <a:gd name="T10" fmla="*/ 16 w 16"/>
                <a:gd name="T11" fmla="*/ 20 h 24"/>
                <a:gd name="T12" fmla="*/ 12 w 16"/>
                <a:gd name="T13" fmla="*/ 24 h 24"/>
                <a:gd name="T14" fmla="*/ 8 w 16"/>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4">
                  <a:moveTo>
                    <a:pt x="0" y="8"/>
                  </a:moveTo>
                  <a:cubicBezTo>
                    <a:pt x="0" y="4"/>
                    <a:pt x="0" y="4"/>
                    <a:pt x="0" y="4"/>
                  </a:cubicBezTo>
                  <a:cubicBezTo>
                    <a:pt x="0" y="2"/>
                    <a:pt x="2" y="0"/>
                    <a:pt x="4" y="0"/>
                  </a:cubicBezTo>
                  <a:cubicBezTo>
                    <a:pt x="12" y="0"/>
                    <a:pt x="12" y="0"/>
                    <a:pt x="12" y="0"/>
                  </a:cubicBezTo>
                  <a:cubicBezTo>
                    <a:pt x="14" y="0"/>
                    <a:pt x="16" y="2"/>
                    <a:pt x="16" y="4"/>
                  </a:cubicBezTo>
                  <a:cubicBezTo>
                    <a:pt x="16" y="20"/>
                    <a:pt x="16" y="20"/>
                    <a:pt x="16" y="20"/>
                  </a:cubicBezTo>
                  <a:cubicBezTo>
                    <a:pt x="16" y="22"/>
                    <a:pt x="14" y="24"/>
                    <a:pt x="12" y="24"/>
                  </a:cubicBezTo>
                  <a:cubicBezTo>
                    <a:pt x="8" y="24"/>
                    <a:pt x="8" y="24"/>
                    <a:pt x="8" y="24"/>
                  </a:cubicBez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14" name="Line 46">
              <a:extLst>
                <a:ext uri="{FF2B5EF4-FFF2-40B4-BE49-F238E27FC236}">
                  <a16:creationId xmlns:a16="http://schemas.microsoft.com/office/drawing/2014/main" id="{E7AD092A-20E7-D8BF-4424-075DD9740A21}"/>
                </a:ext>
              </a:extLst>
            </p:cNvPr>
            <p:cNvSpPr>
              <a:spLocks noChangeShapeType="1"/>
            </p:cNvSpPr>
            <p:nvPr/>
          </p:nvSpPr>
          <p:spPr bwMode="auto">
            <a:xfrm>
              <a:off x="8204201" y="304800"/>
              <a:ext cx="0" cy="136525"/>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15" name="Line 47">
              <a:extLst>
                <a:ext uri="{FF2B5EF4-FFF2-40B4-BE49-F238E27FC236}">
                  <a16:creationId xmlns:a16="http://schemas.microsoft.com/office/drawing/2014/main" id="{C5BC43CF-D614-CF57-C08A-270AFBE3F8E6}"/>
                </a:ext>
              </a:extLst>
            </p:cNvPr>
            <p:cNvSpPr>
              <a:spLocks noChangeShapeType="1"/>
            </p:cNvSpPr>
            <p:nvPr/>
          </p:nvSpPr>
          <p:spPr bwMode="auto">
            <a:xfrm>
              <a:off x="8442326" y="304800"/>
              <a:ext cx="0" cy="6826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16" name="Line 48">
              <a:extLst>
                <a:ext uri="{FF2B5EF4-FFF2-40B4-BE49-F238E27FC236}">
                  <a16:creationId xmlns:a16="http://schemas.microsoft.com/office/drawing/2014/main" id="{B90D55EA-7FA1-5D49-AAE1-AF0B9F4E6981}"/>
                </a:ext>
              </a:extLst>
            </p:cNvPr>
            <p:cNvSpPr>
              <a:spLocks noChangeShapeType="1"/>
            </p:cNvSpPr>
            <p:nvPr/>
          </p:nvSpPr>
          <p:spPr bwMode="auto">
            <a:xfrm>
              <a:off x="8832851" y="492125"/>
              <a:ext cx="0" cy="1349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17" name="Line 49">
              <a:extLst>
                <a:ext uri="{FF2B5EF4-FFF2-40B4-BE49-F238E27FC236}">
                  <a16:creationId xmlns:a16="http://schemas.microsoft.com/office/drawing/2014/main" id="{72611E81-6A9C-7B54-12EF-87F7C7D2D1CA}"/>
                </a:ext>
              </a:extLst>
            </p:cNvPr>
            <p:cNvSpPr>
              <a:spLocks noChangeShapeType="1"/>
            </p:cNvSpPr>
            <p:nvPr/>
          </p:nvSpPr>
          <p:spPr bwMode="auto">
            <a:xfrm>
              <a:off x="8832851" y="679450"/>
              <a:ext cx="0" cy="1349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18" name="Freeform 50">
              <a:extLst>
                <a:ext uri="{FF2B5EF4-FFF2-40B4-BE49-F238E27FC236}">
                  <a16:creationId xmlns:a16="http://schemas.microsoft.com/office/drawing/2014/main" id="{65BE0D01-1381-6009-5D85-E516CCFC07D9}"/>
                </a:ext>
              </a:extLst>
            </p:cNvPr>
            <p:cNvSpPr>
              <a:spLocks/>
            </p:cNvSpPr>
            <p:nvPr/>
          </p:nvSpPr>
          <p:spPr bwMode="auto">
            <a:xfrm>
              <a:off x="8764588" y="322263"/>
              <a:ext cx="68263" cy="101600"/>
            </a:xfrm>
            <a:custGeom>
              <a:avLst/>
              <a:gdLst>
                <a:gd name="T0" fmla="*/ 4 w 16"/>
                <a:gd name="T1" fmla="*/ 24 h 24"/>
                <a:gd name="T2" fmla="*/ 12 w 16"/>
                <a:gd name="T3" fmla="*/ 24 h 24"/>
                <a:gd name="T4" fmla="*/ 16 w 16"/>
                <a:gd name="T5" fmla="*/ 20 h 24"/>
                <a:gd name="T6" fmla="*/ 16 w 16"/>
                <a:gd name="T7" fmla="*/ 4 h 24"/>
                <a:gd name="T8" fmla="*/ 12 w 16"/>
                <a:gd name="T9" fmla="*/ 0 h 24"/>
                <a:gd name="T10" fmla="*/ 4 w 16"/>
                <a:gd name="T11" fmla="*/ 0 h 24"/>
                <a:gd name="T12" fmla="*/ 0 w 16"/>
                <a:gd name="T13" fmla="*/ 4 h 24"/>
                <a:gd name="T14" fmla="*/ 0 w 16"/>
                <a:gd name="T15" fmla="*/ 20 h 24"/>
                <a:gd name="T16" fmla="*/ 4 w 16"/>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4" y="24"/>
                  </a:moveTo>
                  <a:cubicBezTo>
                    <a:pt x="12" y="24"/>
                    <a:pt x="12" y="24"/>
                    <a:pt x="12" y="24"/>
                  </a:cubicBezTo>
                  <a:cubicBezTo>
                    <a:pt x="14" y="24"/>
                    <a:pt x="16" y="22"/>
                    <a:pt x="16" y="20"/>
                  </a:cubicBezTo>
                  <a:cubicBezTo>
                    <a:pt x="16" y="4"/>
                    <a:pt x="16" y="4"/>
                    <a:pt x="16" y="4"/>
                  </a:cubicBezTo>
                  <a:cubicBezTo>
                    <a:pt x="16" y="2"/>
                    <a:pt x="14" y="0"/>
                    <a:pt x="12" y="0"/>
                  </a:cubicBezTo>
                  <a:cubicBezTo>
                    <a:pt x="4" y="0"/>
                    <a:pt x="4" y="0"/>
                    <a:pt x="4" y="0"/>
                  </a:cubicBezTo>
                  <a:cubicBezTo>
                    <a:pt x="2" y="0"/>
                    <a:pt x="0" y="2"/>
                    <a:pt x="0" y="4"/>
                  </a:cubicBezTo>
                  <a:cubicBezTo>
                    <a:pt x="0" y="20"/>
                    <a:pt x="0" y="20"/>
                    <a:pt x="0" y="20"/>
                  </a:cubicBezTo>
                  <a:cubicBezTo>
                    <a:pt x="0" y="22"/>
                    <a:pt x="2" y="24"/>
                    <a:pt x="4" y="24"/>
                  </a:cubicBezTo>
                  <a:close/>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19" name="Line 51">
              <a:extLst>
                <a:ext uri="{FF2B5EF4-FFF2-40B4-BE49-F238E27FC236}">
                  <a16:creationId xmlns:a16="http://schemas.microsoft.com/office/drawing/2014/main" id="{3A6E86D8-274B-8CE9-A928-D4319DBB6C0C}"/>
                </a:ext>
              </a:extLst>
            </p:cNvPr>
            <p:cNvSpPr>
              <a:spLocks noChangeShapeType="1"/>
            </p:cNvSpPr>
            <p:nvPr/>
          </p:nvSpPr>
          <p:spPr bwMode="auto">
            <a:xfrm>
              <a:off x="8678863" y="304800"/>
              <a:ext cx="0" cy="136525"/>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20" name="Freeform 52">
              <a:extLst>
                <a:ext uri="{FF2B5EF4-FFF2-40B4-BE49-F238E27FC236}">
                  <a16:creationId xmlns:a16="http://schemas.microsoft.com/office/drawing/2014/main" id="{4E32EF18-FC8B-333B-3910-F4E787C3B226}"/>
                </a:ext>
              </a:extLst>
            </p:cNvPr>
            <p:cNvSpPr>
              <a:spLocks/>
            </p:cNvSpPr>
            <p:nvPr/>
          </p:nvSpPr>
          <p:spPr bwMode="auto">
            <a:xfrm>
              <a:off x="8137526" y="509588"/>
              <a:ext cx="66675" cy="101600"/>
            </a:xfrm>
            <a:custGeom>
              <a:avLst/>
              <a:gdLst>
                <a:gd name="T0" fmla="*/ 4 w 16"/>
                <a:gd name="T1" fmla="*/ 24 h 24"/>
                <a:gd name="T2" fmla="*/ 12 w 16"/>
                <a:gd name="T3" fmla="*/ 24 h 24"/>
                <a:gd name="T4" fmla="*/ 16 w 16"/>
                <a:gd name="T5" fmla="*/ 20 h 24"/>
                <a:gd name="T6" fmla="*/ 16 w 16"/>
                <a:gd name="T7" fmla="*/ 4 h 24"/>
                <a:gd name="T8" fmla="*/ 12 w 16"/>
                <a:gd name="T9" fmla="*/ 0 h 24"/>
                <a:gd name="T10" fmla="*/ 4 w 16"/>
                <a:gd name="T11" fmla="*/ 0 h 24"/>
                <a:gd name="T12" fmla="*/ 0 w 16"/>
                <a:gd name="T13" fmla="*/ 4 h 24"/>
                <a:gd name="T14" fmla="*/ 0 w 16"/>
                <a:gd name="T15" fmla="*/ 20 h 24"/>
                <a:gd name="T16" fmla="*/ 4 w 16"/>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4" y="24"/>
                  </a:moveTo>
                  <a:cubicBezTo>
                    <a:pt x="12" y="24"/>
                    <a:pt x="12" y="24"/>
                    <a:pt x="12" y="24"/>
                  </a:cubicBezTo>
                  <a:cubicBezTo>
                    <a:pt x="14" y="24"/>
                    <a:pt x="16" y="22"/>
                    <a:pt x="16" y="20"/>
                  </a:cubicBezTo>
                  <a:cubicBezTo>
                    <a:pt x="16" y="4"/>
                    <a:pt x="16" y="4"/>
                    <a:pt x="16" y="4"/>
                  </a:cubicBezTo>
                  <a:cubicBezTo>
                    <a:pt x="16" y="2"/>
                    <a:pt x="14" y="0"/>
                    <a:pt x="12" y="0"/>
                  </a:cubicBezTo>
                  <a:cubicBezTo>
                    <a:pt x="4" y="0"/>
                    <a:pt x="4" y="0"/>
                    <a:pt x="4" y="0"/>
                  </a:cubicBezTo>
                  <a:cubicBezTo>
                    <a:pt x="2" y="0"/>
                    <a:pt x="0" y="2"/>
                    <a:pt x="0" y="4"/>
                  </a:cubicBezTo>
                  <a:cubicBezTo>
                    <a:pt x="0" y="20"/>
                    <a:pt x="0" y="20"/>
                    <a:pt x="0" y="20"/>
                  </a:cubicBezTo>
                  <a:cubicBezTo>
                    <a:pt x="0" y="22"/>
                    <a:pt x="2" y="24"/>
                    <a:pt x="4" y="24"/>
                  </a:cubicBezTo>
                  <a:close/>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21" name="Line 53">
              <a:extLst>
                <a:ext uri="{FF2B5EF4-FFF2-40B4-BE49-F238E27FC236}">
                  <a16:creationId xmlns:a16="http://schemas.microsoft.com/office/drawing/2014/main" id="{7782F2E1-92EC-1532-4E90-F2A777934F30}"/>
                </a:ext>
              </a:extLst>
            </p:cNvPr>
            <p:cNvSpPr>
              <a:spLocks noChangeShapeType="1"/>
            </p:cNvSpPr>
            <p:nvPr/>
          </p:nvSpPr>
          <p:spPr bwMode="auto">
            <a:xfrm>
              <a:off x="8051801" y="492125"/>
              <a:ext cx="0" cy="1349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22" name="Freeform 54">
              <a:extLst>
                <a:ext uri="{FF2B5EF4-FFF2-40B4-BE49-F238E27FC236}">
                  <a16:creationId xmlns:a16="http://schemas.microsoft.com/office/drawing/2014/main" id="{AE02839B-F973-4635-4B2F-79183BA60CA6}"/>
                </a:ext>
              </a:extLst>
            </p:cNvPr>
            <p:cNvSpPr>
              <a:spLocks/>
            </p:cNvSpPr>
            <p:nvPr/>
          </p:nvSpPr>
          <p:spPr bwMode="auto">
            <a:xfrm>
              <a:off x="8051801" y="695325"/>
              <a:ext cx="68263" cy="101600"/>
            </a:xfrm>
            <a:custGeom>
              <a:avLst/>
              <a:gdLst>
                <a:gd name="T0" fmla="*/ 12 w 16"/>
                <a:gd name="T1" fmla="*/ 24 h 24"/>
                <a:gd name="T2" fmla="*/ 4 w 16"/>
                <a:gd name="T3" fmla="*/ 24 h 24"/>
                <a:gd name="T4" fmla="*/ 0 w 16"/>
                <a:gd name="T5" fmla="*/ 20 h 24"/>
                <a:gd name="T6" fmla="*/ 0 w 16"/>
                <a:gd name="T7" fmla="*/ 4 h 24"/>
                <a:gd name="T8" fmla="*/ 4 w 16"/>
                <a:gd name="T9" fmla="*/ 0 h 24"/>
                <a:gd name="T10" fmla="*/ 12 w 16"/>
                <a:gd name="T11" fmla="*/ 0 h 24"/>
                <a:gd name="T12" fmla="*/ 16 w 16"/>
                <a:gd name="T13" fmla="*/ 4 h 24"/>
                <a:gd name="T14" fmla="*/ 16 w 16"/>
                <a:gd name="T15" fmla="*/ 20 h 24"/>
                <a:gd name="T16" fmla="*/ 12 w 16"/>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12" y="24"/>
                  </a:moveTo>
                  <a:cubicBezTo>
                    <a:pt x="4" y="24"/>
                    <a:pt x="4" y="24"/>
                    <a:pt x="4" y="24"/>
                  </a:cubicBezTo>
                  <a:cubicBezTo>
                    <a:pt x="2" y="24"/>
                    <a:pt x="0" y="22"/>
                    <a:pt x="0" y="20"/>
                  </a:cubicBezTo>
                  <a:cubicBezTo>
                    <a:pt x="0" y="4"/>
                    <a:pt x="0" y="4"/>
                    <a:pt x="0" y="4"/>
                  </a:cubicBezTo>
                  <a:cubicBezTo>
                    <a:pt x="0" y="2"/>
                    <a:pt x="2" y="0"/>
                    <a:pt x="4" y="0"/>
                  </a:cubicBezTo>
                  <a:cubicBezTo>
                    <a:pt x="12" y="0"/>
                    <a:pt x="12" y="0"/>
                    <a:pt x="12" y="0"/>
                  </a:cubicBezTo>
                  <a:cubicBezTo>
                    <a:pt x="14" y="0"/>
                    <a:pt x="16" y="2"/>
                    <a:pt x="16" y="4"/>
                  </a:cubicBezTo>
                  <a:cubicBezTo>
                    <a:pt x="16" y="20"/>
                    <a:pt x="16" y="20"/>
                    <a:pt x="16" y="20"/>
                  </a:cubicBezTo>
                  <a:cubicBezTo>
                    <a:pt x="16" y="22"/>
                    <a:pt x="14" y="24"/>
                    <a:pt x="12" y="24"/>
                  </a:cubicBezTo>
                  <a:close/>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23" name="Freeform 55">
              <a:extLst>
                <a:ext uri="{FF2B5EF4-FFF2-40B4-BE49-F238E27FC236}">
                  <a16:creationId xmlns:a16="http://schemas.microsoft.com/office/drawing/2014/main" id="{D477A255-4B62-A10C-5579-CD54BEBF8DE5}"/>
                </a:ext>
              </a:extLst>
            </p:cNvPr>
            <p:cNvSpPr>
              <a:spLocks/>
            </p:cNvSpPr>
            <p:nvPr/>
          </p:nvSpPr>
          <p:spPr bwMode="auto">
            <a:xfrm>
              <a:off x="8526463" y="746125"/>
              <a:ext cx="68263" cy="50800"/>
            </a:xfrm>
            <a:custGeom>
              <a:avLst/>
              <a:gdLst>
                <a:gd name="T0" fmla="*/ 16 w 16"/>
                <a:gd name="T1" fmla="*/ 4 h 12"/>
                <a:gd name="T2" fmla="*/ 16 w 16"/>
                <a:gd name="T3" fmla="*/ 8 h 12"/>
                <a:gd name="T4" fmla="*/ 12 w 16"/>
                <a:gd name="T5" fmla="*/ 12 h 12"/>
                <a:gd name="T6" fmla="*/ 4 w 16"/>
                <a:gd name="T7" fmla="*/ 12 h 12"/>
                <a:gd name="T8" fmla="*/ 0 w 16"/>
                <a:gd name="T9" fmla="*/ 8 h 12"/>
                <a:gd name="T10" fmla="*/ 0 w 16"/>
                <a:gd name="T11" fmla="*/ 0 h 12"/>
              </a:gdLst>
              <a:ahLst/>
              <a:cxnLst>
                <a:cxn ang="0">
                  <a:pos x="T0" y="T1"/>
                </a:cxn>
                <a:cxn ang="0">
                  <a:pos x="T2" y="T3"/>
                </a:cxn>
                <a:cxn ang="0">
                  <a:pos x="T4" y="T5"/>
                </a:cxn>
                <a:cxn ang="0">
                  <a:pos x="T6" y="T7"/>
                </a:cxn>
                <a:cxn ang="0">
                  <a:pos x="T8" y="T9"/>
                </a:cxn>
                <a:cxn ang="0">
                  <a:pos x="T10" y="T11"/>
                </a:cxn>
              </a:cxnLst>
              <a:rect l="0" t="0" r="r" b="b"/>
              <a:pathLst>
                <a:path w="16" h="12">
                  <a:moveTo>
                    <a:pt x="16" y="4"/>
                  </a:moveTo>
                  <a:cubicBezTo>
                    <a:pt x="16" y="8"/>
                    <a:pt x="16" y="8"/>
                    <a:pt x="16" y="8"/>
                  </a:cubicBezTo>
                  <a:cubicBezTo>
                    <a:pt x="16" y="10"/>
                    <a:pt x="14" y="12"/>
                    <a:pt x="12" y="12"/>
                  </a:cubicBezTo>
                  <a:cubicBezTo>
                    <a:pt x="4" y="12"/>
                    <a:pt x="4" y="12"/>
                    <a:pt x="4" y="12"/>
                  </a:cubicBezTo>
                  <a:cubicBezTo>
                    <a:pt x="2" y="12"/>
                    <a:pt x="0" y="10"/>
                    <a:pt x="0" y="8"/>
                  </a:cubicBezTo>
                  <a:cubicBezTo>
                    <a:pt x="0" y="0"/>
                    <a:pt x="0" y="0"/>
                    <a:pt x="0" y="0"/>
                  </a:cubicBez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24" name="Freeform 56">
              <a:extLst>
                <a:ext uri="{FF2B5EF4-FFF2-40B4-BE49-F238E27FC236}">
                  <a16:creationId xmlns:a16="http://schemas.microsoft.com/office/drawing/2014/main" id="{AB0256BC-8A40-1903-7025-8BF7EDF477E7}"/>
                </a:ext>
              </a:extLst>
            </p:cNvPr>
            <p:cNvSpPr>
              <a:spLocks/>
            </p:cNvSpPr>
            <p:nvPr/>
          </p:nvSpPr>
          <p:spPr bwMode="auto">
            <a:xfrm>
              <a:off x="8374063" y="746125"/>
              <a:ext cx="68263" cy="50800"/>
            </a:xfrm>
            <a:custGeom>
              <a:avLst/>
              <a:gdLst>
                <a:gd name="T0" fmla="*/ 16 w 16"/>
                <a:gd name="T1" fmla="*/ 0 h 12"/>
                <a:gd name="T2" fmla="*/ 16 w 16"/>
                <a:gd name="T3" fmla="*/ 8 h 12"/>
                <a:gd name="T4" fmla="*/ 12 w 16"/>
                <a:gd name="T5" fmla="*/ 12 h 12"/>
                <a:gd name="T6" fmla="*/ 4 w 16"/>
                <a:gd name="T7" fmla="*/ 12 h 12"/>
                <a:gd name="T8" fmla="*/ 0 w 16"/>
                <a:gd name="T9" fmla="*/ 8 h 12"/>
                <a:gd name="T10" fmla="*/ 0 w 16"/>
                <a:gd name="T11" fmla="*/ 0 h 12"/>
              </a:gdLst>
              <a:ahLst/>
              <a:cxnLst>
                <a:cxn ang="0">
                  <a:pos x="T0" y="T1"/>
                </a:cxn>
                <a:cxn ang="0">
                  <a:pos x="T2" y="T3"/>
                </a:cxn>
                <a:cxn ang="0">
                  <a:pos x="T4" y="T5"/>
                </a:cxn>
                <a:cxn ang="0">
                  <a:pos x="T6" y="T7"/>
                </a:cxn>
                <a:cxn ang="0">
                  <a:pos x="T8" y="T9"/>
                </a:cxn>
                <a:cxn ang="0">
                  <a:pos x="T10" y="T11"/>
                </a:cxn>
              </a:cxnLst>
              <a:rect l="0" t="0" r="r" b="b"/>
              <a:pathLst>
                <a:path w="16" h="12">
                  <a:moveTo>
                    <a:pt x="16" y="0"/>
                  </a:moveTo>
                  <a:cubicBezTo>
                    <a:pt x="16" y="8"/>
                    <a:pt x="16" y="8"/>
                    <a:pt x="16" y="8"/>
                  </a:cubicBezTo>
                  <a:cubicBezTo>
                    <a:pt x="16" y="10"/>
                    <a:pt x="14" y="12"/>
                    <a:pt x="12" y="12"/>
                  </a:cubicBezTo>
                  <a:cubicBezTo>
                    <a:pt x="4" y="12"/>
                    <a:pt x="4" y="12"/>
                    <a:pt x="4" y="12"/>
                  </a:cubicBezTo>
                  <a:cubicBezTo>
                    <a:pt x="2" y="12"/>
                    <a:pt x="0" y="10"/>
                    <a:pt x="0" y="8"/>
                  </a:cubicBezTo>
                  <a:cubicBezTo>
                    <a:pt x="0" y="0"/>
                    <a:pt x="0" y="0"/>
                    <a:pt x="0" y="0"/>
                  </a:cubicBez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25" name="Line 57">
              <a:extLst>
                <a:ext uri="{FF2B5EF4-FFF2-40B4-BE49-F238E27FC236}">
                  <a16:creationId xmlns:a16="http://schemas.microsoft.com/office/drawing/2014/main" id="{41DA8738-E73C-E9D7-BF70-7A9865FA28E8}"/>
                </a:ext>
              </a:extLst>
            </p:cNvPr>
            <p:cNvSpPr>
              <a:spLocks noChangeShapeType="1"/>
            </p:cNvSpPr>
            <p:nvPr/>
          </p:nvSpPr>
          <p:spPr bwMode="auto">
            <a:xfrm>
              <a:off x="8204201" y="679450"/>
              <a:ext cx="0" cy="1349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26" name="Line 58">
              <a:extLst>
                <a:ext uri="{FF2B5EF4-FFF2-40B4-BE49-F238E27FC236}">
                  <a16:creationId xmlns:a16="http://schemas.microsoft.com/office/drawing/2014/main" id="{4EED7073-A7DD-D2B3-5484-C6AA5781C309}"/>
                </a:ext>
              </a:extLst>
            </p:cNvPr>
            <p:cNvSpPr>
              <a:spLocks noChangeShapeType="1"/>
            </p:cNvSpPr>
            <p:nvPr/>
          </p:nvSpPr>
          <p:spPr bwMode="auto">
            <a:xfrm>
              <a:off x="8289926" y="695325"/>
              <a:ext cx="0" cy="11906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27" name="Oval 59">
              <a:extLst>
                <a:ext uri="{FF2B5EF4-FFF2-40B4-BE49-F238E27FC236}">
                  <a16:creationId xmlns:a16="http://schemas.microsoft.com/office/drawing/2014/main" id="{489B0A3C-2BEF-62CD-121E-4735AD6930DB}"/>
                </a:ext>
              </a:extLst>
            </p:cNvPr>
            <p:cNvSpPr>
              <a:spLocks noChangeArrowheads="1"/>
            </p:cNvSpPr>
            <p:nvPr/>
          </p:nvSpPr>
          <p:spPr bwMode="auto">
            <a:xfrm>
              <a:off x="8289926" y="406400"/>
              <a:ext cx="304800" cy="306388"/>
            </a:xfrm>
            <a:prstGeom prst="ellipse">
              <a:avLst/>
            </a:pr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28" name="Freeform 60">
              <a:extLst>
                <a:ext uri="{FF2B5EF4-FFF2-40B4-BE49-F238E27FC236}">
                  <a16:creationId xmlns:a16="http://schemas.microsoft.com/office/drawing/2014/main" id="{C421617B-512D-E6AC-40E0-22895D8E0641}"/>
                </a:ext>
              </a:extLst>
            </p:cNvPr>
            <p:cNvSpPr>
              <a:spLocks/>
            </p:cNvSpPr>
            <p:nvPr/>
          </p:nvSpPr>
          <p:spPr bwMode="auto">
            <a:xfrm>
              <a:off x="8442326" y="509588"/>
              <a:ext cx="68263" cy="101600"/>
            </a:xfrm>
            <a:custGeom>
              <a:avLst/>
              <a:gdLst>
                <a:gd name="T0" fmla="*/ 12 w 16"/>
                <a:gd name="T1" fmla="*/ 24 h 24"/>
                <a:gd name="T2" fmla="*/ 4 w 16"/>
                <a:gd name="T3" fmla="*/ 24 h 24"/>
                <a:gd name="T4" fmla="*/ 0 w 16"/>
                <a:gd name="T5" fmla="*/ 20 h 24"/>
                <a:gd name="T6" fmla="*/ 0 w 16"/>
                <a:gd name="T7" fmla="*/ 4 h 24"/>
                <a:gd name="T8" fmla="*/ 4 w 16"/>
                <a:gd name="T9" fmla="*/ 0 h 24"/>
                <a:gd name="T10" fmla="*/ 12 w 16"/>
                <a:gd name="T11" fmla="*/ 0 h 24"/>
                <a:gd name="T12" fmla="*/ 16 w 16"/>
                <a:gd name="T13" fmla="*/ 4 h 24"/>
                <a:gd name="T14" fmla="*/ 16 w 16"/>
                <a:gd name="T15" fmla="*/ 20 h 24"/>
                <a:gd name="T16" fmla="*/ 12 w 16"/>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12" y="24"/>
                  </a:moveTo>
                  <a:cubicBezTo>
                    <a:pt x="4" y="24"/>
                    <a:pt x="4" y="24"/>
                    <a:pt x="4" y="24"/>
                  </a:cubicBezTo>
                  <a:cubicBezTo>
                    <a:pt x="2" y="24"/>
                    <a:pt x="0" y="22"/>
                    <a:pt x="0" y="20"/>
                  </a:cubicBezTo>
                  <a:cubicBezTo>
                    <a:pt x="0" y="4"/>
                    <a:pt x="0" y="4"/>
                    <a:pt x="0" y="4"/>
                  </a:cubicBezTo>
                  <a:cubicBezTo>
                    <a:pt x="0" y="2"/>
                    <a:pt x="2" y="0"/>
                    <a:pt x="4" y="0"/>
                  </a:cubicBezTo>
                  <a:cubicBezTo>
                    <a:pt x="12" y="0"/>
                    <a:pt x="12" y="0"/>
                    <a:pt x="12" y="0"/>
                  </a:cubicBezTo>
                  <a:cubicBezTo>
                    <a:pt x="14" y="0"/>
                    <a:pt x="16" y="2"/>
                    <a:pt x="16" y="4"/>
                  </a:cubicBezTo>
                  <a:cubicBezTo>
                    <a:pt x="16" y="20"/>
                    <a:pt x="16" y="20"/>
                    <a:pt x="16" y="20"/>
                  </a:cubicBezTo>
                  <a:cubicBezTo>
                    <a:pt x="16" y="22"/>
                    <a:pt x="14" y="24"/>
                    <a:pt x="12" y="24"/>
                  </a:cubicBezTo>
                  <a:close/>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29" name="Line 61">
              <a:extLst>
                <a:ext uri="{FF2B5EF4-FFF2-40B4-BE49-F238E27FC236}">
                  <a16:creationId xmlns:a16="http://schemas.microsoft.com/office/drawing/2014/main" id="{0A9F3895-398F-37C4-7CD7-9D178A26BABC}"/>
                </a:ext>
              </a:extLst>
            </p:cNvPr>
            <p:cNvSpPr>
              <a:spLocks noChangeShapeType="1"/>
            </p:cNvSpPr>
            <p:nvPr/>
          </p:nvSpPr>
          <p:spPr bwMode="auto">
            <a:xfrm>
              <a:off x="8374063" y="492125"/>
              <a:ext cx="0" cy="1349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30" name="Line 62">
              <a:extLst>
                <a:ext uri="{FF2B5EF4-FFF2-40B4-BE49-F238E27FC236}">
                  <a16:creationId xmlns:a16="http://schemas.microsoft.com/office/drawing/2014/main" id="{645D7E04-D707-48CE-774F-5DD3218B4BC2}"/>
                </a:ext>
              </a:extLst>
            </p:cNvPr>
            <p:cNvSpPr>
              <a:spLocks noChangeShapeType="1"/>
            </p:cNvSpPr>
            <p:nvPr/>
          </p:nvSpPr>
          <p:spPr bwMode="auto">
            <a:xfrm>
              <a:off x="8543926" y="661988"/>
              <a:ext cx="134938" cy="1349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grpSp>
      <p:sp>
        <p:nvSpPr>
          <p:cNvPr id="53" name="ZoneTexte 52">
            <a:extLst>
              <a:ext uri="{FF2B5EF4-FFF2-40B4-BE49-F238E27FC236}">
                <a16:creationId xmlns:a16="http://schemas.microsoft.com/office/drawing/2014/main" id="{C358C44E-5525-816C-3191-9DC00ED8FDEE}"/>
              </a:ext>
            </a:extLst>
          </p:cNvPr>
          <p:cNvSpPr txBox="1"/>
          <p:nvPr/>
        </p:nvSpPr>
        <p:spPr>
          <a:xfrm>
            <a:off x="618465" y="1543303"/>
            <a:ext cx="10568142" cy="4344863"/>
          </a:xfrm>
          <a:prstGeom prst="rect">
            <a:avLst/>
          </a:prstGeom>
          <a:solidFill>
            <a:schemeClr val="bg1"/>
          </a:solidFill>
          <a:ln w="28575">
            <a:noFill/>
          </a:ln>
        </p:spPr>
        <p:txBody>
          <a:bodyPr wrap="square" rtlCol="0">
            <a:noAutofit/>
          </a:bodyPr>
          <a:lstStyle/>
          <a:p>
            <a:pPr algn="just">
              <a:buNone/>
            </a:pPr>
            <a:r>
              <a:rPr lang="fr-FR" sz="1600" dirty="0"/>
              <a:t>Le bien-être de l’enfant reste la priorité absolue pour les familles, et les résultats de l’enquête confirment cette attente. En effet, </a:t>
            </a:r>
            <a:r>
              <a:rPr lang="fr-FR" sz="1600" b="1" dirty="0"/>
              <a:t>96 % des parents considèrent que leur enfant est heureux d’aller à la crèche</a:t>
            </a:r>
            <a:r>
              <a:rPr lang="fr-FR" sz="1600" dirty="0"/>
              <a:t>, un résultat stable et particulièrement élevé. Cette perception favorable se traduit également par un taux de recommandation exceptionnel, puisque </a:t>
            </a:r>
            <a:r>
              <a:rPr lang="fr-FR" sz="1600" b="1" dirty="0"/>
              <a:t>93 % des parents déclarent recommander leur crèche à leur entourage</a:t>
            </a:r>
            <a:r>
              <a:rPr lang="fr-FR" sz="1600" dirty="0"/>
              <a:t>.</a:t>
            </a:r>
          </a:p>
          <a:p>
            <a:pPr algn="just">
              <a:buNone/>
            </a:pPr>
            <a:endParaRPr lang="fr-FR" sz="1600" dirty="0"/>
          </a:p>
          <a:p>
            <a:pPr algn="just">
              <a:buNone/>
            </a:pPr>
            <a:r>
              <a:rPr lang="fr-FR" sz="1600" dirty="0"/>
              <a:t>Les dimensions qui contribuent particulièrement à cette satisfaction globale sont : la </a:t>
            </a:r>
            <a:r>
              <a:rPr lang="fr-FR" sz="1600" b="1" dirty="0"/>
              <a:t>conciliation entre vie professionnelle et vie familiale</a:t>
            </a:r>
            <a:r>
              <a:rPr lang="fr-FR" sz="1600" dirty="0"/>
              <a:t>, évaluée à </a:t>
            </a:r>
            <a:r>
              <a:rPr lang="fr-FR" sz="1600" b="1" dirty="0"/>
              <a:t>8,86/10</a:t>
            </a:r>
            <a:r>
              <a:rPr lang="fr-FR" sz="1600" dirty="0"/>
              <a:t>, </a:t>
            </a:r>
            <a:r>
              <a:rPr lang="fr-FR" sz="1600" b="1" dirty="0"/>
              <a:t>l’accueil constant tout au long de l’année</a:t>
            </a:r>
            <a:r>
              <a:rPr lang="fr-FR" sz="1600" dirty="0"/>
              <a:t>, apprécié à  </a:t>
            </a:r>
            <a:r>
              <a:rPr lang="fr-FR" sz="1600" b="1" dirty="0"/>
              <a:t>8,77/10</a:t>
            </a:r>
            <a:r>
              <a:rPr lang="fr-FR" sz="1600" dirty="0"/>
              <a:t> et </a:t>
            </a:r>
            <a:r>
              <a:rPr lang="fr-FR" sz="1600" b="1" dirty="0"/>
              <a:t>l’environnement épanouissant offert aux enfants</a:t>
            </a:r>
            <a:r>
              <a:rPr lang="fr-FR" sz="1600" dirty="0"/>
              <a:t>, noté </a:t>
            </a:r>
            <a:r>
              <a:rPr lang="fr-FR" sz="1600" b="1" dirty="0"/>
              <a:t>8,77/10</a:t>
            </a:r>
            <a:r>
              <a:rPr lang="fr-FR" sz="1600" dirty="0"/>
              <a:t>. Ces résultats confirment le rôle central joué par les crèches dans l’équilibre des temps de vie et le développement des jeunes enfants.</a:t>
            </a:r>
          </a:p>
          <a:p>
            <a:pPr algn="just">
              <a:buNone/>
            </a:pPr>
            <a:endParaRPr lang="fr-FR" sz="1600" dirty="0"/>
          </a:p>
          <a:p>
            <a:pPr algn="just"/>
            <a:r>
              <a:rPr lang="fr-FR" sz="1600" dirty="0"/>
              <a:t>Ces constats trouvent un écho dans les conclusions de l’</a:t>
            </a:r>
            <a:r>
              <a:rPr lang="fr-FR" sz="1600" b="1" dirty="0"/>
              <a:t>Étude Longitudinale Française depuis l’Enfance (ELFE)</a:t>
            </a:r>
            <a:r>
              <a:rPr lang="fr-FR" sz="1600" dirty="0"/>
              <a:t>, qui a mis en évidence que les enfants accueillis en crèche acquièrent de meilleures compétences linguistiques et sociales que ceux gardés à domicile ou par une assistante maternelle, et ce, indépendamment du contexte social et économique des familles. Cette reconnaissance objective de l’impact positif des EAJE vient légitimer le ressenti des parents et renforcer la légitimité des crèches dans leur mission éducative et sociale.</a:t>
            </a:r>
          </a:p>
        </p:txBody>
      </p:sp>
      <p:sp>
        <p:nvSpPr>
          <p:cNvPr id="109" name="ZoneTexte 108">
            <a:extLst>
              <a:ext uri="{FF2B5EF4-FFF2-40B4-BE49-F238E27FC236}">
                <a16:creationId xmlns:a16="http://schemas.microsoft.com/office/drawing/2014/main" id="{65D5956A-E6AF-32C2-4857-751636001B8D}"/>
              </a:ext>
            </a:extLst>
          </p:cNvPr>
          <p:cNvSpPr txBox="1"/>
          <p:nvPr/>
        </p:nvSpPr>
        <p:spPr>
          <a:xfrm>
            <a:off x="2527626" y="178292"/>
            <a:ext cx="798666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Barlow"/>
                <a:ea typeface="+mn-ea"/>
                <a:cs typeface="+mn-cs"/>
              </a:rPr>
              <a:t>Un bien-être de l’enfant au cœur des préoccupations parentales et largement reconnu</a:t>
            </a:r>
            <a:endParaRPr kumimoji="0" lang="fr-FR" sz="1600" b="1" i="0" u="none" strike="noStrike" kern="1200" cap="none" spc="0" normalizeH="0" baseline="0" noProof="0" dirty="0">
              <a:ln>
                <a:noFill/>
              </a:ln>
              <a:solidFill>
                <a:prstClr val="white"/>
              </a:solidFill>
              <a:effectLst/>
              <a:uLnTx/>
              <a:uFillTx/>
              <a:latin typeface="Barlow"/>
              <a:ea typeface="+mn-ea"/>
              <a:cs typeface="+mn-cs"/>
            </a:endParaRPr>
          </a:p>
        </p:txBody>
      </p:sp>
      <p:sp>
        <p:nvSpPr>
          <p:cNvPr id="5" name="ZoneTexte 15">
            <a:extLst>
              <a:ext uri="{FF2B5EF4-FFF2-40B4-BE49-F238E27FC236}">
                <a16:creationId xmlns:a16="http://schemas.microsoft.com/office/drawing/2014/main" id="{79781F84-CED5-7E7C-9743-5BD74C2F0143}"/>
              </a:ext>
            </a:extLst>
          </p:cNvPr>
          <p:cNvSpPr txBox="1"/>
          <p:nvPr/>
        </p:nvSpPr>
        <p:spPr>
          <a:xfrm>
            <a:off x="618465" y="421240"/>
            <a:ext cx="1567390" cy="347842"/>
          </a:xfrm>
          <a:prstGeom prst="snip2DiagRect">
            <a:avLst>
              <a:gd name="adj1" fmla="val 0"/>
              <a:gd name="adj2" fmla="val 45020"/>
            </a:avLst>
          </a:prstGeom>
          <a:solidFill>
            <a:srgbClr val="E2DA51"/>
          </a:solidFill>
          <a:ln>
            <a:noFill/>
          </a:ln>
        </p:spPr>
        <p:txBody>
          <a:bodyPr wrap="square" lIns="0" rIns="0" rtlCol="0" anchor="ctr" anchorCtr="0">
            <a:noAutofit/>
          </a:bodyPr>
          <a:lstStyle>
            <a:defPPr marR="0" lvl="0" algn="l" rtl="0">
              <a:lnSpc>
                <a:spcPct val="100000"/>
              </a:lnSpc>
              <a:spcBef>
                <a:spcPts val="0"/>
              </a:spcBef>
              <a:spcAft>
                <a:spcPts val="0"/>
              </a:spcAft>
              <a:defRPr lang="fr-FR"/>
            </a:defPPr>
            <a:lvl1pPr marR="0" lvl="0" algn="ctr">
              <a:lnSpc>
                <a:spcPct val="100000"/>
              </a:lnSpc>
              <a:spcBef>
                <a:spcPts val="0"/>
              </a:spcBef>
              <a:spcAft>
                <a:spcPts val="600"/>
              </a:spcAft>
              <a:buClr>
                <a:srgbClr val="000000"/>
              </a:buClr>
              <a:buFont typeface="Arial"/>
              <a:defRPr sz="1600" b="1" i="0" u="none" strike="noStrike" cap="none">
                <a:solidFill>
                  <a:srgbClr val="2F469C"/>
                </a:solidFill>
                <a:ea typeface="Calibri"/>
                <a:cs typeface="Times New Roman"/>
              </a:defRPr>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r>
              <a:rPr kumimoji="0" lang="fr-FR" sz="1200" b="1" i="0" u="none" strike="noStrike" kern="1200" cap="all" spc="0" normalizeH="0" baseline="0" noProof="0" dirty="0">
                <a:ln>
                  <a:noFill/>
                </a:ln>
                <a:solidFill>
                  <a:prstClr val="white"/>
                </a:solidFill>
                <a:effectLst/>
                <a:uLnTx/>
                <a:uFillTx/>
                <a:latin typeface="Arial"/>
                <a:cs typeface="Times New Roman"/>
              </a:rPr>
              <a:t>Principaux enseignements</a:t>
            </a:r>
          </a:p>
        </p:txBody>
      </p:sp>
      <p:sp>
        <p:nvSpPr>
          <p:cNvPr id="4" name="ZoneTexte 3">
            <a:extLst>
              <a:ext uri="{FF2B5EF4-FFF2-40B4-BE49-F238E27FC236}">
                <a16:creationId xmlns:a16="http://schemas.microsoft.com/office/drawing/2014/main" id="{6E9E2870-A4F2-C1A8-31AE-E07FE5097D3A}"/>
              </a:ext>
            </a:extLst>
          </p:cNvPr>
          <p:cNvSpPr txBox="1"/>
          <p:nvPr/>
        </p:nvSpPr>
        <p:spPr>
          <a:xfrm>
            <a:off x="618465" y="5860164"/>
            <a:ext cx="6094476" cy="246221"/>
          </a:xfrm>
          <a:prstGeom prst="rect">
            <a:avLst/>
          </a:prstGeom>
          <a:noFill/>
        </p:spPr>
        <p:txBody>
          <a:bodyPr wrap="square">
            <a:spAutoFit/>
          </a:bodyPr>
          <a:lstStyle/>
          <a:p>
            <a:r>
              <a:rPr lang="fr-FR" sz="1000" dirty="0"/>
              <a:t>Source : Étude Longitudinale Française depuis l’Enfance (ELFE) 2022 </a:t>
            </a:r>
          </a:p>
        </p:txBody>
      </p:sp>
    </p:spTree>
    <p:extLst>
      <p:ext uri="{BB962C8B-B14F-4D97-AF65-F5344CB8AC3E}">
        <p14:creationId xmlns:p14="http://schemas.microsoft.com/office/powerpoint/2010/main" val="3598767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7A156-1076-68FD-D6EB-B6AF17FED46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5DA61C7-2009-9EE1-4109-90CC56C85896}"/>
              </a:ext>
            </a:extLst>
          </p:cNvPr>
          <p:cNvSpPr/>
          <p:nvPr/>
        </p:nvSpPr>
        <p:spPr>
          <a:xfrm>
            <a:off x="0" y="-3103"/>
            <a:ext cx="12192000" cy="1274320"/>
          </a:xfrm>
          <a:prstGeom prst="rect">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prstClr val="white"/>
              </a:solidFill>
              <a:effectLst/>
              <a:uLnTx/>
              <a:uFillTx/>
              <a:latin typeface="Barlow"/>
              <a:ea typeface="+mn-ea"/>
              <a:cs typeface="+mn-cs"/>
            </a:endParaRPr>
          </a:p>
        </p:txBody>
      </p:sp>
      <p:grpSp>
        <p:nvGrpSpPr>
          <p:cNvPr id="8" name="Groupe 7">
            <a:extLst>
              <a:ext uri="{FF2B5EF4-FFF2-40B4-BE49-F238E27FC236}">
                <a16:creationId xmlns:a16="http://schemas.microsoft.com/office/drawing/2014/main" id="{6BBCD63C-0CA4-0B98-234A-AFA167032E3D}"/>
              </a:ext>
            </a:extLst>
          </p:cNvPr>
          <p:cNvGrpSpPr/>
          <p:nvPr/>
        </p:nvGrpSpPr>
        <p:grpSpPr>
          <a:xfrm>
            <a:off x="11186607" y="265913"/>
            <a:ext cx="683543" cy="445970"/>
            <a:chOff x="8051801" y="304800"/>
            <a:chExt cx="781050" cy="509588"/>
          </a:xfrm>
        </p:grpSpPr>
        <p:sp>
          <p:nvSpPr>
            <p:cNvPr id="9" name="Freeform 41">
              <a:extLst>
                <a:ext uri="{FF2B5EF4-FFF2-40B4-BE49-F238E27FC236}">
                  <a16:creationId xmlns:a16="http://schemas.microsoft.com/office/drawing/2014/main" id="{25B29200-629E-7274-22FE-47607E7F25F0}"/>
                </a:ext>
              </a:extLst>
            </p:cNvPr>
            <p:cNvSpPr>
              <a:spLocks/>
            </p:cNvSpPr>
            <p:nvPr/>
          </p:nvSpPr>
          <p:spPr bwMode="auto">
            <a:xfrm>
              <a:off x="8051801" y="322263"/>
              <a:ext cx="68263" cy="101600"/>
            </a:xfrm>
            <a:custGeom>
              <a:avLst/>
              <a:gdLst>
                <a:gd name="T0" fmla="*/ 4 w 16"/>
                <a:gd name="T1" fmla="*/ 24 h 24"/>
                <a:gd name="T2" fmla="*/ 12 w 16"/>
                <a:gd name="T3" fmla="*/ 24 h 24"/>
                <a:gd name="T4" fmla="*/ 16 w 16"/>
                <a:gd name="T5" fmla="*/ 20 h 24"/>
                <a:gd name="T6" fmla="*/ 16 w 16"/>
                <a:gd name="T7" fmla="*/ 4 h 24"/>
                <a:gd name="T8" fmla="*/ 12 w 16"/>
                <a:gd name="T9" fmla="*/ 0 h 24"/>
                <a:gd name="T10" fmla="*/ 4 w 16"/>
                <a:gd name="T11" fmla="*/ 0 h 24"/>
                <a:gd name="T12" fmla="*/ 0 w 16"/>
                <a:gd name="T13" fmla="*/ 4 h 24"/>
                <a:gd name="T14" fmla="*/ 0 w 16"/>
                <a:gd name="T15" fmla="*/ 20 h 24"/>
                <a:gd name="T16" fmla="*/ 4 w 16"/>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4" y="24"/>
                  </a:moveTo>
                  <a:cubicBezTo>
                    <a:pt x="12" y="24"/>
                    <a:pt x="12" y="24"/>
                    <a:pt x="12" y="24"/>
                  </a:cubicBezTo>
                  <a:cubicBezTo>
                    <a:pt x="14" y="24"/>
                    <a:pt x="16" y="22"/>
                    <a:pt x="16" y="20"/>
                  </a:cubicBezTo>
                  <a:cubicBezTo>
                    <a:pt x="16" y="4"/>
                    <a:pt x="16" y="4"/>
                    <a:pt x="16" y="4"/>
                  </a:cubicBezTo>
                  <a:cubicBezTo>
                    <a:pt x="16" y="2"/>
                    <a:pt x="14" y="0"/>
                    <a:pt x="12" y="0"/>
                  </a:cubicBezTo>
                  <a:cubicBezTo>
                    <a:pt x="4" y="0"/>
                    <a:pt x="4" y="0"/>
                    <a:pt x="4" y="0"/>
                  </a:cubicBezTo>
                  <a:cubicBezTo>
                    <a:pt x="2" y="0"/>
                    <a:pt x="0" y="2"/>
                    <a:pt x="0" y="4"/>
                  </a:cubicBezTo>
                  <a:cubicBezTo>
                    <a:pt x="0" y="20"/>
                    <a:pt x="0" y="20"/>
                    <a:pt x="0" y="20"/>
                  </a:cubicBezTo>
                  <a:cubicBezTo>
                    <a:pt x="0" y="22"/>
                    <a:pt x="2" y="24"/>
                    <a:pt x="4" y="24"/>
                  </a:cubicBezTo>
                  <a:close/>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10" name="Freeform 42">
              <a:extLst>
                <a:ext uri="{FF2B5EF4-FFF2-40B4-BE49-F238E27FC236}">
                  <a16:creationId xmlns:a16="http://schemas.microsoft.com/office/drawing/2014/main" id="{969499A9-D0A5-67EF-0FE3-1EA07AEA4ECC}"/>
                </a:ext>
              </a:extLst>
            </p:cNvPr>
            <p:cNvSpPr>
              <a:spLocks/>
            </p:cNvSpPr>
            <p:nvPr/>
          </p:nvSpPr>
          <p:spPr bwMode="auto">
            <a:xfrm>
              <a:off x="8526463" y="322263"/>
              <a:ext cx="68263" cy="101600"/>
            </a:xfrm>
            <a:custGeom>
              <a:avLst/>
              <a:gdLst>
                <a:gd name="T0" fmla="*/ 16 w 16"/>
                <a:gd name="T1" fmla="*/ 24 h 24"/>
                <a:gd name="T2" fmla="*/ 16 w 16"/>
                <a:gd name="T3" fmla="*/ 4 h 24"/>
                <a:gd name="T4" fmla="*/ 12 w 16"/>
                <a:gd name="T5" fmla="*/ 0 h 24"/>
                <a:gd name="T6" fmla="*/ 4 w 16"/>
                <a:gd name="T7" fmla="*/ 0 h 24"/>
                <a:gd name="T8" fmla="*/ 0 w 16"/>
                <a:gd name="T9" fmla="*/ 4 h 24"/>
                <a:gd name="T10" fmla="*/ 0 w 16"/>
                <a:gd name="T11" fmla="*/ 12 h 24"/>
              </a:gdLst>
              <a:ahLst/>
              <a:cxnLst>
                <a:cxn ang="0">
                  <a:pos x="T0" y="T1"/>
                </a:cxn>
                <a:cxn ang="0">
                  <a:pos x="T2" y="T3"/>
                </a:cxn>
                <a:cxn ang="0">
                  <a:pos x="T4" y="T5"/>
                </a:cxn>
                <a:cxn ang="0">
                  <a:pos x="T6" y="T7"/>
                </a:cxn>
                <a:cxn ang="0">
                  <a:pos x="T8" y="T9"/>
                </a:cxn>
                <a:cxn ang="0">
                  <a:pos x="T10" y="T11"/>
                </a:cxn>
              </a:cxnLst>
              <a:rect l="0" t="0" r="r" b="b"/>
              <a:pathLst>
                <a:path w="16" h="24">
                  <a:moveTo>
                    <a:pt x="16" y="24"/>
                  </a:moveTo>
                  <a:cubicBezTo>
                    <a:pt x="16" y="4"/>
                    <a:pt x="16" y="4"/>
                    <a:pt x="16" y="4"/>
                  </a:cubicBezTo>
                  <a:cubicBezTo>
                    <a:pt x="16" y="2"/>
                    <a:pt x="14" y="0"/>
                    <a:pt x="12" y="0"/>
                  </a:cubicBezTo>
                  <a:cubicBezTo>
                    <a:pt x="4" y="0"/>
                    <a:pt x="4" y="0"/>
                    <a:pt x="4" y="0"/>
                  </a:cubicBezTo>
                  <a:cubicBezTo>
                    <a:pt x="2" y="0"/>
                    <a:pt x="0" y="2"/>
                    <a:pt x="0" y="4"/>
                  </a:cubicBezTo>
                  <a:cubicBezTo>
                    <a:pt x="0" y="12"/>
                    <a:pt x="0" y="12"/>
                    <a:pt x="0" y="12"/>
                  </a:cubicBez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11" name="Freeform 43">
              <a:extLst>
                <a:ext uri="{FF2B5EF4-FFF2-40B4-BE49-F238E27FC236}">
                  <a16:creationId xmlns:a16="http://schemas.microsoft.com/office/drawing/2014/main" id="{56904B7F-3B98-32B6-F9CA-CB65CB716ECC}"/>
                </a:ext>
              </a:extLst>
            </p:cNvPr>
            <p:cNvSpPr>
              <a:spLocks/>
            </p:cNvSpPr>
            <p:nvPr/>
          </p:nvSpPr>
          <p:spPr bwMode="auto">
            <a:xfrm>
              <a:off x="8289926" y="322263"/>
              <a:ext cx="66675" cy="101600"/>
            </a:xfrm>
            <a:custGeom>
              <a:avLst/>
              <a:gdLst>
                <a:gd name="T0" fmla="*/ 16 w 16"/>
                <a:gd name="T1" fmla="*/ 12 h 24"/>
                <a:gd name="T2" fmla="*/ 16 w 16"/>
                <a:gd name="T3" fmla="*/ 4 h 24"/>
                <a:gd name="T4" fmla="*/ 12 w 16"/>
                <a:gd name="T5" fmla="*/ 0 h 24"/>
                <a:gd name="T6" fmla="*/ 4 w 16"/>
                <a:gd name="T7" fmla="*/ 0 h 24"/>
                <a:gd name="T8" fmla="*/ 0 w 16"/>
                <a:gd name="T9" fmla="*/ 4 h 24"/>
                <a:gd name="T10" fmla="*/ 0 w 16"/>
                <a:gd name="T11" fmla="*/ 24 h 24"/>
              </a:gdLst>
              <a:ahLst/>
              <a:cxnLst>
                <a:cxn ang="0">
                  <a:pos x="T0" y="T1"/>
                </a:cxn>
                <a:cxn ang="0">
                  <a:pos x="T2" y="T3"/>
                </a:cxn>
                <a:cxn ang="0">
                  <a:pos x="T4" y="T5"/>
                </a:cxn>
                <a:cxn ang="0">
                  <a:pos x="T6" y="T7"/>
                </a:cxn>
                <a:cxn ang="0">
                  <a:pos x="T8" y="T9"/>
                </a:cxn>
                <a:cxn ang="0">
                  <a:pos x="T10" y="T11"/>
                </a:cxn>
              </a:cxnLst>
              <a:rect l="0" t="0" r="r" b="b"/>
              <a:pathLst>
                <a:path w="16" h="24">
                  <a:moveTo>
                    <a:pt x="16" y="12"/>
                  </a:moveTo>
                  <a:cubicBezTo>
                    <a:pt x="16" y="4"/>
                    <a:pt x="16" y="4"/>
                    <a:pt x="16" y="4"/>
                  </a:cubicBezTo>
                  <a:cubicBezTo>
                    <a:pt x="16" y="2"/>
                    <a:pt x="14" y="0"/>
                    <a:pt x="12" y="0"/>
                  </a:cubicBezTo>
                  <a:cubicBezTo>
                    <a:pt x="4" y="0"/>
                    <a:pt x="4" y="0"/>
                    <a:pt x="4" y="0"/>
                  </a:cubicBezTo>
                  <a:cubicBezTo>
                    <a:pt x="2" y="0"/>
                    <a:pt x="0" y="2"/>
                    <a:pt x="0" y="4"/>
                  </a:cubicBezTo>
                  <a:cubicBezTo>
                    <a:pt x="0" y="24"/>
                    <a:pt x="0" y="24"/>
                    <a:pt x="0" y="24"/>
                  </a:cubicBez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12" name="Freeform 44">
              <a:extLst>
                <a:ext uri="{FF2B5EF4-FFF2-40B4-BE49-F238E27FC236}">
                  <a16:creationId xmlns:a16="http://schemas.microsoft.com/office/drawing/2014/main" id="{BAF03C6F-328A-06DE-266F-B5A7D9DB17F3}"/>
                </a:ext>
              </a:extLst>
            </p:cNvPr>
            <p:cNvSpPr>
              <a:spLocks/>
            </p:cNvSpPr>
            <p:nvPr/>
          </p:nvSpPr>
          <p:spPr bwMode="auto">
            <a:xfrm>
              <a:off x="8678863" y="509588"/>
              <a:ext cx="68263" cy="101600"/>
            </a:xfrm>
            <a:custGeom>
              <a:avLst/>
              <a:gdLst>
                <a:gd name="T0" fmla="*/ 12 w 16"/>
                <a:gd name="T1" fmla="*/ 24 h 24"/>
                <a:gd name="T2" fmla="*/ 4 w 16"/>
                <a:gd name="T3" fmla="*/ 24 h 24"/>
                <a:gd name="T4" fmla="*/ 0 w 16"/>
                <a:gd name="T5" fmla="*/ 20 h 24"/>
                <a:gd name="T6" fmla="*/ 0 w 16"/>
                <a:gd name="T7" fmla="*/ 4 h 24"/>
                <a:gd name="T8" fmla="*/ 4 w 16"/>
                <a:gd name="T9" fmla="*/ 0 h 24"/>
                <a:gd name="T10" fmla="*/ 12 w 16"/>
                <a:gd name="T11" fmla="*/ 0 h 24"/>
                <a:gd name="T12" fmla="*/ 16 w 16"/>
                <a:gd name="T13" fmla="*/ 4 h 24"/>
                <a:gd name="T14" fmla="*/ 16 w 16"/>
                <a:gd name="T15" fmla="*/ 20 h 24"/>
                <a:gd name="T16" fmla="*/ 12 w 16"/>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12" y="24"/>
                  </a:moveTo>
                  <a:cubicBezTo>
                    <a:pt x="4" y="24"/>
                    <a:pt x="4" y="24"/>
                    <a:pt x="4" y="24"/>
                  </a:cubicBezTo>
                  <a:cubicBezTo>
                    <a:pt x="2" y="24"/>
                    <a:pt x="0" y="22"/>
                    <a:pt x="0" y="20"/>
                  </a:cubicBezTo>
                  <a:cubicBezTo>
                    <a:pt x="0" y="4"/>
                    <a:pt x="0" y="4"/>
                    <a:pt x="0" y="4"/>
                  </a:cubicBezTo>
                  <a:cubicBezTo>
                    <a:pt x="0" y="2"/>
                    <a:pt x="2" y="0"/>
                    <a:pt x="4" y="0"/>
                  </a:cubicBezTo>
                  <a:cubicBezTo>
                    <a:pt x="12" y="0"/>
                    <a:pt x="12" y="0"/>
                    <a:pt x="12" y="0"/>
                  </a:cubicBezTo>
                  <a:cubicBezTo>
                    <a:pt x="14" y="0"/>
                    <a:pt x="16" y="2"/>
                    <a:pt x="16" y="4"/>
                  </a:cubicBezTo>
                  <a:cubicBezTo>
                    <a:pt x="16" y="20"/>
                    <a:pt x="16" y="20"/>
                    <a:pt x="16" y="20"/>
                  </a:cubicBezTo>
                  <a:cubicBezTo>
                    <a:pt x="16" y="22"/>
                    <a:pt x="14" y="24"/>
                    <a:pt x="12" y="24"/>
                  </a:cubicBezTo>
                  <a:close/>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13" name="Freeform 45">
              <a:extLst>
                <a:ext uri="{FF2B5EF4-FFF2-40B4-BE49-F238E27FC236}">
                  <a16:creationId xmlns:a16="http://schemas.microsoft.com/office/drawing/2014/main" id="{73802B57-60F7-7F70-49E7-721CDAC142CC}"/>
                </a:ext>
              </a:extLst>
            </p:cNvPr>
            <p:cNvSpPr>
              <a:spLocks/>
            </p:cNvSpPr>
            <p:nvPr/>
          </p:nvSpPr>
          <p:spPr bwMode="auto">
            <a:xfrm>
              <a:off x="8678863" y="695325"/>
              <a:ext cx="68263" cy="101600"/>
            </a:xfrm>
            <a:custGeom>
              <a:avLst/>
              <a:gdLst>
                <a:gd name="T0" fmla="*/ 0 w 16"/>
                <a:gd name="T1" fmla="*/ 8 h 24"/>
                <a:gd name="T2" fmla="*/ 0 w 16"/>
                <a:gd name="T3" fmla="*/ 4 h 24"/>
                <a:gd name="T4" fmla="*/ 4 w 16"/>
                <a:gd name="T5" fmla="*/ 0 h 24"/>
                <a:gd name="T6" fmla="*/ 12 w 16"/>
                <a:gd name="T7" fmla="*/ 0 h 24"/>
                <a:gd name="T8" fmla="*/ 16 w 16"/>
                <a:gd name="T9" fmla="*/ 4 h 24"/>
                <a:gd name="T10" fmla="*/ 16 w 16"/>
                <a:gd name="T11" fmla="*/ 20 h 24"/>
                <a:gd name="T12" fmla="*/ 12 w 16"/>
                <a:gd name="T13" fmla="*/ 24 h 24"/>
                <a:gd name="T14" fmla="*/ 8 w 16"/>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4">
                  <a:moveTo>
                    <a:pt x="0" y="8"/>
                  </a:moveTo>
                  <a:cubicBezTo>
                    <a:pt x="0" y="4"/>
                    <a:pt x="0" y="4"/>
                    <a:pt x="0" y="4"/>
                  </a:cubicBezTo>
                  <a:cubicBezTo>
                    <a:pt x="0" y="2"/>
                    <a:pt x="2" y="0"/>
                    <a:pt x="4" y="0"/>
                  </a:cubicBezTo>
                  <a:cubicBezTo>
                    <a:pt x="12" y="0"/>
                    <a:pt x="12" y="0"/>
                    <a:pt x="12" y="0"/>
                  </a:cubicBezTo>
                  <a:cubicBezTo>
                    <a:pt x="14" y="0"/>
                    <a:pt x="16" y="2"/>
                    <a:pt x="16" y="4"/>
                  </a:cubicBezTo>
                  <a:cubicBezTo>
                    <a:pt x="16" y="20"/>
                    <a:pt x="16" y="20"/>
                    <a:pt x="16" y="20"/>
                  </a:cubicBezTo>
                  <a:cubicBezTo>
                    <a:pt x="16" y="22"/>
                    <a:pt x="14" y="24"/>
                    <a:pt x="12" y="24"/>
                  </a:cubicBezTo>
                  <a:cubicBezTo>
                    <a:pt x="8" y="24"/>
                    <a:pt x="8" y="24"/>
                    <a:pt x="8" y="24"/>
                  </a:cubicBez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14" name="Line 46">
              <a:extLst>
                <a:ext uri="{FF2B5EF4-FFF2-40B4-BE49-F238E27FC236}">
                  <a16:creationId xmlns:a16="http://schemas.microsoft.com/office/drawing/2014/main" id="{F5D08D5F-F7AC-A399-3B11-FD27A50BBB9C}"/>
                </a:ext>
              </a:extLst>
            </p:cNvPr>
            <p:cNvSpPr>
              <a:spLocks noChangeShapeType="1"/>
            </p:cNvSpPr>
            <p:nvPr/>
          </p:nvSpPr>
          <p:spPr bwMode="auto">
            <a:xfrm>
              <a:off x="8204201" y="304800"/>
              <a:ext cx="0" cy="136525"/>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15" name="Line 47">
              <a:extLst>
                <a:ext uri="{FF2B5EF4-FFF2-40B4-BE49-F238E27FC236}">
                  <a16:creationId xmlns:a16="http://schemas.microsoft.com/office/drawing/2014/main" id="{4C1AB808-DEC1-3816-E29E-B7717ED556BF}"/>
                </a:ext>
              </a:extLst>
            </p:cNvPr>
            <p:cNvSpPr>
              <a:spLocks noChangeShapeType="1"/>
            </p:cNvSpPr>
            <p:nvPr/>
          </p:nvSpPr>
          <p:spPr bwMode="auto">
            <a:xfrm>
              <a:off x="8442326" y="304800"/>
              <a:ext cx="0" cy="6826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16" name="Line 48">
              <a:extLst>
                <a:ext uri="{FF2B5EF4-FFF2-40B4-BE49-F238E27FC236}">
                  <a16:creationId xmlns:a16="http://schemas.microsoft.com/office/drawing/2014/main" id="{8DB9D688-C2F3-5C74-789C-95D4539A5CF6}"/>
                </a:ext>
              </a:extLst>
            </p:cNvPr>
            <p:cNvSpPr>
              <a:spLocks noChangeShapeType="1"/>
            </p:cNvSpPr>
            <p:nvPr/>
          </p:nvSpPr>
          <p:spPr bwMode="auto">
            <a:xfrm>
              <a:off x="8832851" y="492125"/>
              <a:ext cx="0" cy="1349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17" name="Line 49">
              <a:extLst>
                <a:ext uri="{FF2B5EF4-FFF2-40B4-BE49-F238E27FC236}">
                  <a16:creationId xmlns:a16="http://schemas.microsoft.com/office/drawing/2014/main" id="{2C4F9664-4B33-6D15-A684-FB5B1A47F78E}"/>
                </a:ext>
              </a:extLst>
            </p:cNvPr>
            <p:cNvSpPr>
              <a:spLocks noChangeShapeType="1"/>
            </p:cNvSpPr>
            <p:nvPr/>
          </p:nvSpPr>
          <p:spPr bwMode="auto">
            <a:xfrm>
              <a:off x="8832851" y="679450"/>
              <a:ext cx="0" cy="1349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18" name="Freeform 50">
              <a:extLst>
                <a:ext uri="{FF2B5EF4-FFF2-40B4-BE49-F238E27FC236}">
                  <a16:creationId xmlns:a16="http://schemas.microsoft.com/office/drawing/2014/main" id="{B3EE7D96-1FEA-24C2-1054-3B5D33977B48}"/>
                </a:ext>
              </a:extLst>
            </p:cNvPr>
            <p:cNvSpPr>
              <a:spLocks/>
            </p:cNvSpPr>
            <p:nvPr/>
          </p:nvSpPr>
          <p:spPr bwMode="auto">
            <a:xfrm>
              <a:off x="8764588" y="322263"/>
              <a:ext cx="68263" cy="101600"/>
            </a:xfrm>
            <a:custGeom>
              <a:avLst/>
              <a:gdLst>
                <a:gd name="T0" fmla="*/ 4 w 16"/>
                <a:gd name="T1" fmla="*/ 24 h 24"/>
                <a:gd name="T2" fmla="*/ 12 w 16"/>
                <a:gd name="T3" fmla="*/ 24 h 24"/>
                <a:gd name="T4" fmla="*/ 16 w 16"/>
                <a:gd name="T5" fmla="*/ 20 h 24"/>
                <a:gd name="T6" fmla="*/ 16 w 16"/>
                <a:gd name="T7" fmla="*/ 4 h 24"/>
                <a:gd name="T8" fmla="*/ 12 w 16"/>
                <a:gd name="T9" fmla="*/ 0 h 24"/>
                <a:gd name="T10" fmla="*/ 4 w 16"/>
                <a:gd name="T11" fmla="*/ 0 h 24"/>
                <a:gd name="T12" fmla="*/ 0 w 16"/>
                <a:gd name="T13" fmla="*/ 4 h 24"/>
                <a:gd name="T14" fmla="*/ 0 w 16"/>
                <a:gd name="T15" fmla="*/ 20 h 24"/>
                <a:gd name="T16" fmla="*/ 4 w 16"/>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4" y="24"/>
                  </a:moveTo>
                  <a:cubicBezTo>
                    <a:pt x="12" y="24"/>
                    <a:pt x="12" y="24"/>
                    <a:pt x="12" y="24"/>
                  </a:cubicBezTo>
                  <a:cubicBezTo>
                    <a:pt x="14" y="24"/>
                    <a:pt x="16" y="22"/>
                    <a:pt x="16" y="20"/>
                  </a:cubicBezTo>
                  <a:cubicBezTo>
                    <a:pt x="16" y="4"/>
                    <a:pt x="16" y="4"/>
                    <a:pt x="16" y="4"/>
                  </a:cubicBezTo>
                  <a:cubicBezTo>
                    <a:pt x="16" y="2"/>
                    <a:pt x="14" y="0"/>
                    <a:pt x="12" y="0"/>
                  </a:cubicBezTo>
                  <a:cubicBezTo>
                    <a:pt x="4" y="0"/>
                    <a:pt x="4" y="0"/>
                    <a:pt x="4" y="0"/>
                  </a:cubicBezTo>
                  <a:cubicBezTo>
                    <a:pt x="2" y="0"/>
                    <a:pt x="0" y="2"/>
                    <a:pt x="0" y="4"/>
                  </a:cubicBezTo>
                  <a:cubicBezTo>
                    <a:pt x="0" y="20"/>
                    <a:pt x="0" y="20"/>
                    <a:pt x="0" y="20"/>
                  </a:cubicBezTo>
                  <a:cubicBezTo>
                    <a:pt x="0" y="22"/>
                    <a:pt x="2" y="24"/>
                    <a:pt x="4" y="24"/>
                  </a:cubicBezTo>
                  <a:close/>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19" name="Line 51">
              <a:extLst>
                <a:ext uri="{FF2B5EF4-FFF2-40B4-BE49-F238E27FC236}">
                  <a16:creationId xmlns:a16="http://schemas.microsoft.com/office/drawing/2014/main" id="{7D99E0EA-DCF8-AE62-B171-9C326FC5C8D9}"/>
                </a:ext>
              </a:extLst>
            </p:cNvPr>
            <p:cNvSpPr>
              <a:spLocks noChangeShapeType="1"/>
            </p:cNvSpPr>
            <p:nvPr/>
          </p:nvSpPr>
          <p:spPr bwMode="auto">
            <a:xfrm>
              <a:off x="8678863" y="304800"/>
              <a:ext cx="0" cy="136525"/>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20" name="Freeform 52">
              <a:extLst>
                <a:ext uri="{FF2B5EF4-FFF2-40B4-BE49-F238E27FC236}">
                  <a16:creationId xmlns:a16="http://schemas.microsoft.com/office/drawing/2014/main" id="{08D0D83C-A1F4-F26B-78D7-6F35A1EE56CF}"/>
                </a:ext>
              </a:extLst>
            </p:cNvPr>
            <p:cNvSpPr>
              <a:spLocks/>
            </p:cNvSpPr>
            <p:nvPr/>
          </p:nvSpPr>
          <p:spPr bwMode="auto">
            <a:xfrm>
              <a:off x="8137526" y="509588"/>
              <a:ext cx="66675" cy="101600"/>
            </a:xfrm>
            <a:custGeom>
              <a:avLst/>
              <a:gdLst>
                <a:gd name="T0" fmla="*/ 4 w 16"/>
                <a:gd name="T1" fmla="*/ 24 h 24"/>
                <a:gd name="T2" fmla="*/ 12 w 16"/>
                <a:gd name="T3" fmla="*/ 24 h 24"/>
                <a:gd name="T4" fmla="*/ 16 w 16"/>
                <a:gd name="T5" fmla="*/ 20 h 24"/>
                <a:gd name="T6" fmla="*/ 16 w 16"/>
                <a:gd name="T7" fmla="*/ 4 h 24"/>
                <a:gd name="T8" fmla="*/ 12 w 16"/>
                <a:gd name="T9" fmla="*/ 0 h 24"/>
                <a:gd name="T10" fmla="*/ 4 w 16"/>
                <a:gd name="T11" fmla="*/ 0 h 24"/>
                <a:gd name="T12" fmla="*/ 0 w 16"/>
                <a:gd name="T13" fmla="*/ 4 h 24"/>
                <a:gd name="T14" fmla="*/ 0 w 16"/>
                <a:gd name="T15" fmla="*/ 20 h 24"/>
                <a:gd name="T16" fmla="*/ 4 w 16"/>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4" y="24"/>
                  </a:moveTo>
                  <a:cubicBezTo>
                    <a:pt x="12" y="24"/>
                    <a:pt x="12" y="24"/>
                    <a:pt x="12" y="24"/>
                  </a:cubicBezTo>
                  <a:cubicBezTo>
                    <a:pt x="14" y="24"/>
                    <a:pt x="16" y="22"/>
                    <a:pt x="16" y="20"/>
                  </a:cubicBezTo>
                  <a:cubicBezTo>
                    <a:pt x="16" y="4"/>
                    <a:pt x="16" y="4"/>
                    <a:pt x="16" y="4"/>
                  </a:cubicBezTo>
                  <a:cubicBezTo>
                    <a:pt x="16" y="2"/>
                    <a:pt x="14" y="0"/>
                    <a:pt x="12" y="0"/>
                  </a:cubicBezTo>
                  <a:cubicBezTo>
                    <a:pt x="4" y="0"/>
                    <a:pt x="4" y="0"/>
                    <a:pt x="4" y="0"/>
                  </a:cubicBezTo>
                  <a:cubicBezTo>
                    <a:pt x="2" y="0"/>
                    <a:pt x="0" y="2"/>
                    <a:pt x="0" y="4"/>
                  </a:cubicBezTo>
                  <a:cubicBezTo>
                    <a:pt x="0" y="20"/>
                    <a:pt x="0" y="20"/>
                    <a:pt x="0" y="20"/>
                  </a:cubicBezTo>
                  <a:cubicBezTo>
                    <a:pt x="0" y="22"/>
                    <a:pt x="2" y="24"/>
                    <a:pt x="4" y="24"/>
                  </a:cubicBezTo>
                  <a:close/>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21" name="Line 53">
              <a:extLst>
                <a:ext uri="{FF2B5EF4-FFF2-40B4-BE49-F238E27FC236}">
                  <a16:creationId xmlns:a16="http://schemas.microsoft.com/office/drawing/2014/main" id="{307E9492-3A44-95EC-39D5-6044D36FA512}"/>
                </a:ext>
              </a:extLst>
            </p:cNvPr>
            <p:cNvSpPr>
              <a:spLocks noChangeShapeType="1"/>
            </p:cNvSpPr>
            <p:nvPr/>
          </p:nvSpPr>
          <p:spPr bwMode="auto">
            <a:xfrm>
              <a:off x="8051801" y="492125"/>
              <a:ext cx="0" cy="1349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22" name="Freeform 54">
              <a:extLst>
                <a:ext uri="{FF2B5EF4-FFF2-40B4-BE49-F238E27FC236}">
                  <a16:creationId xmlns:a16="http://schemas.microsoft.com/office/drawing/2014/main" id="{D0392531-1B71-0D24-89C6-0674F25D7E92}"/>
                </a:ext>
              </a:extLst>
            </p:cNvPr>
            <p:cNvSpPr>
              <a:spLocks/>
            </p:cNvSpPr>
            <p:nvPr/>
          </p:nvSpPr>
          <p:spPr bwMode="auto">
            <a:xfrm>
              <a:off x="8051801" y="695325"/>
              <a:ext cx="68263" cy="101600"/>
            </a:xfrm>
            <a:custGeom>
              <a:avLst/>
              <a:gdLst>
                <a:gd name="T0" fmla="*/ 12 w 16"/>
                <a:gd name="T1" fmla="*/ 24 h 24"/>
                <a:gd name="T2" fmla="*/ 4 w 16"/>
                <a:gd name="T3" fmla="*/ 24 h 24"/>
                <a:gd name="T4" fmla="*/ 0 w 16"/>
                <a:gd name="T5" fmla="*/ 20 h 24"/>
                <a:gd name="T6" fmla="*/ 0 w 16"/>
                <a:gd name="T7" fmla="*/ 4 h 24"/>
                <a:gd name="T8" fmla="*/ 4 w 16"/>
                <a:gd name="T9" fmla="*/ 0 h 24"/>
                <a:gd name="T10" fmla="*/ 12 w 16"/>
                <a:gd name="T11" fmla="*/ 0 h 24"/>
                <a:gd name="T12" fmla="*/ 16 w 16"/>
                <a:gd name="T13" fmla="*/ 4 h 24"/>
                <a:gd name="T14" fmla="*/ 16 w 16"/>
                <a:gd name="T15" fmla="*/ 20 h 24"/>
                <a:gd name="T16" fmla="*/ 12 w 16"/>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12" y="24"/>
                  </a:moveTo>
                  <a:cubicBezTo>
                    <a:pt x="4" y="24"/>
                    <a:pt x="4" y="24"/>
                    <a:pt x="4" y="24"/>
                  </a:cubicBezTo>
                  <a:cubicBezTo>
                    <a:pt x="2" y="24"/>
                    <a:pt x="0" y="22"/>
                    <a:pt x="0" y="20"/>
                  </a:cubicBezTo>
                  <a:cubicBezTo>
                    <a:pt x="0" y="4"/>
                    <a:pt x="0" y="4"/>
                    <a:pt x="0" y="4"/>
                  </a:cubicBezTo>
                  <a:cubicBezTo>
                    <a:pt x="0" y="2"/>
                    <a:pt x="2" y="0"/>
                    <a:pt x="4" y="0"/>
                  </a:cubicBezTo>
                  <a:cubicBezTo>
                    <a:pt x="12" y="0"/>
                    <a:pt x="12" y="0"/>
                    <a:pt x="12" y="0"/>
                  </a:cubicBezTo>
                  <a:cubicBezTo>
                    <a:pt x="14" y="0"/>
                    <a:pt x="16" y="2"/>
                    <a:pt x="16" y="4"/>
                  </a:cubicBezTo>
                  <a:cubicBezTo>
                    <a:pt x="16" y="20"/>
                    <a:pt x="16" y="20"/>
                    <a:pt x="16" y="20"/>
                  </a:cubicBezTo>
                  <a:cubicBezTo>
                    <a:pt x="16" y="22"/>
                    <a:pt x="14" y="24"/>
                    <a:pt x="12" y="24"/>
                  </a:cubicBezTo>
                  <a:close/>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23" name="Freeform 55">
              <a:extLst>
                <a:ext uri="{FF2B5EF4-FFF2-40B4-BE49-F238E27FC236}">
                  <a16:creationId xmlns:a16="http://schemas.microsoft.com/office/drawing/2014/main" id="{63FB0F69-913E-DE4E-1E98-DF6A45B08F3C}"/>
                </a:ext>
              </a:extLst>
            </p:cNvPr>
            <p:cNvSpPr>
              <a:spLocks/>
            </p:cNvSpPr>
            <p:nvPr/>
          </p:nvSpPr>
          <p:spPr bwMode="auto">
            <a:xfrm>
              <a:off x="8526463" y="746125"/>
              <a:ext cx="68263" cy="50800"/>
            </a:xfrm>
            <a:custGeom>
              <a:avLst/>
              <a:gdLst>
                <a:gd name="T0" fmla="*/ 16 w 16"/>
                <a:gd name="T1" fmla="*/ 4 h 12"/>
                <a:gd name="T2" fmla="*/ 16 w 16"/>
                <a:gd name="T3" fmla="*/ 8 h 12"/>
                <a:gd name="T4" fmla="*/ 12 w 16"/>
                <a:gd name="T5" fmla="*/ 12 h 12"/>
                <a:gd name="T6" fmla="*/ 4 w 16"/>
                <a:gd name="T7" fmla="*/ 12 h 12"/>
                <a:gd name="T8" fmla="*/ 0 w 16"/>
                <a:gd name="T9" fmla="*/ 8 h 12"/>
                <a:gd name="T10" fmla="*/ 0 w 16"/>
                <a:gd name="T11" fmla="*/ 0 h 12"/>
              </a:gdLst>
              <a:ahLst/>
              <a:cxnLst>
                <a:cxn ang="0">
                  <a:pos x="T0" y="T1"/>
                </a:cxn>
                <a:cxn ang="0">
                  <a:pos x="T2" y="T3"/>
                </a:cxn>
                <a:cxn ang="0">
                  <a:pos x="T4" y="T5"/>
                </a:cxn>
                <a:cxn ang="0">
                  <a:pos x="T6" y="T7"/>
                </a:cxn>
                <a:cxn ang="0">
                  <a:pos x="T8" y="T9"/>
                </a:cxn>
                <a:cxn ang="0">
                  <a:pos x="T10" y="T11"/>
                </a:cxn>
              </a:cxnLst>
              <a:rect l="0" t="0" r="r" b="b"/>
              <a:pathLst>
                <a:path w="16" h="12">
                  <a:moveTo>
                    <a:pt x="16" y="4"/>
                  </a:moveTo>
                  <a:cubicBezTo>
                    <a:pt x="16" y="8"/>
                    <a:pt x="16" y="8"/>
                    <a:pt x="16" y="8"/>
                  </a:cubicBezTo>
                  <a:cubicBezTo>
                    <a:pt x="16" y="10"/>
                    <a:pt x="14" y="12"/>
                    <a:pt x="12" y="12"/>
                  </a:cubicBezTo>
                  <a:cubicBezTo>
                    <a:pt x="4" y="12"/>
                    <a:pt x="4" y="12"/>
                    <a:pt x="4" y="12"/>
                  </a:cubicBezTo>
                  <a:cubicBezTo>
                    <a:pt x="2" y="12"/>
                    <a:pt x="0" y="10"/>
                    <a:pt x="0" y="8"/>
                  </a:cubicBezTo>
                  <a:cubicBezTo>
                    <a:pt x="0" y="0"/>
                    <a:pt x="0" y="0"/>
                    <a:pt x="0" y="0"/>
                  </a:cubicBez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24" name="Freeform 56">
              <a:extLst>
                <a:ext uri="{FF2B5EF4-FFF2-40B4-BE49-F238E27FC236}">
                  <a16:creationId xmlns:a16="http://schemas.microsoft.com/office/drawing/2014/main" id="{30737C1A-E7D1-20A5-F987-3D4A9DAA2CA4}"/>
                </a:ext>
              </a:extLst>
            </p:cNvPr>
            <p:cNvSpPr>
              <a:spLocks/>
            </p:cNvSpPr>
            <p:nvPr/>
          </p:nvSpPr>
          <p:spPr bwMode="auto">
            <a:xfrm>
              <a:off x="8374063" y="746125"/>
              <a:ext cx="68263" cy="50800"/>
            </a:xfrm>
            <a:custGeom>
              <a:avLst/>
              <a:gdLst>
                <a:gd name="T0" fmla="*/ 16 w 16"/>
                <a:gd name="T1" fmla="*/ 0 h 12"/>
                <a:gd name="T2" fmla="*/ 16 w 16"/>
                <a:gd name="T3" fmla="*/ 8 h 12"/>
                <a:gd name="T4" fmla="*/ 12 w 16"/>
                <a:gd name="T5" fmla="*/ 12 h 12"/>
                <a:gd name="T6" fmla="*/ 4 w 16"/>
                <a:gd name="T7" fmla="*/ 12 h 12"/>
                <a:gd name="T8" fmla="*/ 0 w 16"/>
                <a:gd name="T9" fmla="*/ 8 h 12"/>
                <a:gd name="T10" fmla="*/ 0 w 16"/>
                <a:gd name="T11" fmla="*/ 0 h 12"/>
              </a:gdLst>
              <a:ahLst/>
              <a:cxnLst>
                <a:cxn ang="0">
                  <a:pos x="T0" y="T1"/>
                </a:cxn>
                <a:cxn ang="0">
                  <a:pos x="T2" y="T3"/>
                </a:cxn>
                <a:cxn ang="0">
                  <a:pos x="T4" y="T5"/>
                </a:cxn>
                <a:cxn ang="0">
                  <a:pos x="T6" y="T7"/>
                </a:cxn>
                <a:cxn ang="0">
                  <a:pos x="T8" y="T9"/>
                </a:cxn>
                <a:cxn ang="0">
                  <a:pos x="T10" y="T11"/>
                </a:cxn>
              </a:cxnLst>
              <a:rect l="0" t="0" r="r" b="b"/>
              <a:pathLst>
                <a:path w="16" h="12">
                  <a:moveTo>
                    <a:pt x="16" y="0"/>
                  </a:moveTo>
                  <a:cubicBezTo>
                    <a:pt x="16" y="8"/>
                    <a:pt x="16" y="8"/>
                    <a:pt x="16" y="8"/>
                  </a:cubicBezTo>
                  <a:cubicBezTo>
                    <a:pt x="16" y="10"/>
                    <a:pt x="14" y="12"/>
                    <a:pt x="12" y="12"/>
                  </a:cubicBezTo>
                  <a:cubicBezTo>
                    <a:pt x="4" y="12"/>
                    <a:pt x="4" y="12"/>
                    <a:pt x="4" y="12"/>
                  </a:cubicBezTo>
                  <a:cubicBezTo>
                    <a:pt x="2" y="12"/>
                    <a:pt x="0" y="10"/>
                    <a:pt x="0" y="8"/>
                  </a:cubicBezTo>
                  <a:cubicBezTo>
                    <a:pt x="0" y="0"/>
                    <a:pt x="0" y="0"/>
                    <a:pt x="0" y="0"/>
                  </a:cubicBez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25" name="Line 57">
              <a:extLst>
                <a:ext uri="{FF2B5EF4-FFF2-40B4-BE49-F238E27FC236}">
                  <a16:creationId xmlns:a16="http://schemas.microsoft.com/office/drawing/2014/main" id="{B6CDCC5D-09C4-8448-7699-C4575003C6CB}"/>
                </a:ext>
              </a:extLst>
            </p:cNvPr>
            <p:cNvSpPr>
              <a:spLocks noChangeShapeType="1"/>
            </p:cNvSpPr>
            <p:nvPr/>
          </p:nvSpPr>
          <p:spPr bwMode="auto">
            <a:xfrm>
              <a:off x="8204201" y="679450"/>
              <a:ext cx="0" cy="1349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26" name="Line 58">
              <a:extLst>
                <a:ext uri="{FF2B5EF4-FFF2-40B4-BE49-F238E27FC236}">
                  <a16:creationId xmlns:a16="http://schemas.microsoft.com/office/drawing/2014/main" id="{647EA1E4-AB5E-45F8-48F8-16EE0F8D5613}"/>
                </a:ext>
              </a:extLst>
            </p:cNvPr>
            <p:cNvSpPr>
              <a:spLocks noChangeShapeType="1"/>
            </p:cNvSpPr>
            <p:nvPr/>
          </p:nvSpPr>
          <p:spPr bwMode="auto">
            <a:xfrm>
              <a:off x="8289926" y="695325"/>
              <a:ext cx="0" cy="11906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27" name="Oval 59">
              <a:extLst>
                <a:ext uri="{FF2B5EF4-FFF2-40B4-BE49-F238E27FC236}">
                  <a16:creationId xmlns:a16="http://schemas.microsoft.com/office/drawing/2014/main" id="{300FBBE1-172D-B807-B08E-3DC392B90456}"/>
                </a:ext>
              </a:extLst>
            </p:cNvPr>
            <p:cNvSpPr>
              <a:spLocks noChangeArrowheads="1"/>
            </p:cNvSpPr>
            <p:nvPr/>
          </p:nvSpPr>
          <p:spPr bwMode="auto">
            <a:xfrm>
              <a:off x="8289926" y="406400"/>
              <a:ext cx="304800" cy="306388"/>
            </a:xfrm>
            <a:prstGeom prst="ellipse">
              <a:avLst/>
            </a:pr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28" name="Freeform 60">
              <a:extLst>
                <a:ext uri="{FF2B5EF4-FFF2-40B4-BE49-F238E27FC236}">
                  <a16:creationId xmlns:a16="http://schemas.microsoft.com/office/drawing/2014/main" id="{CA3FCEC4-A728-6EE0-945E-260FD3601AD0}"/>
                </a:ext>
              </a:extLst>
            </p:cNvPr>
            <p:cNvSpPr>
              <a:spLocks/>
            </p:cNvSpPr>
            <p:nvPr/>
          </p:nvSpPr>
          <p:spPr bwMode="auto">
            <a:xfrm>
              <a:off x="8442326" y="509588"/>
              <a:ext cx="68263" cy="101600"/>
            </a:xfrm>
            <a:custGeom>
              <a:avLst/>
              <a:gdLst>
                <a:gd name="T0" fmla="*/ 12 w 16"/>
                <a:gd name="T1" fmla="*/ 24 h 24"/>
                <a:gd name="T2" fmla="*/ 4 w 16"/>
                <a:gd name="T3" fmla="*/ 24 h 24"/>
                <a:gd name="T4" fmla="*/ 0 w 16"/>
                <a:gd name="T5" fmla="*/ 20 h 24"/>
                <a:gd name="T6" fmla="*/ 0 w 16"/>
                <a:gd name="T7" fmla="*/ 4 h 24"/>
                <a:gd name="T8" fmla="*/ 4 w 16"/>
                <a:gd name="T9" fmla="*/ 0 h 24"/>
                <a:gd name="T10" fmla="*/ 12 w 16"/>
                <a:gd name="T11" fmla="*/ 0 h 24"/>
                <a:gd name="T12" fmla="*/ 16 w 16"/>
                <a:gd name="T13" fmla="*/ 4 h 24"/>
                <a:gd name="T14" fmla="*/ 16 w 16"/>
                <a:gd name="T15" fmla="*/ 20 h 24"/>
                <a:gd name="T16" fmla="*/ 12 w 16"/>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12" y="24"/>
                  </a:moveTo>
                  <a:cubicBezTo>
                    <a:pt x="4" y="24"/>
                    <a:pt x="4" y="24"/>
                    <a:pt x="4" y="24"/>
                  </a:cubicBezTo>
                  <a:cubicBezTo>
                    <a:pt x="2" y="24"/>
                    <a:pt x="0" y="22"/>
                    <a:pt x="0" y="20"/>
                  </a:cubicBezTo>
                  <a:cubicBezTo>
                    <a:pt x="0" y="4"/>
                    <a:pt x="0" y="4"/>
                    <a:pt x="0" y="4"/>
                  </a:cubicBezTo>
                  <a:cubicBezTo>
                    <a:pt x="0" y="2"/>
                    <a:pt x="2" y="0"/>
                    <a:pt x="4" y="0"/>
                  </a:cubicBezTo>
                  <a:cubicBezTo>
                    <a:pt x="12" y="0"/>
                    <a:pt x="12" y="0"/>
                    <a:pt x="12" y="0"/>
                  </a:cubicBezTo>
                  <a:cubicBezTo>
                    <a:pt x="14" y="0"/>
                    <a:pt x="16" y="2"/>
                    <a:pt x="16" y="4"/>
                  </a:cubicBezTo>
                  <a:cubicBezTo>
                    <a:pt x="16" y="20"/>
                    <a:pt x="16" y="20"/>
                    <a:pt x="16" y="20"/>
                  </a:cubicBezTo>
                  <a:cubicBezTo>
                    <a:pt x="16" y="22"/>
                    <a:pt x="14" y="24"/>
                    <a:pt x="12" y="24"/>
                  </a:cubicBezTo>
                  <a:close/>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29" name="Line 61">
              <a:extLst>
                <a:ext uri="{FF2B5EF4-FFF2-40B4-BE49-F238E27FC236}">
                  <a16:creationId xmlns:a16="http://schemas.microsoft.com/office/drawing/2014/main" id="{D7AACC31-70F4-C066-F62B-BCCCFA556BC2}"/>
                </a:ext>
              </a:extLst>
            </p:cNvPr>
            <p:cNvSpPr>
              <a:spLocks noChangeShapeType="1"/>
            </p:cNvSpPr>
            <p:nvPr/>
          </p:nvSpPr>
          <p:spPr bwMode="auto">
            <a:xfrm>
              <a:off x="8374063" y="492125"/>
              <a:ext cx="0" cy="1349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sp>
          <p:nvSpPr>
            <p:cNvPr id="30" name="Line 62">
              <a:extLst>
                <a:ext uri="{FF2B5EF4-FFF2-40B4-BE49-F238E27FC236}">
                  <a16:creationId xmlns:a16="http://schemas.microsoft.com/office/drawing/2014/main" id="{C71BBBFA-F9A9-D015-921C-29CE216D0E7E}"/>
                </a:ext>
              </a:extLst>
            </p:cNvPr>
            <p:cNvSpPr>
              <a:spLocks noChangeShapeType="1"/>
            </p:cNvSpPr>
            <p:nvPr/>
          </p:nvSpPr>
          <p:spPr bwMode="auto">
            <a:xfrm>
              <a:off x="8543926" y="661988"/>
              <a:ext cx="134938" cy="1349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9060" tIns="49530" rIns="99060" bIns="495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103C50"/>
                </a:solidFill>
                <a:effectLst/>
                <a:uLnTx/>
                <a:uFillTx/>
                <a:latin typeface="Barlow"/>
                <a:ea typeface="+mn-ea"/>
                <a:cs typeface="+mn-cs"/>
              </a:endParaRPr>
            </a:p>
          </p:txBody>
        </p:sp>
      </p:grpSp>
      <p:sp>
        <p:nvSpPr>
          <p:cNvPr id="53" name="ZoneTexte 52">
            <a:extLst>
              <a:ext uri="{FF2B5EF4-FFF2-40B4-BE49-F238E27FC236}">
                <a16:creationId xmlns:a16="http://schemas.microsoft.com/office/drawing/2014/main" id="{9892EA6B-E1E6-73FE-0221-5DBD326D80A3}"/>
              </a:ext>
            </a:extLst>
          </p:cNvPr>
          <p:cNvSpPr txBox="1"/>
          <p:nvPr/>
        </p:nvSpPr>
        <p:spPr>
          <a:xfrm>
            <a:off x="618465" y="1543303"/>
            <a:ext cx="10568142" cy="4344863"/>
          </a:xfrm>
          <a:prstGeom prst="rect">
            <a:avLst/>
          </a:prstGeom>
          <a:solidFill>
            <a:schemeClr val="bg1"/>
          </a:solidFill>
          <a:ln w="28575">
            <a:noFill/>
          </a:ln>
        </p:spPr>
        <p:txBody>
          <a:bodyPr wrap="square" rtlCol="0">
            <a:noAutofit/>
          </a:bodyPr>
          <a:lstStyle/>
          <a:p>
            <a:pPr algn="just">
              <a:buNone/>
            </a:pPr>
            <a:r>
              <a:rPr lang="fr-FR" sz="1600" dirty="0"/>
              <a:t>Dans le détail des résultats, les </a:t>
            </a:r>
            <a:r>
              <a:rPr lang="fr-FR" sz="1600" b="1" dirty="0"/>
              <a:t>équipes en contact quotidien avec les enfants</a:t>
            </a:r>
            <a:r>
              <a:rPr lang="fr-FR" sz="1600" dirty="0"/>
              <a:t> sont celles qui suscitent le plus fort taux de satisfaction, confirmant l’importance du lien affectif et de la qualité de la relation dans le ressenti des familles. Elles sont suivies par les </a:t>
            </a:r>
            <a:r>
              <a:rPr lang="fr-FR" sz="1600" b="1" dirty="0"/>
              <a:t>équipes de direction des crèches</a:t>
            </a:r>
            <a:r>
              <a:rPr lang="fr-FR" sz="1600" dirty="0"/>
              <a:t>, qui maintiennent également de très bons scores. Quant aux </a:t>
            </a:r>
            <a:r>
              <a:rPr lang="fr-FR" sz="1600" b="1" dirty="0"/>
              <a:t>équipes du siège</a:t>
            </a:r>
            <a:r>
              <a:rPr lang="fr-FR" sz="1600" dirty="0"/>
              <a:t>, historiquement moins bien évaluées (7,86/10 en 2025), elles enregistrent cette année une progression avec un gain de </a:t>
            </a:r>
            <a:r>
              <a:rPr lang="fr-FR" sz="1600" b="1" dirty="0"/>
              <a:t>+0,18 point. </a:t>
            </a:r>
            <a:r>
              <a:rPr lang="fr-FR" sz="1600" dirty="0"/>
              <a:t>Elles retrouvent ainsi le niveau de leur meilleur score obtenu en 2020 (7,87/10). </a:t>
            </a:r>
          </a:p>
          <a:p>
            <a:pPr algn="just">
              <a:buNone/>
            </a:pPr>
            <a:endParaRPr lang="fr-FR" sz="1600" dirty="0"/>
          </a:p>
          <a:p>
            <a:pPr algn="just"/>
            <a:r>
              <a:rPr lang="fr-FR" sz="1600" dirty="0"/>
              <a:t>Les parents apprécient particulièrement </a:t>
            </a:r>
            <a:r>
              <a:rPr lang="fr-FR" sz="1600" b="1" dirty="0"/>
              <a:t>l’amabilité et la convivialité des équipes</a:t>
            </a:r>
            <a:r>
              <a:rPr lang="fr-FR" sz="1600" dirty="0"/>
              <a:t>, dimension qui obtient la note de </a:t>
            </a:r>
            <a:r>
              <a:rPr lang="fr-FR" sz="1600" b="1" dirty="0"/>
              <a:t>9,02/10</a:t>
            </a:r>
            <a:r>
              <a:rPr lang="fr-FR" sz="1600" dirty="0"/>
              <a:t>. Ce résultat est à souligner dans un secteur confronté à une </a:t>
            </a:r>
            <a:r>
              <a:rPr lang="fr-FR" sz="1600" b="1" dirty="0"/>
              <a:t>pénurie chronique de professionnels</a:t>
            </a:r>
            <a:r>
              <a:rPr lang="fr-FR" sz="1600" dirty="0"/>
              <a:t>. Selon les données de la DREES (2022), le secteur a connu une augmentation de </a:t>
            </a:r>
            <a:r>
              <a:rPr lang="fr-FR" sz="1600" b="1" dirty="0"/>
              <a:t>+31 % de places en crèche entre 2011 et 2021</a:t>
            </a:r>
            <a:r>
              <a:rPr lang="fr-FR" sz="1600" dirty="0"/>
              <a:t>, tandis que le nombre d’Éducateurs de jeunes enfants n’a progressé que de </a:t>
            </a:r>
            <a:r>
              <a:rPr lang="fr-FR" sz="1600" b="1" dirty="0"/>
              <a:t>+7 %</a:t>
            </a:r>
            <a:r>
              <a:rPr lang="fr-FR" sz="1600" dirty="0"/>
              <a:t> et celui des Auxiliaires de puériculture de </a:t>
            </a:r>
            <a:r>
              <a:rPr lang="fr-FR" sz="1600" b="1" dirty="0"/>
              <a:t>+20 %</a:t>
            </a:r>
            <a:r>
              <a:rPr lang="fr-FR" sz="1600" dirty="0"/>
              <a:t>. Cette tension sur les ressources humaines, associée à des départs massifs à la retraite prévus d’ici 2030, représente un enjeu majeur pour le maintien de la qualité d’accueil et de la satisfaction des familles.</a:t>
            </a:r>
          </a:p>
        </p:txBody>
      </p:sp>
      <p:sp>
        <p:nvSpPr>
          <p:cNvPr id="109" name="ZoneTexte 108">
            <a:extLst>
              <a:ext uri="{FF2B5EF4-FFF2-40B4-BE49-F238E27FC236}">
                <a16:creationId xmlns:a16="http://schemas.microsoft.com/office/drawing/2014/main" id="{24329F09-BECE-A6DC-BEF2-4F387677C64D}"/>
              </a:ext>
            </a:extLst>
          </p:cNvPr>
          <p:cNvSpPr txBox="1"/>
          <p:nvPr/>
        </p:nvSpPr>
        <p:spPr>
          <a:xfrm>
            <a:off x="2527626" y="178292"/>
            <a:ext cx="798666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Barlow"/>
                <a:ea typeface="+mn-ea"/>
                <a:cs typeface="+mn-cs"/>
              </a:rPr>
              <a:t>Des équipes professionnelles plébiscitées malgré les tensions sur l’emploi</a:t>
            </a:r>
            <a:endParaRPr kumimoji="0" lang="fr-FR" sz="1600" b="1" i="0" u="none" strike="noStrike" kern="1200" cap="none" spc="0" normalizeH="0" baseline="0" noProof="0" dirty="0">
              <a:ln>
                <a:noFill/>
              </a:ln>
              <a:solidFill>
                <a:prstClr val="white"/>
              </a:solidFill>
              <a:effectLst/>
              <a:uLnTx/>
              <a:uFillTx/>
              <a:latin typeface="Barlow"/>
              <a:ea typeface="+mn-ea"/>
              <a:cs typeface="+mn-cs"/>
            </a:endParaRPr>
          </a:p>
        </p:txBody>
      </p:sp>
      <p:sp>
        <p:nvSpPr>
          <p:cNvPr id="5" name="ZoneTexte 15">
            <a:extLst>
              <a:ext uri="{FF2B5EF4-FFF2-40B4-BE49-F238E27FC236}">
                <a16:creationId xmlns:a16="http://schemas.microsoft.com/office/drawing/2014/main" id="{488A9801-B770-43AA-E54D-FA8B8DD9F03C}"/>
              </a:ext>
            </a:extLst>
          </p:cNvPr>
          <p:cNvSpPr txBox="1"/>
          <p:nvPr/>
        </p:nvSpPr>
        <p:spPr>
          <a:xfrm>
            <a:off x="618465" y="421240"/>
            <a:ext cx="1567390" cy="347842"/>
          </a:xfrm>
          <a:prstGeom prst="snip2DiagRect">
            <a:avLst>
              <a:gd name="adj1" fmla="val 0"/>
              <a:gd name="adj2" fmla="val 45020"/>
            </a:avLst>
          </a:prstGeom>
          <a:solidFill>
            <a:srgbClr val="E2DA51"/>
          </a:solidFill>
          <a:ln>
            <a:noFill/>
          </a:ln>
        </p:spPr>
        <p:txBody>
          <a:bodyPr wrap="square" lIns="0" rIns="0" rtlCol="0" anchor="ctr" anchorCtr="0">
            <a:noAutofit/>
          </a:bodyPr>
          <a:lstStyle>
            <a:defPPr marR="0" lvl="0" algn="l" rtl="0">
              <a:lnSpc>
                <a:spcPct val="100000"/>
              </a:lnSpc>
              <a:spcBef>
                <a:spcPts val="0"/>
              </a:spcBef>
              <a:spcAft>
                <a:spcPts val="0"/>
              </a:spcAft>
              <a:defRPr lang="fr-FR"/>
            </a:defPPr>
            <a:lvl1pPr marR="0" lvl="0" algn="ctr">
              <a:lnSpc>
                <a:spcPct val="100000"/>
              </a:lnSpc>
              <a:spcBef>
                <a:spcPts val="0"/>
              </a:spcBef>
              <a:spcAft>
                <a:spcPts val="600"/>
              </a:spcAft>
              <a:buClr>
                <a:srgbClr val="000000"/>
              </a:buClr>
              <a:buFont typeface="Arial"/>
              <a:defRPr sz="1600" b="1" i="0" u="none" strike="noStrike" cap="none">
                <a:solidFill>
                  <a:srgbClr val="2F469C"/>
                </a:solidFill>
                <a:ea typeface="Calibri"/>
                <a:cs typeface="Times New Roman"/>
              </a:defRPr>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r>
              <a:rPr kumimoji="0" lang="fr-FR" sz="1200" b="1" i="0" u="none" strike="noStrike" kern="1200" cap="all" spc="0" normalizeH="0" baseline="0" noProof="0" dirty="0">
                <a:ln>
                  <a:noFill/>
                </a:ln>
                <a:solidFill>
                  <a:prstClr val="white"/>
                </a:solidFill>
                <a:effectLst/>
                <a:uLnTx/>
                <a:uFillTx/>
                <a:latin typeface="Arial"/>
                <a:cs typeface="Times New Roman"/>
              </a:rPr>
              <a:t>Principaux enseignements</a:t>
            </a:r>
          </a:p>
        </p:txBody>
      </p:sp>
      <p:sp>
        <p:nvSpPr>
          <p:cNvPr id="4" name="ZoneTexte 3">
            <a:extLst>
              <a:ext uri="{FF2B5EF4-FFF2-40B4-BE49-F238E27FC236}">
                <a16:creationId xmlns:a16="http://schemas.microsoft.com/office/drawing/2014/main" id="{B6940201-664C-2DB0-ADC6-1309C292D78A}"/>
              </a:ext>
            </a:extLst>
          </p:cNvPr>
          <p:cNvSpPr txBox="1"/>
          <p:nvPr/>
        </p:nvSpPr>
        <p:spPr>
          <a:xfrm>
            <a:off x="618465" y="5888166"/>
            <a:ext cx="6094476" cy="246221"/>
          </a:xfrm>
          <a:prstGeom prst="rect">
            <a:avLst/>
          </a:prstGeom>
          <a:noFill/>
        </p:spPr>
        <p:txBody>
          <a:bodyPr wrap="square">
            <a:spAutoFit/>
          </a:bodyPr>
          <a:lstStyle/>
          <a:p>
            <a:r>
              <a:rPr lang="fr-FR" sz="1000" dirty="0"/>
              <a:t>Source : Données départementales sur l'offre d'accueil du jeune enfant (2022)</a:t>
            </a:r>
          </a:p>
        </p:txBody>
      </p:sp>
    </p:spTree>
    <p:extLst>
      <p:ext uri="{BB962C8B-B14F-4D97-AF65-F5344CB8AC3E}">
        <p14:creationId xmlns:p14="http://schemas.microsoft.com/office/powerpoint/2010/main" val="33388469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eme1">
  <a:themeElements>
    <a:clrScheme name="Ipsos_2024_v2">
      <a:dk1>
        <a:srgbClr val="000000"/>
      </a:dk1>
      <a:lt1>
        <a:sysClr val="window" lastClr="FFFFFF"/>
      </a:lt1>
      <a:dk2>
        <a:srgbClr val="1DAFAD"/>
      </a:dk2>
      <a:lt2>
        <a:srgbClr val="103C50"/>
      </a:lt2>
      <a:accent1>
        <a:srgbClr val="121B5A"/>
      </a:accent1>
      <a:accent2>
        <a:srgbClr val="E2DA51"/>
      </a:accent2>
      <a:accent3>
        <a:srgbClr val="FF740F"/>
      </a:accent3>
      <a:accent4>
        <a:srgbClr val="452567"/>
      </a:accent4>
      <a:accent5>
        <a:srgbClr val="E50158"/>
      </a:accent5>
      <a:accent6>
        <a:srgbClr val="9FE5D8"/>
      </a:accent6>
      <a:hlink>
        <a:srgbClr val="2F469C"/>
      </a:hlink>
      <a:folHlink>
        <a:srgbClr val="84329B"/>
      </a:folHlink>
    </a:clrScheme>
    <a:fontScheme name="Ipsos General">
      <a:majorFont>
        <a:latin typeface="Barlow Semi Condensed ExtraBold"/>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7EBF0"/>
        </a:solidFill>
        <a:ln>
          <a:noFill/>
        </a:ln>
      </a:spPr>
      <a:bodyPr rtlCol="0" anchor="t"/>
      <a:lstStyle>
        <a:defPPr algn="l">
          <a:lnSpc>
            <a:spcPct val="115000"/>
          </a:lnSpc>
          <a:spcBef>
            <a:spcPts val="400"/>
          </a:spcBef>
          <a:spcAft>
            <a:spcPts val="400"/>
          </a:spcAft>
          <a:defRPr sz="1200" dirty="0" smtClean="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5000"/>
          </a:lnSpc>
          <a:spcBef>
            <a:spcPts val="400"/>
          </a:spcBef>
          <a:spcAft>
            <a:spcPts val="400"/>
          </a:spcAft>
          <a:buSzPct val="100000"/>
          <a:defRPr sz="1200" dirty="0" smtClean="0"/>
        </a:defPPr>
      </a:lstStyle>
    </a:txDef>
  </a:objectDefaults>
  <a:extraClrSchemeLst/>
  <a:custClrLst>
    <a:custClr name="Green">
      <a:srgbClr val="2DB574"/>
    </a:custClr>
    <a:custClr name="Sky Blue">
      <a:srgbClr val="A5CEE3"/>
    </a:custClr>
    <a:custClr name="Lilac">
      <a:srgbClr val="E3D8F0"/>
    </a:custClr>
    <a:custClr name="Pastel Pink">
      <a:srgbClr val="FFE1EC"/>
    </a:custClr>
    <a:custClr name="Yellow Meringue">
      <a:srgbClr val="F3F0B9"/>
    </a:custClr>
    <a:custClr name="Delicate Turquoise">
      <a:srgbClr val="9FE5D8"/>
    </a:custClr>
    <a:custClr name=" -- ">
      <a:srgbClr val="FFFFFF"/>
    </a:custClr>
    <a:custClr name="Light Grey">
      <a:srgbClr val="E7EBF0"/>
    </a:custClr>
    <a:custClr name="Mid Grey">
      <a:srgbClr val="585858"/>
    </a:custClr>
  </a:custClrLst>
  <a:extLst>
    <a:ext uri="{05A4C25C-085E-4340-85A3-A5531E510DB2}">
      <thm15:themeFamily xmlns:thm15="http://schemas.microsoft.com/office/thememl/2012/main" name="Ipsos PPT template_general_EN.pptx" id="{90D7D33D-0145-4018-8E43-89B6DA74D6BA}" vid="{FBE148F4-D342-42E7-95AF-9F7FF21E4E3B}"/>
    </a:ext>
  </a:extLst>
</a:theme>
</file>

<file path=ppt/theme/theme2.xml><?xml version="1.0" encoding="utf-8"?>
<a:theme xmlns:a="http://schemas.openxmlformats.org/drawingml/2006/main" name="1_Theme1">
  <a:themeElements>
    <a:clrScheme name="Ipsos_2024_v2">
      <a:dk1>
        <a:srgbClr val="000000"/>
      </a:dk1>
      <a:lt1>
        <a:sysClr val="window" lastClr="FFFFFF"/>
      </a:lt1>
      <a:dk2>
        <a:srgbClr val="1DAFAD"/>
      </a:dk2>
      <a:lt2>
        <a:srgbClr val="103C50"/>
      </a:lt2>
      <a:accent1>
        <a:srgbClr val="121B5A"/>
      </a:accent1>
      <a:accent2>
        <a:srgbClr val="E2DA51"/>
      </a:accent2>
      <a:accent3>
        <a:srgbClr val="FF740F"/>
      </a:accent3>
      <a:accent4>
        <a:srgbClr val="452567"/>
      </a:accent4>
      <a:accent5>
        <a:srgbClr val="E50158"/>
      </a:accent5>
      <a:accent6>
        <a:srgbClr val="9FE5D8"/>
      </a:accent6>
      <a:hlink>
        <a:srgbClr val="2F469C"/>
      </a:hlink>
      <a:folHlink>
        <a:srgbClr val="84329B"/>
      </a:folHlink>
    </a:clrScheme>
    <a:fontScheme name="Ipsos General">
      <a:majorFont>
        <a:latin typeface="Barlow Semi Condensed ExtraBold"/>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7EBF0"/>
        </a:solidFill>
        <a:ln>
          <a:noFill/>
        </a:ln>
      </a:spPr>
      <a:bodyPr rtlCol="0" anchor="t"/>
      <a:lstStyle>
        <a:defPPr algn="l">
          <a:lnSpc>
            <a:spcPct val="115000"/>
          </a:lnSpc>
          <a:spcBef>
            <a:spcPts val="400"/>
          </a:spcBef>
          <a:spcAft>
            <a:spcPts val="400"/>
          </a:spcAft>
          <a:defRPr sz="1200" dirty="0" smtClean="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5000"/>
          </a:lnSpc>
          <a:spcBef>
            <a:spcPts val="400"/>
          </a:spcBef>
          <a:spcAft>
            <a:spcPts val="400"/>
          </a:spcAft>
          <a:buSzPct val="100000"/>
          <a:defRPr sz="1200" dirty="0" smtClean="0"/>
        </a:defPPr>
      </a:lstStyle>
    </a:txDef>
  </a:objectDefaults>
  <a:extraClrSchemeLst/>
  <a:custClrLst>
    <a:custClr name="Green">
      <a:srgbClr val="2DB574"/>
    </a:custClr>
    <a:custClr name="Sky Blue">
      <a:srgbClr val="A5CEE3"/>
    </a:custClr>
    <a:custClr name="Lilac">
      <a:srgbClr val="E3D8F0"/>
    </a:custClr>
    <a:custClr name="Pastel Pink">
      <a:srgbClr val="FFE1EC"/>
    </a:custClr>
    <a:custClr name="Yellow Meringue">
      <a:srgbClr val="F3F0B9"/>
    </a:custClr>
    <a:custClr name="Delicate Turquoise">
      <a:srgbClr val="9FE5D8"/>
    </a:custClr>
    <a:custClr name=" -- ">
      <a:srgbClr val="FFFFFF"/>
    </a:custClr>
    <a:custClr name="Light Grey">
      <a:srgbClr val="E7EBF0"/>
    </a:custClr>
    <a:custClr name="Mid Grey">
      <a:srgbClr val="585858"/>
    </a:custClr>
  </a:custClrLst>
  <a:extLst>
    <a:ext uri="{05A4C25C-085E-4340-85A3-A5531E510DB2}">
      <thm15:themeFamily xmlns:thm15="http://schemas.microsoft.com/office/thememl/2012/main" name="Ipsos PPT template_general_EN.pptx" id="{90D7D33D-0145-4018-8E43-89B6DA74D6BA}" vid="{FBE148F4-D342-42E7-95AF-9F7FF21E4E3B}"/>
    </a:ext>
  </a:extLst>
</a:theme>
</file>

<file path=ppt/theme/theme3.xml><?xml version="1.0" encoding="utf-8"?>
<a:theme xmlns:a="http://schemas.openxmlformats.org/drawingml/2006/main" name="2_Theme1">
  <a:themeElements>
    <a:clrScheme name="Ipsos_2024_v2">
      <a:dk1>
        <a:srgbClr val="000000"/>
      </a:dk1>
      <a:lt1>
        <a:sysClr val="window" lastClr="FFFFFF"/>
      </a:lt1>
      <a:dk2>
        <a:srgbClr val="1DAFAD"/>
      </a:dk2>
      <a:lt2>
        <a:srgbClr val="103C50"/>
      </a:lt2>
      <a:accent1>
        <a:srgbClr val="121B5A"/>
      </a:accent1>
      <a:accent2>
        <a:srgbClr val="E2DA51"/>
      </a:accent2>
      <a:accent3>
        <a:srgbClr val="FF740F"/>
      </a:accent3>
      <a:accent4>
        <a:srgbClr val="452567"/>
      </a:accent4>
      <a:accent5>
        <a:srgbClr val="E50158"/>
      </a:accent5>
      <a:accent6>
        <a:srgbClr val="9FE5D8"/>
      </a:accent6>
      <a:hlink>
        <a:srgbClr val="2F469C"/>
      </a:hlink>
      <a:folHlink>
        <a:srgbClr val="84329B"/>
      </a:folHlink>
    </a:clrScheme>
    <a:fontScheme name="Ipsos General">
      <a:majorFont>
        <a:latin typeface="Barlow Semi Condensed ExtraBold"/>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7EBF0"/>
        </a:solidFill>
        <a:ln>
          <a:noFill/>
        </a:ln>
      </a:spPr>
      <a:bodyPr rtlCol="0" anchor="t"/>
      <a:lstStyle>
        <a:defPPr algn="l">
          <a:lnSpc>
            <a:spcPct val="115000"/>
          </a:lnSpc>
          <a:spcBef>
            <a:spcPts val="400"/>
          </a:spcBef>
          <a:spcAft>
            <a:spcPts val="400"/>
          </a:spcAft>
          <a:defRPr sz="1200" dirty="0" smtClean="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5000"/>
          </a:lnSpc>
          <a:spcBef>
            <a:spcPts val="400"/>
          </a:spcBef>
          <a:spcAft>
            <a:spcPts val="400"/>
          </a:spcAft>
          <a:buSzPct val="100000"/>
          <a:defRPr sz="1200" dirty="0" smtClean="0"/>
        </a:defPPr>
      </a:lstStyle>
    </a:txDef>
  </a:objectDefaults>
  <a:extraClrSchemeLst/>
  <a:custClrLst>
    <a:custClr name="Green">
      <a:srgbClr val="2DB574"/>
    </a:custClr>
    <a:custClr name="Sky Blue">
      <a:srgbClr val="A5CEE3"/>
    </a:custClr>
    <a:custClr name="Lilac">
      <a:srgbClr val="E3D8F0"/>
    </a:custClr>
    <a:custClr name="Pastel Pink">
      <a:srgbClr val="FFE1EC"/>
    </a:custClr>
    <a:custClr name="Yellow Meringue">
      <a:srgbClr val="F3F0B9"/>
    </a:custClr>
    <a:custClr name="Delicate Turquoise">
      <a:srgbClr val="9FE5D8"/>
    </a:custClr>
    <a:custClr name=" -- ">
      <a:srgbClr val="FFFFFF"/>
    </a:custClr>
    <a:custClr name="Light Grey">
      <a:srgbClr val="E7EBF0"/>
    </a:custClr>
    <a:custClr name="Mid Grey">
      <a:srgbClr val="585858"/>
    </a:custClr>
  </a:custClrLst>
  <a:extLst>
    <a:ext uri="{05A4C25C-085E-4340-85A3-A5531E510DB2}">
      <thm15:themeFamily xmlns:thm15="http://schemas.microsoft.com/office/thememl/2012/main" name="Ipsos PPT template_general_EN.pptx" id="{90D7D33D-0145-4018-8E43-89B6DA74D6BA}" vid="{FBE148F4-D342-42E7-95AF-9F7FF21E4E3B}"/>
    </a:ext>
  </a:extLst>
</a:theme>
</file>

<file path=ppt/theme/theme4.xml><?xml version="1.0" encoding="utf-8"?>
<a:theme xmlns:a="http://schemas.openxmlformats.org/drawingml/2006/main" name="Theme2">
  <a:themeElements>
    <a:clrScheme name="Ipsos_2024_v2">
      <a:dk1>
        <a:srgbClr val="000000"/>
      </a:dk1>
      <a:lt1>
        <a:sysClr val="window" lastClr="FFFFFF"/>
      </a:lt1>
      <a:dk2>
        <a:srgbClr val="1DAFAD"/>
      </a:dk2>
      <a:lt2>
        <a:srgbClr val="103C50"/>
      </a:lt2>
      <a:accent1>
        <a:srgbClr val="121B5A"/>
      </a:accent1>
      <a:accent2>
        <a:srgbClr val="E2DA51"/>
      </a:accent2>
      <a:accent3>
        <a:srgbClr val="FF740F"/>
      </a:accent3>
      <a:accent4>
        <a:srgbClr val="452567"/>
      </a:accent4>
      <a:accent5>
        <a:srgbClr val="E50158"/>
      </a:accent5>
      <a:accent6>
        <a:srgbClr val="9FE5D8"/>
      </a:accent6>
      <a:hlink>
        <a:srgbClr val="2F469C"/>
      </a:hlink>
      <a:folHlink>
        <a:srgbClr val="84329B"/>
      </a:folHlink>
    </a:clrScheme>
    <a:fontScheme name="Ipsos General">
      <a:majorFont>
        <a:latin typeface="Barlow Semi Condensed ExtraBold"/>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7EBF0"/>
        </a:solidFill>
        <a:ln>
          <a:noFill/>
        </a:ln>
      </a:spPr>
      <a:bodyPr rtlCol="0" anchor="t"/>
      <a:lstStyle>
        <a:defPPr algn="l">
          <a:lnSpc>
            <a:spcPct val="112000"/>
          </a:lnSpc>
          <a:spcBef>
            <a:spcPts val="400"/>
          </a:spcBef>
          <a:spcAft>
            <a:spcPts val="400"/>
          </a:spcAft>
          <a:defRPr sz="2400" dirty="0" smtClean="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5000"/>
          </a:lnSpc>
          <a:spcBef>
            <a:spcPts val="400"/>
          </a:spcBef>
          <a:spcAft>
            <a:spcPts val="400"/>
          </a:spcAft>
          <a:defRPr sz="2400" dirty="0" err="1" smtClean="0">
            <a:solidFill>
              <a:schemeClr val="tx1"/>
            </a:solidFill>
          </a:defRPr>
        </a:defPPr>
      </a:lstStyle>
    </a:txDef>
  </a:objectDefaults>
  <a:extraClrSchemeLst/>
  <a:custClrLst>
    <a:custClr name="Green">
      <a:srgbClr val="2DB574"/>
    </a:custClr>
    <a:custClr name="Sky Blue">
      <a:srgbClr val="A5CEE3"/>
    </a:custClr>
    <a:custClr name="Lilac">
      <a:srgbClr val="E3D8F0"/>
    </a:custClr>
    <a:custClr name="Pastel Pink">
      <a:srgbClr val="FFE1EC"/>
    </a:custClr>
    <a:custClr name="Yellow Meringue">
      <a:srgbClr val="F3F0B9"/>
    </a:custClr>
    <a:custClr name="Delicate Turquoise">
      <a:srgbClr val="9FE5D8"/>
    </a:custClr>
    <a:custClr name=" -- ">
      <a:srgbClr val="FFFFFF"/>
    </a:custClr>
    <a:custClr name="Light Grey">
      <a:srgbClr val="E7EBF0"/>
    </a:custClr>
    <a:custClr name="Mid Grey">
      <a:srgbClr val="585858"/>
    </a:custClr>
  </a:custClrLst>
  <a:extLst>
    <a:ext uri="{05A4C25C-085E-4340-85A3-A5531E510DB2}">
      <thm15:themeFamily xmlns:thm15="http://schemas.microsoft.com/office/thememl/2012/main" name="Report_FR_FR.pptx" id="{76107EBA-B425-484B-9CC5-92153562D0FC}" vid="{DDB4C6E1-9CE5-49DD-BBCA-50A8E53C2B85}"/>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10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fontScheme name="10_Standard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10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fontScheme name="10_Standard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10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fontScheme name="10_Standard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10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fontScheme name="10_Standard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10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fontScheme name="10_Standard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10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fontScheme name="10_Standard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10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fontScheme name="10_Standard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10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fontScheme name="10_Standard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10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fontScheme name="10_Standard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10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fontScheme name="10_Standard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10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fontScheme name="10_Standard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10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fontScheme name="10_Standard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10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fontScheme name="10_Standard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10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fontScheme name="10_Standard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10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fontScheme name="10_Standard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10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fontScheme name="10_Standard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10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fontScheme name="10_Standard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10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fontScheme name="10_Standard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10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fontScheme name="10_Standard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3917</TotalTime>
  <Words>6355</Words>
  <Application>Microsoft Macintosh PowerPoint</Application>
  <PresentationFormat>Grand écran</PresentationFormat>
  <Paragraphs>694</Paragraphs>
  <Slides>33</Slides>
  <Notes>22</Notes>
  <HiddenSlides>0</HiddenSlides>
  <MMClips>0</MMClips>
  <ScaleCrop>false</ScaleCrop>
  <HeadingPairs>
    <vt:vector size="8" baseType="variant">
      <vt:variant>
        <vt:lpstr>Polices utilisées</vt:lpstr>
      </vt:variant>
      <vt:variant>
        <vt:i4>11</vt:i4>
      </vt:variant>
      <vt:variant>
        <vt:lpstr>Thème</vt:lpstr>
      </vt:variant>
      <vt:variant>
        <vt:i4>4</vt:i4>
      </vt:variant>
      <vt:variant>
        <vt:lpstr>Serveurs OLE incorporés</vt:lpstr>
      </vt:variant>
      <vt:variant>
        <vt:i4>1</vt:i4>
      </vt:variant>
      <vt:variant>
        <vt:lpstr>Titres des diapositives</vt:lpstr>
      </vt:variant>
      <vt:variant>
        <vt:i4>33</vt:i4>
      </vt:variant>
    </vt:vector>
  </HeadingPairs>
  <TitlesOfParts>
    <vt:vector size="49" baseType="lpstr">
      <vt:lpstr>Aptos</vt:lpstr>
      <vt:lpstr>Arial</vt:lpstr>
      <vt:lpstr>Arial Black</vt:lpstr>
      <vt:lpstr>Barlow</vt:lpstr>
      <vt:lpstr>Barlow Condensed Light</vt:lpstr>
      <vt:lpstr>Barlow Semi Condensed ExtraBold</vt:lpstr>
      <vt:lpstr>Calibri</vt:lpstr>
      <vt:lpstr>Helvetica</vt:lpstr>
      <vt:lpstr>HelveticaNeueLT Std Lt Cn</vt:lpstr>
      <vt:lpstr>Wingdings</vt:lpstr>
      <vt:lpstr>Wingdings 2</vt:lpstr>
      <vt:lpstr>Theme1</vt:lpstr>
      <vt:lpstr>1_Theme1</vt:lpstr>
      <vt:lpstr>2_Theme1</vt:lpstr>
      <vt:lpstr>Theme2</vt:lpstr>
      <vt:lpstr>Diapositive think-cell</vt:lpstr>
      <vt:lpstr>Baromètre DE SATISFACTION 2025</vt:lpstr>
      <vt:lpstr>Baromètre 2025 — Les grandes tendances à retenir</vt:lpstr>
      <vt:lpstr>Présentation PowerPoint</vt:lpstr>
      <vt:lpstr>Présentation PowerPoint</vt:lpstr>
      <vt:lpstr>Aimer Faire Mieux sera toujours le Guide de notre action, pour les enfants, les familles et nos équipes</vt:lpstr>
      <vt:lpstr>Présentation PowerPoint</vt:lpstr>
      <vt:lpstr>Présentation PowerPoint</vt:lpstr>
      <vt:lpstr>Présentation PowerPoint</vt:lpstr>
      <vt:lpstr>Présentation PowerPoint</vt:lpstr>
      <vt:lpstr>Présentation PowerPoint</vt:lpstr>
      <vt:lpstr>Présentation PowerPoint</vt:lpstr>
      <vt:lpstr>DES Résultats D’UNE FIABILITE EQUIVALENTE  A L'Année Précédente</vt:lpstr>
      <vt:lpstr>Guide de lecture des résultats</vt:lpstr>
      <vt:lpstr> Des crèches toujours très appréciées des parents</vt:lpstr>
      <vt:lpstr>Des crèches qui intensifient la confiance des parents</vt:lpstr>
      <vt:lpstr>Le passage en crèche, une étape nécessaire pour le développement de l’enfant</vt:lpstr>
      <vt:lpstr>Présentation PowerPoint</vt:lpstr>
      <vt:lpstr>La place via leur employeur, seule solution d’accueil pour près d’1 parent sur 2  </vt:lpstr>
      <vt:lpstr>Le niveau de satisfaction des parents est en nette progression</vt:lpstr>
      <vt:lpstr>Un personnel toujours très reconnu</vt:lpstr>
      <vt:lpstr>Les crèches toujours au rendez-vous des attentes des parents</vt:lpstr>
      <vt:lpstr>Les principaux thématiques des questions ouvertes</vt:lpstr>
      <vt:lpstr>Une amélioration continue des prestations</vt:lpstr>
      <vt:lpstr>Des enfants toujours très heureux en crèches dont les parents restent enclins à les recommander</vt:lpstr>
      <vt:lpstr>Des outils de communication restant bien évalués face à l’accélération continue du digital</vt:lpstr>
      <vt:lpstr>Les établissements fréquentés par les répondants restent le plus souvent localisés en Île-de-France</vt:lpstr>
      <vt:lpstr>Des crèches qui accueillent principalement des enfants de cadres et d’employés</vt:lpstr>
      <vt:lpstr>32% ont connu un autre mode d’accueil avant leur crèche actuelle</vt:lpstr>
      <vt:lpstr>Les principaux thématiques des questions ouvertes</vt:lpstr>
      <vt:lpstr>Sources  Détail des études citées ou utilisées dans ce rapport par source</vt:lpstr>
      <vt:lpstr>NOS ENGAGEMENTS</vt:lpstr>
      <vt:lpstr>Présentation PowerPoint</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Fabrice Noel</dc:creator>
  <cp:lastModifiedBy>HERVY Elsa</cp:lastModifiedBy>
  <cp:revision>94</cp:revision>
  <cp:lastPrinted>2024-05-23T12:41:40Z</cp:lastPrinted>
  <dcterms:created xsi:type="dcterms:W3CDTF">2024-05-08T16:38:56Z</dcterms:created>
  <dcterms:modified xsi:type="dcterms:W3CDTF">2025-06-06T17:35:35Z</dcterms:modified>
</cp:coreProperties>
</file>